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4" r:id="rId1"/>
    <p:sldMasterId id="2147483656" r:id="rId2"/>
    <p:sldMasterId id="2147483664" r:id="rId3"/>
    <p:sldMasterId id="2147483665" r:id="rId4"/>
    <p:sldMasterId id="2147483666" r:id="rId5"/>
    <p:sldMasterId id="2147483667" r:id="rId6"/>
    <p:sldMasterId id="2147483668" r:id="rId7"/>
  </p:sldMasterIdLst>
  <p:notesMasterIdLst>
    <p:notesMasterId r:id="rId26"/>
  </p:notesMasterIdLst>
  <p:handoutMasterIdLst>
    <p:handoutMasterId r:id="rId27"/>
  </p:handoutMasterIdLst>
  <p:sldIdLst>
    <p:sldId id="372" r:id="rId8"/>
    <p:sldId id="394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6" r:id="rId18"/>
    <p:sldId id="390" r:id="rId19"/>
    <p:sldId id="387" r:id="rId20"/>
    <p:sldId id="395" r:id="rId21"/>
    <p:sldId id="391" r:id="rId22"/>
    <p:sldId id="392" r:id="rId23"/>
    <p:sldId id="393" r:id="rId24"/>
    <p:sldId id="396" r:id="rId25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176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354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53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706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5884" algn="l" defTabSz="457176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060" algn="l" defTabSz="457176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236" algn="l" defTabSz="457176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413" algn="l" defTabSz="457176" rtl="0" eaLnBrk="1" latinLnBrk="0" hangingPunct="1">
      <a:defRPr sz="43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9D2F7"/>
    <a:srgbClr val="D4EFFC"/>
    <a:srgbClr val="4570BF"/>
    <a:srgbClr val="E7FBFD"/>
    <a:srgbClr val="EDFED2"/>
    <a:srgbClr val="FFFF99"/>
    <a:srgbClr val="244878"/>
    <a:srgbClr val="004080"/>
    <a:srgbClr val="FFCD14"/>
    <a:srgbClr val="49B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1" autoAdjust="0"/>
    <p:restoredTop sz="85961" autoAdjust="0"/>
  </p:normalViewPr>
  <p:slideViewPr>
    <p:cSldViewPr>
      <p:cViewPr>
        <p:scale>
          <a:sx n="72" d="100"/>
          <a:sy n="72" d="100"/>
        </p:scale>
        <p:origin x="-540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103D6C-54A8-2A40-A6AC-1600875FA41A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24255B-CEDD-174F-BCD7-E5FFF33F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4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A0B99B-E0F9-C544-B0F7-427427BEBC3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A797BE-6C53-C74E-AED7-6D7EB0F6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7BE-6C53-C74E-AED7-6D7EB0F646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59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04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1" y="228600"/>
            <a:ext cx="12700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600"/>
            <a:ext cx="36576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53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26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9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8395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30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86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34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8441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88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5877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15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1"/>
            <a:ext cx="2965450" cy="8559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1"/>
            <a:ext cx="8743950" cy="85597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246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94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0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994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2324100"/>
            <a:ext cx="2463799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2" y="2324100"/>
            <a:ext cx="2463799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72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81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16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575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83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328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0437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918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1"/>
            <a:ext cx="2965450" cy="8559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1"/>
            <a:ext cx="8743950" cy="85597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93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70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70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7104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6099" y="2324101"/>
            <a:ext cx="40513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9800" y="2324101"/>
            <a:ext cx="40513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406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47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286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2324100"/>
            <a:ext cx="2463799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2" y="2324100"/>
            <a:ext cx="2463799" cy="6565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64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227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2027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3196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65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6839" y="390525"/>
            <a:ext cx="3624262" cy="65309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10723563" cy="653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60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93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551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45938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5130800"/>
            <a:ext cx="2463799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2" y="5130800"/>
            <a:ext cx="2463799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18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89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94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37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190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3294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966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21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1" y="1435101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435101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977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318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30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39438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5130800"/>
            <a:ext cx="2463799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2" y="5130800"/>
            <a:ext cx="2463799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1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964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480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53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537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10172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4455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44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1" y="1435101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435101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566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29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60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898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5785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68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405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55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076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84852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82215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588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4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0888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5084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2324100"/>
            <a:ext cx="5080000" cy="65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1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228599"/>
            <a:ext cx="5080000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687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1pPr>
      <a:lvl2pPr marL="660366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-"/>
        <a:defRPr sz="21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2pPr>
      <a:lvl3pPr marL="1104843" indent="-266687" algn="l" rtl="0" fontAlgn="base">
        <a:spcBef>
          <a:spcPts val="501"/>
        </a:spcBef>
        <a:spcAft>
          <a:spcPct val="0"/>
        </a:spcAft>
        <a:buSzPct val="75000"/>
        <a:buFont typeface="Lucida Grande" charset="0"/>
        <a:buChar char="‣"/>
        <a:defRPr sz="20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3pPr>
      <a:lvl4pPr marL="1549321" indent="-266687" algn="l" rtl="0" fontAlgn="base">
        <a:spcBef>
          <a:spcPts val="501"/>
        </a:spcBef>
        <a:spcAft>
          <a:spcPct val="0"/>
        </a:spcAft>
        <a:buSzPct val="75000"/>
        <a:buFont typeface="Thonburi" charset="0"/>
        <a:buChar char="๏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4pPr>
      <a:lvl5pPr marL="1993798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1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5pPr>
      <a:lvl6pPr marL="2450974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1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6pPr>
      <a:lvl7pPr marL="2908152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1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7pPr>
      <a:lvl8pPr marL="3365328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1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8pPr>
      <a:lvl9pPr marL="3822504" indent="-266687" algn="l" rtl="0" fontAlgn="base">
        <a:spcBef>
          <a:spcPts val="501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1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647700" y="1968501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687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1pPr>
      <a:lvl2pPr marL="660366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2pPr>
      <a:lvl3pPr marL="1104843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3pPr>
      <a:lvl4pPr marL="1549321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4pPr>
      <a:lvl5pPr marL="1993798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5pPr>
      <a:lvl6pPr marL="2450974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6pPr>
      <a:lvl7pPr marL="2908152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7pPr>
      <a:lvl8pPr marL="3365328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8pPr>
      <a:lvl9pPr marL="3822504" indent="-266687" algn="l" rtl="0" fontAlgn="base">
        <a:spcBef>
          <a:spcPts val="4800"/>
        </a:spcBef>
        <a:spcAft>
          <a:spcPct val="0"/>
        </a:spcAft>
        <a:buClr>
          <a:srgbClr val="333333"/>
        </a:buClr>
        <a:buSzPct val="100000"/>
        <a:buFont typeface="Helvetica Neue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2324100"/>
            <a:ext cx="5080000" cy="65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47700" y="1968501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0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687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1pPr>
      <a:lvl2pPr marL="660366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-"/>
        <a:defRPr sz="24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2pPr>
      <a:lvl3pPr marL="1104843" indent="-266687" algn="l" rtl="0" fontAlgn="base">
        <a:spcBef>
          <a:spcPts val="2999"/>
        </a:spcBef>
        <a:spcAft>
          <a:spcPct val="0"/>
        </a:spcAft>
        <a:buSzPct val="100000"/>
        <a:buFont typeface="Lucida Grande" charset="0"/>
        <a:buChar char="‣"/>
        <a:defRPr sz="21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3pPr>
      <a:lvl4pPr marL="1549321" indent="-266687" algn="l" rtl="0" fontAlgn="base">
        <a:spcBef>
          <a:spcPts val="2999"/>
        </a:spcBef>
        <a:spcAft>
          <a:spcPct val="0"/>
        </a:spcAft>
        <a:buSzPct val="75000"/>
        <a:buFont typeface="Thonburi" charset="0"/>
        <a:buChar char="๏"/>
        <a:defRPr sz="20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4pPr>
      <a:lvl5pPr marL="1993798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5pPr>
      <a:lvl6pPr marL="2450974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6pPr>
      <a:lvl7pPr marL="2908152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7pPr>
      <a:lvl8pPr marL="3365328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8pPr>
      <a:lvl9pPr marL="3822504" indent="-266687" algn="l" rtl="0" fontAlgn="base">
        <a:spcBef>
          <a:spcPts val="2999"/>
        </a:spcBef>
        <a:spcAft>
          <a:spcPct val="0"/>
        </a:spcAft>
        <a:buClr>
          <a:srgbClr val="333333"/>
        </a:buClr>
        <a:buSzPct val="100000"/>
        <a:buFont typeface="Helvetica Neue Light" charset="0"/>
        <a:buChar char="•"/>
        <a:defRPr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96100" y="2324101"/>
            <a:ext cx="8255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6488114" y="519114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869114" y="4476750"/>
            <a:ext cx="5383212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46166B"/>
          </a:solidFill>
          <a:latin typeface="+mn-lt"/>
          <a:ea typeface="+mn-ea"/>
          <a:cs typeface="+mn-cs"/>
          <a:sym typeface="Helvetica Neue" charset="0"/>
        </a:defRPr>
      </a:lvl1pPr>
      <a:lvl2pPr marL="457176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2pPr>
      <a:lvl3pPr marL="457176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3pPr>
      <a:lvl4pPr marL="457176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4pPr>
      <a:lvl5pPr marL="457176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5pPr>
      <a:lvl6pPr marL="914354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6pPr>
      <a:lvl7pPr marL="1371530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7pPr>
      <a:lvl8pPr marL="1828706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8pPr>
      <a:lvl9pPr marL="2285884" indent="-253986" algn="l" rtl="0" fontAlgn="base">
        <a:spcBef>
          <a:spcPct val="0"/>
        </a:spcBef>
        <a:spcAft>
          <a:spcPct val="0"/>
        </a:spcAft>
        <a:buClr>
          <a:srgbClr val="333333"/>
        </a:buClr>
        <a:buSzPct val="75000"/>
        <a:buFont typeface="Helvetica Neue Light" charset="0"/>
        <a:buChar char="•"/>
        <a:defRPr sz="2000" b="1">
          <a:solidFill>
            <a:srgbClr val="333333"/>
          </a:solidFill>
          <a:latin typeface="+mj-lt"/>
          <a:ea typeface="+mj-ea"/>
          <a:cs typeface="+mj-cs"/>
          <a:sym typeface="Helvetica Neue Light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513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489700" y="1181100"/>
            <a:ext cx="0" cy="7378699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1435101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513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1435101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47700" y="48641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300">
          <a:solidFill>
            <a:srgbClr val="46166B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176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687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164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641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119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596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772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8948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126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302" indent="-266687" algn="l" rtl="0" fontAlgn="base">
        <a:spcBef>
          <a:spcPts val="7199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jdethmers@sofn.com" TargetMode="External"/><Relationship Id="rId4" Type="http://schemas.openxmlformats.org/officeDocument/2006/relationships/hyperlink" Target="mailto:nhennen@sof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4000" y="2590800"/>
            <a:ext cx="11658600" cy="55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Super Select and Select </a:t>
            </a:r>
          </a:p>
          <a:p>
            <a:pPr algn="l"/>
            <a:r>
              <a:rPr lang="en-US" sz="4800" b="1" dirty="0">
                <a:solidFill>
                  <a:srgbClr val="244878"/>
                </a:solidFill>
                <a:latin typeface="Helvetica Neue"/>
                <a:cs typeface="Helvetica Neue"/>
              </a:rPr>
              <a:t> </a:t>
            </a:r>
            <a:r>
              <a:rPr lang="en-US" sz="4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    	Rate Classes – Diane Gill</a:t>
            </a:r>
          </a:p>
          <a:p>
            <a:pPr algn="l"/>
            <a:endParaRPr lang="en-US" sz="48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800" b="1" smtClean="0">
                <a:solidFill>
                  <a:srgbClr val="244878"/>
                </a:solidFill>
                <a:latin typeface="Helvetica Neue"/>
                <a:cs typeface="Helvetica Neue"/>
              </a:rPr>
              <a:t>Nordics </a:t>
            </a:r>
            <a:r>
              <a:rPr lang="en-US" sz="4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Pay It Forward – Len Carlson</a:t>
            </a:r>
          </a:p>
          <a:p>
            <a:pPr algn="l"/>
            <a:endParaRPr lang="en-US" sz="48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800" b="1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LeapFILE</a:t>
            </a:r>
            <a:r>
              <a:rPr lang="en-US" sz="4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 – Nick </a:t>
            </a:r>
            <a:r>
              <a:rPr lang="en-US" sz="4800" b="1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Hennen</a:t>
            </a:r>
            <a:endParaRPr lang="en-US" sz="48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ctr"/>
            <a:endParaRPr lang="en-US" sz="6200" b="1" dirty="0">
              <a:solidFill>
                <a:srgbClr val="244878"/>
              </a:solidFill>
              <a:latin typeface="Helvetica Neue"/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212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Summary</a:t>
            </a:r>
          </a:p>
          <a:p>
            <a:pPr algn="l"/>
            <a:endParaRPr lang="en-US" sz="48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400" b="1" dirty="0" err="1" smtClean="0">
                <a:solidFill>
                  <a:srgbClr val="244878"/>
                </a:solidFill>
                <a:cs typeface="Helvetica Neue"/>
              </a:rPr>
              <a:t>Scriptchecks</a:t>
            </a:r>
            <a:r>
              <a:rPr lang="en-US" sz="4400" b="1" dirty="0" smtClean="0">
                <a:solidFill>
                  <a:srgbClr val="244878"/>
                </a:solidFill>
                <a:cs typeface="Helvetica Neue"/>
              </a:rPr>
              <a:t> and HIPAA Form</a:t>
            </a:r>
            <a:endParaRPr lang="en-US" sz="4400" b="1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99893"/>
              </p:ext>
            </p:extLst>
          </p:nvPr>
        </p:nvGraphicFramePr>
        <p:xfrm>
          <a:off x="1473200" y="3402465"/>
          <a:ext cx="90678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2600"/>
                <a:gridCol w="3022600"/>
                <a:gridCol w="302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</a:t>
                      </a:r>
                      <a:endParaRPr lang="en-US" dirty="0"/>
                    </a:p>
                  </a:txBody>
                  <a:tcPr>
                    <a:solidFill>
                      <a:srgbClr val="457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UNCHANGED</a:t>
                      </a:r>
                      <a:endParaRPr lang="en-US" dirty="0"/>
                    </a:p>
                  </a:txBody>
                  <a:tcPr>
                    <a:solidFill>
                      <a:srgbClr val="457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ADJUSTMENT</a:t>
                      </a:r>
                      <a:endParaRPr lang="en-US" dirty="0"/>
                    </a:p>
                  </a:txBody>
                  <a:tcPr>
                    <a:solidFill>
                      <a:srgbClr val="4570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Pressure-Select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</a:t>
                      </a:r>
                      <a:r>
                        <a:rPr lang="en-US" baseline="0" dirty="0" smtClean="0"/>
                        <a:t>-Super Select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Alcohol/Drug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Weight-Males-Super</a:t>
                      </a:r>
                      <a:r>
                        <a:rPr lang="en-US" baseline="0" dirty="0" smtClean="0"/>
                        <a:t> Select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Cholesterol and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Tobacco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 Maximums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7086600"/>
            <a:ext cx="9372600" cy="14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lvl="2" algn="l"/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2" name="drum-roll-gif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59000" y="3810000"/>
            <a:ext cx="726974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1200" y="2362200"/>
            <a:ext cx="10591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Standard Build Guidelines</a:t>
            </a:r>
          </a:p>
          <a:p>
            <a:pPr algn="l"/>
            <a:endParaRPr lang="en-US" sz="4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10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2000" i="1" dirty="0" smtClean="0">
                <a:solidFill>
                  <a:srgbClr val="244878"/>
                </a:solidFill>
                <a:cs typeface="Helvetica Neue"/>
              </a:rPr>
              <a:t>In some situations the maximum standard weight limit may be exceeded with favorable underwriting factors, </a:t>
            </a:r>
            <a:r>
              <a:rPr lang="en-US" sz="2000" i="1" dirty="0" err="1" smtClean="0">
                <a:solidFill>
                  <a:srgbClr val="244878"/>
                </a:solidFill>
                <a:cs typeface="Helvetica Neue"/>
              </a:rPr>
              <a:t>ie</a:t>
            </a:r>
            <a:r>
              <a:rPr lang="en-US" sz="2000" i="1" dirty="0" smtClean="0">
                <a:solidFill>
                  <a:srgbClr val="244878"/>
                </a:solidFill>
                <a:cs typeface="Helvetica Neue"/>
              </a:rPr>
              <a:t>. Blood pressure and lipids.  Please use this as a guide only and call Sons of Norway Headquarters for any questions.</a:t>
            </a:r>
            <a:endParaRPr lang="en-US" sz="2000" i="1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10857"/>
              </p:ext>
            </p:extLst>
          </p:nvPr>
        </p:nvGraphicFramePr>
        <p:xfrm>
          <a:off x="872067" y="3276600"/>
          <a:ext cx="5668433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9610"/>
                <a:gridCol w="4328823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>
                    <a:solidFill>
                      <a:srgbClr val="457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BUILD GUIDELINES</a:t>
                      </a:r>
                      <a:endParaRPr lang="en-US" dirty="0"/>
                    </a:p>
                  </a:txBody>
                  <a:tcPr>
                    <a:solidFill>
                      <a:srgbClr val="4570B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108-212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112-219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115-226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5’7”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119-223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122-240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126-247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5’10”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129-254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5’11”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133-261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6’0”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137-269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591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/>
            <a:endParaRPr lang="en-US" sz="66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Website Availability – August 9.</a:t>
            </a: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Email to </a:t>
            </a:r>
            <a:r>
              <a:rPr lang="en-US" sz="4200" b="1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FBC’s</a:t>
            </a:r>
            <a:r>
              <a:rPr lang="en-US" sz="4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 with new guidelines – August 9.</a:t>
            </a: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New form is information only – no client signature required.</a:t>
            </a: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9669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/>
            <a:endParaRPr lang="en-US" sz="66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8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Questions?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6583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63600" y="2342322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/>
            <a:endParaRPr lang="en-US" sz="10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10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57200"/>
            <a:ext cx="8305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000" b="1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LeapFILE</a:t>
            </a:r>
            <a:r>
              <a:rPr lang="en-US" sz="2800" b="1" dirty="0">
                <a:solidFill>
                  <a:srgbClr val="244878"/>
                </a:solidFill>
                <a:latin typeface="Helvetica Neue"/>
                <a:cs typeface="Helvetica Neue"/>
              </a:rPr>
              <a:t> </a:t>
            </a:r>
            <a:r>
              <a:rPr lang="en-US" sz="2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 </a:t>
            </a:r>
          </a:p>
          <a:p>
            <a:pPr algn="l"/>
            <a:endParaRPr lang="en-US" sz="40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Secure transferring of files is required by law for sending and receiving of sensitive and confidential information including but not limited to:</a:t>
            </a:r>
          </a:p>
          <a:p>
            <a:pPr algn="l"/>
            <a:endParaRPr lang="en-US" sz="28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Date of birth</a:t>
            </a: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Banking</a:t>
            </a: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Social Security number</a:t>
            </a: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Medical</a:t>
            </a: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4878"/>
                </a:solidFill>
                <a:latin typeface="Helvetica Neue"/>
                <a:cs typeface="Helvetica Neue"/>
              </a:rPr>
              <a:t>Or any personally identifiable information</a:t>
            </a:r>
          </a:p>
          <a:p>
            <a:pPr marL="1371554" lvl="2" indent="-4572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endParaRPr lang="en-US" sz="32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914376" lvl="1" indent="-457200" algn="l">
              <a:buFont typeface="+mj-lt"/>
              <a:buAutoNum type="arabicPeriod"/>
            </a:pPr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914376" lvl="1" indent="-457200" algn="l">
              <a:buFont typeface="+mj-lt"/>
              <a:buAutoNum type="arabicPeriod"/>
            </a:pPr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8536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87400" y="2362200"/>
            <a:ext cx="10439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244878"/>
                </a:solidFill>
                <a:latin typeface="Helvetica Neue"/>
                <a:cs typeface="Helvetica Neue"/>
              </a:rPr>
              <a:t>Why </a:t>
            </a:r>
            <a:r>
              <a:rPr lang="en-US" sz="4000" b="1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LeapFILE</a:t>
            </a:r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:</a:t>
            </a:r>
          </a:p>
          <a:p>
            <a:pPr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914376" lvl="1" indent="-457200" algn="l">
              <a:buFont typeface="+mj-lt"/>
              <a:buAutoNum type="arabicPeriod"/>
            </a:pPr>
            <a:r>
              <a:rPr lang="en-US" sz="3200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LeapFILE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 is a secure and user friendly transfer service for confidential information sent to and from Sons of Norway.</a:t>
            </a:r>
          </a:p>
          <a:p>
            <a:pPr marL="914376" lvl="1" indent="-457200" algn="l">
              <a:buFont typeface="+mj-lt"/>
              <a:buAutoNum type="arabicPeriod"/>
            </a:pP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914376" lvl="1" indent="-457200" algn="l">
              <a:buFont typeface="+mj-lt"/>
              <a:buAutoNum type="arabicPeriod"/>
            </a:pPr>
            <a:r>
              <a:rPr lang="en-US" sz="3200" smtClean="0">
                <a:solidFill>
                  <a:srgbClr val="244878"/>
                </a:solidFill>
                <a:latin typeface="Helvetica Neue"/>
                <a:cs typeface="Helvetica Neue"/>
              </a:rPr>
              <a:t>Using LeapFILE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 allows Sons of Norway to conform to the changing regulations in a more effective manner.</a:t>
            </a: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3253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87400" y="2362200"/>
            <a:ext cx="10439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Next Steps</a:t>
            </a:r>
          </a:p>
          <a:p>
            <a:pPr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“How to use </a:t>
            </a:r>
            <a:r>
              <a:rPr lang="en-US" sz="3200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LeapFILE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” guide will be sent out on August 10.</a:t>
            </a:r>
          </a:p>
          <a:p>
            <a:pPr lvl="1" algn="l"/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Questions: </a:t>
            </a:r>
          </a:p>
          <a:p>
            <a:pPr lvl="1" algn="l"/>
            <a:r>
              <a:rPr lang="en-US" sz="3200" dirty="0">
                <a:solidFill>
                  <a:srgbClr val="244878"/>
                </a:solidFill>
                <a:latin typeface="Helvetica Neue"/>
                <a:cs typeface="Helvetica Neue"/>
              </a:rPr>
              <a:t>	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Nick </a:t>
            </a:r>
            <a:r>
              <a:rPr lang="en-US" sz="3200" dirty="0" err="1" smtClean="0">
                <a:solidFill>
                  <a:srgbClr val="244878"/>
                </a:solidFill>
                <a:latin typeface="Helvetica Neue"/>
                <a:cs typeface="Helvetica Neue"/>
              </a:rPr>
              <a:t>Hennen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 – 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  <a:hlinkClick r:id="rId4"/>
              </a:rPr>
              <a:t>nhennen@sofn.com</a:t>
            </a:r>
            <a:endParaRPr lang="en-US" sz="32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>
                <a:solidFill>
                  <a:srgbClr val="244878"/>
                </a:solidFill>
                <a:latin typeface="Helvetica Neue"/>
                <a:cs typeface="Helvetica Neue"/>
              </a:rPr>
              <a:t>	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(612) 821-4633</a:t>
            </a:r>
          </a:p>
          <a:p>
            <a:pPr lvl="1" algn="l"/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    Janna Dethmers – 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  <a:hlinkClick r:id="rId5"/>
              </a:rPr>
              <a:t>jdethmers@sofn.com</a:t>
            </a:r>
            <a:endParaRPr lang="en-US" sz="3200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>
                <a:solidFill>
                  <a:srgbClr val="244878"/>
                </a:solidFill>
                <a:latin typeface="Helvetica Neue"/>
                <a:cs typeface="Helvetica Neue"/>
              </a:rPr>
              <a:t>	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(612) 821-4696</a:t>
            </a:r>
          </a:p>
          <a:p>
            <a:pPr lvl="1" algn="l"/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1" algn="l"/>
            <a:r>
              <a:rPr lang="en-US" sz="3200" dirty="0">
                <a:solidFill>
                  <a:srgbClr val="244878"/>
                </a:solidFill>
                <a:latin typeface="Helvetica Neue"/>
                <a:cs typeface="Helvetica Neue"/>
              </a:rPr>
              <a:t> </a:t>
            </a: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  </a:t>
            </a:r>
          </a:p>
          <a:p>
            <a:pPr marL="914376" lvl="1" indent="-457200" algn="l">
              <a:buFont typeface="+mj-lt"/>
              <a:buAutoNum type="arabicPeriod"/>
            </a:pP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74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2743200"/>
            <a:ext cx="1214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“Super Select and Select Rate Classes”</a:t>
            </a:r>
          </a:p>
          <a:p>
            <a:pPr algn="ctr"/>
            <a:endParaRPr lang="en-US" sz="6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800" dirty="0">
                <a:solidFill>
                  <a:srgbClr val="244878"/>
                </a:solidFill>
                <a:cs typeface="Helvetica Neue"/>
              </a:rPr>
              <a:t>Diane Gill, Director Insurance Service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430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439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endParaRPr lang="en-US" sz="6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8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What We Will Cover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244878"/>
                </a:solidFill>
                <a:cs typeface="Helvetica Neue"/>
              </a:rPr>
              <a:t>Competitive Improvements in our Select and Super Select rate class requirements.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200" dirty="0" smtClean="0">
              <a:solidFill>
                <a:srgbClr val="244878"/>
              </a:solidFill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244878"/>
                </a:solidFill>
                <a:cs typeface="Helvetica Neue"/>
              </a:rPr>
              <a:t>Introduce a new field underwriting tool.</a:t>
            </a:r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155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591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Family History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244878"/>
                </a:solidFill>
                <a:cs typeface="Helvetica Neue"/>
              </a:rPr>
              <a:t>No parent or sibling deceased before the age of 60 due to </a:t>
            </a:r>
            <a:r>
              <a:rPr lang="en-US" sz="4000" b="1" i="1" dirty="0" smtClean="0">
                <a:solidFill>
                  <a:srgbClr val="244878"/>
                </a:solidFill>
                <a:cs typeface="Helvetica Neue"/>
              </a:rPr>
              <a:t>cardiovascular disease or cancer.</a:t>
            </a:r>
          </a:p>
          <a:p>
            <a:pPr algn="l"/>
            <a:r>
              <a:rPr lang="en-US" sz="4200" dirty="0">
                <a:solidFill>
                  <a:srgbClr val="244878"/>
                </a:solidFill>
                <a:cs typeface="Helvetica Neue"/>
              </a:rPr>
              <a:t> </a:t>
            </a:r>
            <a:endParaRPr lang="en-US" sz="42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000" b="1" i="1" u="sng" dirty="0" smtClean="0">
                <a:solidFill>
                  <a:srgbClr val="244878"/>
                </a:solidFill>
                <a:cs typeface="Helvetica Neue"/>
              </a:rPr>
              <a:t>Family history only applies for applicants age 59 or younger</a:t>
            </a:r>
            <a:r>
              <a:rPr lang="en-US" sz="4000" dirty="0" smtClean="0">
                <a:solidFill>
                  <a:srgbClr val="244878"/>
                </a:solidFill>
                <a:cs typeface="Helvetica Neue"/>
              </a:rPr>
              <a:t>.</a:t>
            </a:r>
            <a:endParaRPr lang="en-US" sz="40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5370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591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Alcohol/Drug Use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Super Select</a:t>
            </a:r>
            <a:endParaRPr lang="en-US" sz="40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cs typeface="Helvetica Neue"/>
              </a:rPr>
              <a:t>No history of alcohol or drug abuse, addiction or treatment </a:t>
            </a:r>
            <a:r>
              <a:rPr lang="en-US" sz="3200" b="1" i="1" dirty="0" smtClean="0">
                <a:solidFill>
                  <a:srgbClr val="244878"/>
                </a:solidFill>
                <a:cs typeface="Helvetica Neue"/>
              </a:rPr>
              <a:t>within 10 years</a:t>
            </a:r>
            <a:r>
              <a:rPr lang="en-US" sz="3200" dirty="0" smtClean="0">
                <a:solidFill>
                  <a:srgbClr val="244878"/>
                </a:solidFill>
                <a:cs typeface="Helvetica Neue"/>
              </a:rPr>
              <a:t>.</a:t>
            </a: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000" b="1" dirty="0">
                <a:solidFill>
                  <a:srgbClr val="244878"/>
                </a:solidFill>
                <a:latin typeface="Helvetica Neue"/>
                <a:cs typeface="Helvetica Neue"/>
              </a:rPr>
              <a:t>Select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4878"/>
                </a:solidFill>
                <a:cs typeface="Helvetica Neue"/>
              </a:rPr>
              <a:t>No history of alcohol or </a:t>
            </a:r>
            <a:r>
              <a:rPr lang="en-US" sz="3200" dirty="0" smtClean="0">
                <a:solidFill>
                  <a:srgbClr val="244878"/>
                </a:solidFill>
                <a:cs typeface="Helvetica Neue"/>
              </a:rPr>
              <a:t>drug </a:t>
            </a:r>
            <a:r>
              <a:rPr lang="en-US" sz="3200" dirty="0">
                <a:solidFill>
                  <a:srgbClr val="244878"/>
                </a:solidFill>
                <a:cs typeface="Helvetica Neue"/>
              </a:rPr>
              <a:t>abuse, addiction or treatment </a:t>
            </a:r>
            <a:r>
              <a:rPr lang="en-US" sz="3200" b="1" i="1" dirty="0">
                <a:solidFill>
                  <a:srgbClr val="244878"/>
                </a:solidFill>
                <a:cs typeface="Helvetica Neue"/>
              </a:rPr>
              <a:t>within </a:t>
            </a:r>
            <a:r>
              <a:rPr lang="en-US" sz="3200" b="1" i="1" dirty="0" smtClean="0">
                <a:solidFill>
                  <a:srgbClr val="244878"/>
                </a:solidFill>
                <a:cs typeface="Helvetica Neue"/>
              </a:rPr>
              <a:t>7 </a:t>
            </a:r>
            <a:r>
              <a:rPr lang="en-US" sz="3200" b="1" i="1" dirty="0">
                <a:solidFill>
                  <a:srgbClr val="244878"/>
                </a:solidFill>
                <a:cs typeface="Helvetica Neue"/>
              </a:rPr>
              <a:t>years</a:t>
            </a:r>
            <a:r>
              <a:rPr lang="en-US" sz="3200" dirty="0">
                <a:solidFill>
                  <a:srgbClr val="244878"/>
                </a:solidFill>
                <a:cs typeface="Helvetica Neue"/>
              </a:rPr>
              <a:t>.</a:t>
            </a:r>
          </a:p>
          <a:p>
            <a:pPr algn="l"/>
            <a:endParaRPr lang="en-US" sz="3200" dirty="0" smtClean="0">
              <a:solidFill>
                <a:srgbClr val="244878"/>
              </a:solidFill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4244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668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Blood Pressure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Super Select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Untreated blood pressure cannot exceed </a:t>
            </a:r>
            <a:r>
              <a:rPr lang="en-US" sz="3200" b="1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135/85</a:t>
            </a:r>
            <a:r>
              <a:rPr lang="en-US" sz="3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.</a:t>
            </a: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lvl="2" algn="l"/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000" b="1" dirty="0" smtClean="0">
                <a:solidFill>
                  <a:srgbClr val="244878"/>
                </a:solidFill>
                <a:cs typeface="Helvetica Neue"/>
              </a:rPr>
              <a:t>Select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cs typeface="Helvetica Neue"/>
              </a:rPr>
              <a:t>Untreated/treated blood pressure cannot exceed </a:t>
            </a:r>
            <a:r>
              <a:rPr lang="en-US" sz="3200" b="1" i="1" dirty="0" smtClean="0">
                <a:solidFill>
                  <a:srgbClr val="244878"/>
                </a:solidFill>
                <a:cs typeface="Helvetica Neue"/>
              </a:rPr>
              <a:t>140/90.</a:t>
            </a:r>
            <a:endParaRPr lang="en-US" sz="3200" b="1" i="1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122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82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Cholesterol &amp; Cholesterol/HDL Ratio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Super Select</a:t>
            </a:r>
            <a:endParaRPr lang="en-US" sz="40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No total cholesterol </a:t>
            </a:r>
            <a:r>
              <a:rPr lang="en-US" sz="3200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&gt;</a:t>
            </a:r>
            <a:r>
              <a:rPr lang="en-US" sz="3200" b="1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230 or Cholesterol/HDL ratio &gt;5.0</a:t>
            </a:r>
            <a:r>
              <a:rPr lang="en-US" sz="3200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Treatment disqualifies.</a:t>
            </a: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0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Select</a:t>
            </a:r>
            <a:endParaRPr lang="en-US" sz="40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4878"/>
                </a:solidFill>
                <a:latin typeface="Helvetica Neue"/>
                <a:cs typeface="Helvetica Neue"/>
              </a:rPr>
              <a:t>No total cholesterol </a:t>
            </a:r>
            <a:r>
              <a:rPr lang="en-US" sz="3200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&gt;</a:t>
            </a:r>
            <a:r>
              <a:rPr lang="en-US" sz="3200" b="1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250 or Cholesterol/HDL ratio &gt;6.0</a:t>
            </a:r>
            <a:r>
              <a:rPr lang="en-US" sz="3200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Treatment allowed.</a:t>
            </a: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2209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0668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Tobacco Use</a:t>
            </a:r>
            <a:r>
              <a:rPr lang="en-US" sz="4400" dirty="0" smtClean="0">
                <a:solidFill>
                  <a:srgbClr val="244878"/>
                </a:solidFill>
                <a:latin typeface="Helvetica Neue"/>
                <a:cs typeface="Helvetica Neue"/>
              </a:rPr>
              <a:t>-Guidelines the same</a:t>
            </a:r>
          </a:p>
          <a:p>
            <a:pPr algn="l"/>
            <a:endParaRPr lang="en-US" sz="24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3200" b="1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Occasional cigar use (one per week or less) with a negative nicotine screen and no history of other tobacco use may be considered for either rate class.</a:t>
            </a:r>
          </a:p>
          <a:p>
            <a:pPr marL="685800" indent="-685800" algn="l">
              <a:buFont typeface="Arial"/>
              <a:buChar char="•"/>
            </a:pPr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Aviation</a:t>
            </a:r>
            <a:endParaRPr lang="en-US" sz="44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44878"/>
                </a:solidFill>
                <a:latin typeface="Helvetica Neue"/>
                <a:cs typeface="Helvetica Neue"/>
              </a:rPr>
              <a:t>No Private aviation</a:t>
            </a:r>
            <a:endParaRPr lang="en-US" sz="3200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244878"/>
                </a:solidFill>
                <a:latin typeface="Helvetica Neue"/>
                <a:cs typeface="Helvetica Neue"/>
              </a:rPr>
              <a:t>Commercial pilots are allowed for either rate class without restriction</a:t>
            </a:r>
            <a:r>
              <a:rPr lang="en-US" sz="32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.</a:t>
            </a:r>
            <a:endParaRPr lang="en-US" sz="3200" b="1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466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de Imag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0" y="0"/>
            <a:ext cx="908991" cy="977165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9800" y="2362200"/>
            <a:ext cx="11201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/>
            <a:r>
              <a:rPr lang="en-US" sz="4400" b="1" dirty="0" smtClean="0">
                <a:solidFill>
                  <a:srgbClr val="244878"/>
                </a:solidFill>
                <a:latin typeface="Helvetica Neue"/>
                <a:cs typeface="Helvetica Neue"/>
              </a:rPr>
              <a:t>Height and Weight</a:t>
            </a:r>
          </a:p>
          <a:p>
            <a:pPr marL="685800" indent="-685800" algn="l">
              <a:buFont typeface="Arial"/>
              <a:buChar char="•"/>
            </a:pPr>
            <a:endParaRPr lang="en-US" sz="3200" b="1" dirty="0" smtClean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b="1" dirty="0">
              <a:solidFill>
                <a:srgbClr val="244878"/>
              </a:solidFill>
              <a:latin typeface="Helvetica Neue"/>
              <a:cs typeface="Helvetica Neue"/>
            </a:endParaRPr>
          </a:p>
          <a:p>
            <a:pPr marL="1600154" lvl="2" indent="-685800" algn="l">
              <a:buFont typeface="Wingdings" charset="2"/>
              <a:buChar char="ü"/>
            </a:pPr>
            <a:endParaRPr lang="en-US" sz="3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1100" dirty="0" smtClean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4200" dirty="0">
              <a:solidFill>
                <a:srgbClr val="244878"/>
              </a:solidFill>
              <a:cs typeface="Helvetica Neue"/>
            </a:endParaRP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rgbClr val="244878"/>
              </a:solidFill>
              <a:cs typeface="Helvetica Neue"/>
            </a:endParaRPr>
          </a:p>
          <a:p>
            <a:pPr algn="l"/>
            <a:endParaRPr lang="en-US" sz="5400" dirty="0">
              <a:solidFill>
                <a:srgbClr val="244878"/>
              </a:solidFill>
              <a:cs typeface="Helvetica Neue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200"/>
            <a:ext cx="4648201" cy="134070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00330"/>
              </p:ext>
            </p:extLst>
          </p:nvPr>
        </p:nvGraphicFramePr>
        <p:xfrm>
          <a:off x="1397000" y="3810000"/>
          <a:ext cx="9067801" cy="41215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58677"/>
                <a:gridCol w="2344436"/>
                <a:gridCol w="2482344"/>
                <a:gridCol w="2482344"/>
              </a:tblGrid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7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Super Select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70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57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Height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Max </a:t>
                      </a: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 59 &amp; below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Weight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 60 &amp; above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Weight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5’4”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161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5’5”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5’6”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5’7”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5’8”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5’9”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5’10”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5’11”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 copy 1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3 Up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copy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522</Words>
  <Characters>0</Characters>
  <Application>Microsoft Office PowerPoint</Application>
  <PresentationFormat>Custom</PresentationFormat>
  <Lines>0</Lines>
  <Paragraphs>283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Title, Bullets &amp; Photo copy 1</vt:lpstr>
      <vt:lpstr>Title &amp; Bullets - Right</vt:lpstr>
      <vt:lpstr>Title &amp; Bullets - Left</vt:lpstr>
      <vt:lpstr>Photo - 3 Up copy</vt:lpstr>
      <vt:lpstr>Photo - Vertical</vt:lpstr>
      <vt:lpstr>Photo - Vertical copy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2017-08-08T17:39:55Z</dcterms:modified>
</cp:coreProperties>
</file>