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01835" y="1225599"/>
            <a:ext cx="35718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685353" y="1598135"/>
            <a:ext cx="7773300" cy="1102499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1371823" y="2914984"/>
            <a:ext cx="6400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ctr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722188" y="3305100"/>
            <a:ext cx="7772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722188" y="2179959"/>
            <a:ext cx="77721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01835" y="1225599"/>
            <a:ext cx="17325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889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016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143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143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2241351" y="1225599"/>
            <a:ext cx="17325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889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016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-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143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143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Helvetica Neue"/>
              <a:buChar char="•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646" y="205940"/>
            <a:ext cx="8228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646" y="1151092"/>
            <a:ext cx="4039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1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57646" y="1630784"/>
            <a:ext cx="40395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3" type="body"/>
          </p:nvPr>
        </p:nvSpPr>
        <p:spPr>
          <a:xfrm>
            <a:off x="4644554" y="1151092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1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1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x="4644554" y="1630784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-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Merriweather Sans"/>
              <a:buChar char="‣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Arial"/>
              <a:buChar char="๏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143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70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0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646" y="205104"/>
            <a:ext cx="3008099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575223" y="205104"/>
            <a:ext cx="5111099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762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1428"/>
              <a:buFont typeface="Helvetica Neue"/>
              <a:buChar char="•"/>
              <a:defRPr b="0" i="0" sz="21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889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-"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16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Merriweather Sans"/>
              <a:buChar char="‣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143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Arial"/>
              <a:buChar char="๏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143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016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143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143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143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Helvetica Neue"/>
              <a:buChar char="•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57646" y="1076585"/>
            <a:ext cx="3008099" cy="3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792634" y="3600617"/>
            <a:ext cx="54861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>
            <a:off x="1792634" y="459600"/>
            <a:ext cx="5486100" cy="30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42857"/>
              <a:buFont typeface="Helvetica Neue"/>
              <a:buNone/>
              <a:defRPr b="0" i="0" sz="21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50000"/>
              <a:buFont typeface="Helvetica Neue"/>
              <a:buNone/>
              <a:defRPr b="0" i="0" sz="1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0000"/>
              <a:buFont typeface="Merriweather Sans"/>
              <a:buNone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Arial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69230"/>
              <a:buFont typeface="Helvetica Neue"/>
              <a:buNone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792634" y="4025894"/>
            <a:ext cx="54861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292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8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584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Merriweather Sans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8890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1811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1473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1765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20574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2362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Font typeface="Helvetica Neue"/>
              <a:buNone/>
              <a:defRPr b="0" i="0" sz="6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456510" y="1170999"/>
            <a:ext cx="3462600" cy="3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5400000">
            <a:off x="1243410" y="1957750"/>
            <a:ext cx="45675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-596114" y="1118350"/>
            <a:ext cx="45675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401835" y="1225599"/>
            <a:ext cx="35718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rIns="58925" tIns="58925"/>
          <a:lstStyle>
            <a:lvl1pPr indent="-10160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Helvetica Neue"/>
              <a:buChar char="•"/>
              <a:defRPr b="0" i="0" sz="15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431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8571"/>
              <a:buFont typeface="Helvetica Neue"/>
              <a:buChar char="-"/>
              <a:defRPr b="0" i="0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14300" lvl="2" marL="7112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6923"/>
              <a:buFont typeface="Merriweather Sans"/>
              <a:buChar char="‣"/>
              <a:defRPr b="0" i="0" sz="13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27000" lvl="3" marL="10033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5000"/>
              <a:buFont typeface="Arial"/>
              <a:buChar char="๏"/>
              <a:defRPr b="0" i="0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27000" lvl="4" marL="1282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27000" lvl="5" marL="1574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8796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27000" lvl="7" marL="21717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27000" lvl="8" marL="2463800" marR="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ct val="77777"/>
              <a:buFont typeface="Helvetica Neue"/>
              <a:buChar char="•"/>
              <a:defRPr b="0" i="0" sz="9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52" name="Shape 52"/>
          <p:cNvCxnSpPr/>
          <p:nvPr/>
        </p:nvCxnSpPr>
        <p:spPr>
          <a:xfrm>
            <a:off x="455414" y="1038076"/>
            <a:ext cx="3429000" cy="0"/>
          </a:xfrm>
          <a:prstGeom prst="straightConnector1">
            <a:avLst/>
          </a:prstGeom>
          <a:noFill/>
          <a:ln cap="flat" cmpd="sng" w="12700">
            <a:solidFill>
              <a:srgbClr val="88888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401835" y="120550"/>
            <a:ext cx="35718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rIns="58925" tIns="589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921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5842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8890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1181100" marR="0" rtl="0" algn="l">
              <a:spcBef>
                <a:spcPts val="0"/>
              </a:spcBef>
              <a:spcAft>
                <a:spcPts val="0"/>
              </a:spcAft>
              <a:buSzPct val="33333"/>
              <a:buNone/>
              <a:defRPr b="0" i="0" sz="2700" u="none" cap="none" strike="noStrik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95" name="Shape 95"/>
          <p:cNvPicPr preferRelativeResize="0"/>
          <p:nvPr/>
        </p:nvPicPr>
        <p:blipFill rotWithShape="1">
          <a:blip r:embed="rId3">
            <a:alphaModFix/>
          </a:blip>
          <a:srcRect b="5781" l="6221" r="5657" t="6089"/>
          <a:stretch/>
        </p:blipFill>
        <p:spPr>
          <a:xfrm>
            <a:off x="0" y="-20112"/>
            <a:ext cx="9179100" cy="51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1.gif"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515" y="234652"/>
            <a:ext cx="2196600" cy="11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821531" y="1412159"/>
            <a:ext cx="2464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rIns="58925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Values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Simple Promise</a:t>
            </a:r>
          </a:p>
        </p:txBody>
      </p:sp>
      <p:sp>
        <p:nvSpPr>
          <p:cNvPr id="98" name="Shape 98"/>
          <p:cNvSpPr/>
          <p:nvPr/>
        </p:nvSpPr>
        <p:spPr>
          <a:xfrm>
            <a:off x="6286500" y="4612175"/>
            <a:ext cx="2857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450" lIns="58925" rIns="58925" tIns="2945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>
                <a:solidFill>
                  <a:srgbClr val="FFF2CC"/>
                </a:solidFill>
              </a:rPr>
              <a:t>A Member Timeline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86" name="Shape 186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9: Happy Anniversary!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402150" y="1686275"/>
            <a:ext cx="50214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The Membership Secretary uses the lodge activity report to find members with upcoming renewal dates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The Vice President calls members and thanks them for their membership. Don’t forget to encourage them to renew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ettyImages-514724610_small.jpg" id="189" name="Shape 189"/>
          <p:cNvPicPr preferRelativeResize="0"/>
          <p:nvPr/>
        </p:nvPicPr>
        <p:blipFill rotWithShape="1">
          <a:blip r:embed="rId4">
            <a:alphaModFix/>
          </a:blip>
          <a:srcRect b="0" l="32571" r="7783" t="0"/>
          <a:stretch/>
        </p:blipFill>
        <p:spPr>
          <a:xfrm>
            <a:off x="5783224" y="1196625"/>
            <a:ext cx="2348399" cy="2736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95" name="Shape 195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10: Looking to the Future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02150" y="1220600"/>
            <a:ext cx="47484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All members should take the Member Satisfaction Survey to gauge their interests and skills 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After a year, gauge potential interest in members in serving in leadership roles within the lodge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After a year, member and their children/grandchildren become eligible for many Sons of Norway Foundation scholarships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ThinkstockPhotos-474893533.jpg" id="198" name="Shape 198"/>
          <p:cNvPicPr preferRelativeResize="0"/>
          <p:nvPr/>
        </p:nvPicPr>
        <p:blipFill rotWithShape="1">
          <a:blip r:embed="rId4">
            <a:alphaModFix/>
          </a:blip>
          <a:srcRect b="0" l="0" r="36556" t="0"/>
          <a:stretch/>
        </p:blipFill>
        <p:spPr>
          <a:xfrm>
            <a:off x="5302950" y="1196625"/>
            <a:ext cx="2782300" cy="2925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204" name="Shape 204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Forget!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02150" y="1220600"/>
            <a:ext cx="60891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600">
                <a:solidFill>
                  <a:srgbClr val="595959"/>
                </a:solidFill>
              </a:rPr>
              <a:t>We’re all in this together!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Share successes and resources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Solicit feedback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Ask questions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625" y="521495"/>
            <a:ext cx="2465203" cy="369780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04" name="Shape 104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1: Raising Awareness of Sons of Norway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02150" y="1220600"/>
            <a:ext cx="60891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Things we can all do: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Talk with friends and family about Sons of Norway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Keep recruiting materials on hand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Invite them to your lodge and ask them to join!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MYKShield(O).jpg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824" y="1177200"/>
            <a:ext cx="1794308" cy="267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13" name="Shape 113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A Potential Member Attends a Meeting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02150" y="1220600"/>
            <a:ext cx="49794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Make sure you have a greeter at the meeting</a:t>
            </a:r>
          </a:p>
          <a:p>
            <a:pPr indent="-330200" lvl="1" marL="9144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○"/>
            </a:pPr>
            <a:r>
              <a:rPr lang="en" sz="1600">
                <a:solidFill>
                  <a:srgbClr val="595959"/>
                </a:solidFill>
              </a:rPr>
              <a:t>Remember, they’ll answer questions and introduce them to other members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Provide an engaging lodge program</a:t>
            </a:r>
          </a:p>
          <a:p>
            <a:pPr indent="-330200" lvl="1" marL="9144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○"/>
            </a:pPr>
            <a:r>
              <a:rPr lang="en" sz="1600">
                <a:solidFill>
                  <a:srgbClr val="595959"/>
                </a:solidFill>
              </a:rPr>
              <a:t>For example, use the Group Cultural Skills lesson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Don’t forget – end the evening with an invitation to join!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ettyImages-476265810_small.jpg" id="116" name="Shape 116"/>
          <p:cNvPicPr preferRelativeResize="0"/>
          <p:nvPr/>
        </p:nvPicPr>
        <p:blipFill rotWithShape="1">
          <a:blip r:embed="rId4">
            <a:alphaModFix/>
          </a:blip>
          <a:srcRect b="0" l="0" r="36334" t="0"/>
          <a:stretch/>
        </p:blipFill>
        <p:spPr>
          <a:xfrm>
            <a:off x="5533950" y="1325912"/>
            <a:ext cx="2776725" cy="29111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22" name="Shape 122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President Calls a Potential Member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02150" y="1220600"/>
            <a:ext cx="60891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Thank them for attending the lodge meeting</a:t>
            </a:r>
            <a:br>
              <a:rPr lang="en" sz="1600">
                <a:solidFill>
                  <a:srgbClr val="595959"/>
                </a:solidFill>
              </a:rPr>
            </a:b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Most important, include an ask to join the lodge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ettyImages-520544882_small.jpg" id="125" name="Shape 125"/>
          <p:cNvPicPr preferRelativeResize="0"/>
          <p:nvPr/>
        </p:nvPicPr>
        <p:blipFill rotWithShape="1">
          <a:blip r:embed="rId4">
            <a:alphaModFix/>
          </a:blip>
          <a:srcRect b="0" l="38987" r="0" t="0"/>
          <a:stretch/>
        </p:blipFill>
        <p:spPr>
          <a:xfrm>
            <a:off x="5582650" y="1373000"/>
            <a:ext cx="2628125" cy="28731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31" name="Shape 131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4: Guest Becomes a Member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02150" y="1220600"/>
            <a:ext cx="48807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notification is sent to lodge officers when a member joins online</a:t>
            </a:r>
            <a:b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Their new member card arrives a couple weeks after they join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A member welcome kit arrives a couple weeks after that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new-member.jpg"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19848">
            <a:off x="5435250" y="1537063"/>
            <a:ext cx="2438699" cy="147203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5997150" y="1567550"/>
            <a:ext cx="2270100" cy="1539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181.JPG" id="141" name="Shape 141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5: A Brief Bio Appears in the Newsletter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02150" y="1220600"/>
            <a:ext cx="55950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A short bio should include fun tidbits about the new member, introducing them to fellow members 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Demonstrates your lodge is a welcoming home and strengthens connection with new member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Stock_000003528956XSmall.jpg" id="144" name="Shape 144"/>
          <p:cNvPicPr preferRelativeResize="0"/>
          <p:nvPr/>
        </p:nvPicPr>
        <p:blipFill rotWithShape="1">
          <a:blip r:embed="rId4">
            <a:alphaModFix/>
          </a:blip>
          <a:srcRect b="8365" l="27156" r="0" t="23173"/>
          <a:stretch/>
        </p:blipFill>
        <p:spPr>
          <a:xfrm>
            <a:off x="6104030" y="1867525"/>
            <a:ext cx="818593" cy="1149875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5" name="Shape 145"/>
          <p:cNvSpPr txBox="1"/>
          <p:nvPr/>
        </p:nvSpPr>
        <p:spPr>
          <a:xfrm>
            <a:off x="6008300" y="1546225"/>
            <a:ext cx="22701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595959"/>
                </a:solidFill>
              </a:rPr>
              <a:t>Welcome </a:t>
            </a:r>
            <a:r>
              <a:rPr lang="en">
                <a:solidFill>
                  <a:srgbClr val="595959"/>
                </a:solidFill>
              </a:rPr>
              <a:t>Caroline Smith!</a:t>
            </a:r>
          </a:p>
        </p:txBody>
      </p:sp>
      <p:sp>
        <p:nvSpPr>
          <p:cNvPr id="146" name="Shape 146"/>
          <p:cNvSpPr/>
          <p:nvPr/>
        </p:nvSpPr>
        <p:spPr>
          <a:xfrm>
            <a:off x="7018850" y="1875450"/>
            <a:ext cx="11058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7018850" y="2022575"/>
            <a:ext cx="10146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7018850" y="2169700"/>
            <a:ext cx="11058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018850" y="2316825"/>
            <a:ext cx="8679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018850" y="2539200"/>
            <a:ext cx="11058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7018850" y="2677600"/>
            <a:ext cx="11058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018850" y="2816000"/>
            <a:ext cx="10146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018850" y="2954400"/>
            <a:ext cx="1063800" cy="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59" name="Shape 159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6: Distribute a Calendar of Events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02150" y="1220600"/>
            <a:ext cx="53082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Planning events a year ahead of time keeps members informed about activities and helps make the lodge a priority in their own planning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-330200" lvl="0" marL="457200" rtl="0">
              <a:lnSpc>
                <a:spcPct val="115000"/>
              </a:lnSpc>
              <a:spcBef>
                <a:spcPts val="8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Keep reaching out to the member and including them in activities</a:t>
            </a:r>
          </a:p>
          <a:p>
            <a:pPr lv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595959"/>
                </a:solidFill>
              </a:rPr>
            </a:b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ettyImages-520984810_small.jpg" id="162" name="Shape 162"/>
          <p:cNvPicPr preferRelativeResize="0"/>
          <p:nvPr/>
        </p:nvPicPr>
        <p:blipFill rotWithShape="1">
          <a:blip r:embed="rId4">
            <a:alphaModFix/>
          </a:blip>
          <a:srcRect b="0" l="35387" r="0" t="0"/>
          <a:stretch/>
        </p:blipFill>
        <p:spPr>
          <a:xfrm>
            <a:off x="5829924" y="1476525"/>
            <a:ext cx="2426075" cy="25007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68" name="Shape 168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02150" y="310425"/>
            <a:ext cx="74718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7: An Invitation to other Lodge Activities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02150" y="1220600"/>
            <a:ext cx="50493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</a:rPr>
              <a:t>This invitation should be related to interests of the new members</a:t>
            </a:r>
          </a:p>
          <a:p>
            <a:pPr indent="-330200" lvl="1" marL="914400" rtl="0">
              <a:lnSpc>
                <a:spcPct val="115000"/>
              </a:lnSpc>
              <a:spcBef>
                <a:spcPts val="700"/>
              </a:spcBef>
              <a:buClr>
                <a:srgbClr val="595959"/>
              </a:buClr>
              <a:buSzPct val="100000"/>
              <a:buChar char="○"/>
            </a:pPr>
            <a:r>
              <a:rPr lang="en" sz="1600">
                <a:solidFill>
                  <a:srgbClr val="595959"/>
                </a:solidFill>
              </a:rPr>
              <a:t>These could be volunteering, a cooking group or a walking club</a:t>
            </a:r>
            <a:br>
              <a:rPr lang="en" sz="1600">
                <a:solidFill>
                  <a:srgbClr val="595959"/>
                </a:solidFill>
              </a:rPr>
            </a:b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Stock_000018259702Small.jpg" id="171" name="Shape 171"/>
          <p:cNvPicPr preferRelativeResize="0"/>
          <p:nvPr/>
        </p:nvPicPr>
        <p:blipFill rotWithShape="1">
          <a:blip r:embed="rId4">
            <a:alphaModFix/>
          </a:blip>
          <a:srcRect b="11660" l="0" r="0" t="0"/>
          <a:stretch/>
        </p:blipFill>
        <p:spPr>
          <a:xfrm>
            <a:off x="5603850" y="1196625"/>
            <a:ext cx="2532625" cy="3352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181.JPG" id="177" name="Shape 177"/>
          <p:cNvPicPr preferRelativeResize="0"/>
          <p:nvPr/>
        </p:nvPicPr>
        <p:blipFill rotWithShape="1">
          <a:blip r:embed="rId3">
            <a:alphaModFix/>
          </a:blip>
          <a:srcRect b="5785" l="6387" r="90051" t="6147"/>
          <a:stretch/>
        </p:blipFill>
        <p:spPr>
          <a:xfrm>
            <a:off x="8590359" y="0"/>
            <a:ext cx="55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02150" y="310425"/>
            <a:ext cx="78486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004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8: Introduce the New Member to Your FBC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02150" y="1220600"/>
            <a:ext cx="4958400" cy="3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 u="sng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FBC is a powerful tool to help keep members engaged in the lodge</a:t>
            </a:r>
            <a:b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302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introduction helps a new member understand the financial products available through Sons of Norway and how they impact the vitality of the organization 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Stock_000016832807XLarge.jpg"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9222"/>
          <a:stretch/>
        </p:blipFill>
        <p:spPr>
          <a:xfrm>
            <a:off x="5491949" y="1140675"/>
            <a:ext cx="2663450" cy="344454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itle, Bullets &amp; Photo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