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01835" y="120550"/>
            <a:ext cx="35718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01835" y="1225599"/>
            <a:ext cx="35718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b="0" i="0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270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270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685353" y="1598135"/>
            <a:ext cx="7773300" cy="1102499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1371823" y="2914984"/>
            <a:ext cx="6400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722188" y="3305100"/>
            <a:ext cx="77721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722188" y="2179959"/>
            <a:ext cx="77721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01835" y="120550"/>
            <a:ext cx="35718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01835" y="1225599"/>
            <a:ext cx="17325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889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016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-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43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43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70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143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143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2241351" y="1225599"/>
            <a:ext cx="17325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889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016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-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43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43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70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143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143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646" y="205940"/>
            <a:ext cx="8228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646" y="1151092"/>
            <a:ext cx="40395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1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57646" y="1630784"/>
            <a:ext cx="40395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-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Merriweather Sans"/>
              <a:buChar char="‣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Arial"/>
              <a:buChar char="๏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43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43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70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3" type="body"/>
          </p:nvPr>
        </p:nvSpPr>
        <p:spPr>
          <a:xfrm>
            <a:off x="4644554" y="1151092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1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4" type="body"/>
          </p:nvPr>
        </p:nvSpPr>
        <p:spPr>
          <a:xfrm>
            <a:off x="4644554" y="1630784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-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Merriweather Sans"/>
              <a:buChar char="‣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Arial"/>
              <a:buChar char="๏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43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43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70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01835" y="120550"/>
            <a:ext cx="35718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646" y="205104"/>
            <a:ext cx="3008099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575223" y="205104"/>
            <a:ext cx="5111099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762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1428"/>
              <a:buFont typeface="Helvetica Neue"/>
              <a:buChar char="•"/>
              <a:defRPr b="0" i="0" sz="21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-"/>
              <a:defRPr b="0" i="0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16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Merriweather Sans"/>
              <a:buChar char="‣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43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Arial"/>
              <a:buChar char="๏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43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016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143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143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143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457646" y="1076585"/>
            <a:ext cx="3008099" cy="3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792634" y="3600617"/>
            <a:ext cx="54861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2" name="Shape 82"/>
          <p:cNvSpPr/>
          <p:nvPr>
            <p:ph idx="2" type="pic"/>
          </p:nvPr>
        </p:nvSpPr>
        <p:spPr>
          <a:xfrm>
            <a:off x="1792634" y="459600"/>
            <a:ext cx="5486100" cy="30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42857"/>
              <a:buFont typeface="Helvetica Neue"/>
              <a:buNone/>
              <a:defRPr b="0" i="0" sz="21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50000"/>
              <a:buFont typeface="Helvetica Neue"/>
              <a:buNone/>
              <a:defRPr b="0" i="0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0000"/>
              <a:buFont typeface="Merriweather Sans"/>
              <a:buNone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Arial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792634" y="4025894"/>
            <a:ext cx="5486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01835" y="120550"/>
            <a:ext cx="35718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456510" y="1170999"/>
            <a:ext cx="3462600" cy="3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b="0" i="0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270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270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 rot="5400000">
            <a:off x="1243410" y="1957750"/>
            <a:ext cx="45675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-596114" y="1118350"/>
            <a:ext cx="45675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b="0" i="0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270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270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401835" y="1225599"/>
            <a:ext cx="35718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b="0" i="0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270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270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52" name="Shape 52"/>
          <p:cNvCxnSpPr/>
          <p:nvPr/>
        </p:nvCxnSpPr>
        <p:spPr>
          <a:xfrm>
            <a:off x="455414" y="1038076"/>
            <a:ext cx="3429000" cy="0"/>
          </a:xfrm>
          <a:prstGeom prst="straightConnector1">
            <a:avLst/>
          </a:prstGeom>
          <a:noFill/>
          <a:ln cap="flat" cmpd="sng" w="12700">
            <a:solidFill>
              <a:srgbClr val="888888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401835" y="120550"/>
            <a:ext cx="35718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5.png"/><Relationship Id="rId10" Type="http://schemas.openxmlformats.org/officeDocument/2006/relationships/image" Target="../media/image11.png"/><Relationship Id="rId9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6.jpg"/><Relationship Id="rId7" Type="http://schemas.openxmlformats.org/officeDocument/2006/relationships/image" Target="../media/image12.jpg"/><Relationship Id="rId8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95" name="Shape 95"/>
          <p:cNvPicPr preferRelativeResize="0"/>
          <p:nvPr/>
        </p:nvPicPr>
        <p:blipFill rotWithShape="1">
          <a:blip r:embed="rId3">
            <a:alphaModFix/>
          </a:blip>
          <a:srcRect b="5781" l="6221" r="5657" t="6089"/>
          <a:stretch/>
        </p:blipFill>
        <p:spPr>
          <a:xfrm>
            <a:off x="0" y="-20112"/>
            <a:ext cx="9179100" cy="516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1.gif"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515" y="234652"/>
            <a:ext cx="2196600" cy="11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821531" y="1412159"/>
            <a:ext cx="2464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rIns="58925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Values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Simple Promise</a:t>
            </a:r>
          </a:p>
        </p:txBody>
      </p:sp>
      <p:sp>
        <p:nvSpPr>
          <p:cNvPr id="98" name="Shape 98"/>
          <p:cNvSpPr/>
          <p:nvPr/>
        </p:nvSpPr>
        <p:spPr>
          <a:xfrm>
            <a:off x="5630100" y="4169850"/>
            <a:ext cx="35490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rIns="58925" tIns="29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>
                <a:solidFill>
                  <a:srgbClr val="FFF2CC"/>
                </a:solidFill>
              </a:rPr>
              <a:t>Recruitment &amp; Retention       Resources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84" name="Shape 184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 Financial Products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02150" y="1220600"/>
            <a:ext cx="38832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 has strong, affordable financial products suitable for all stages of life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Recruitment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Coordinate a New Member Dinner with your FBC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Retention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Members receive a complimentary financial check-up from the FBC</a:t>
            </a:r>
          </a:p>
          <a:p>
            <a:pPr lvl="0" rtl="0">
              <a:spcBef>
                <a:spcPts val="0"/>
              </a:spcBef>
              <a:buNone/>
            </a:pP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Consult your FBC for more information </a:t>
            </a:r>
          </a:p>
        </p:txBody>
      </p:sp>
      <p:pic>
        <p:nvPicPr>
          <p:cNvPr descr="iStock_000015627746Large.jpg"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1975" y="1044225"/>
            <a:ext cx="2531977" cy="379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93" name="Shape 193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Communications Toolkit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02150" y="1220600"/>
            <a:ext cx="38832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toolkit includes all the materials for a successful outreach plan to your community and members alike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Recruitment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the toolkit to enhance your social media presence and engage non-members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Retention 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Utilize the Newsletter Service resources to enhance your lodge newsletter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Available in the Members Section of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Sons of Norway website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201" name="Shape 201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 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402150" y="1220600"/>
            <a:ext cx="80646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unique ways is your lodge using to reach out to the community?</a:t>
            </a:r>
            <a:b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30200" lvl="0" marL="4572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 your lodge have any success stories using some of these approaches?</a:t>
            </a:r>
            <a:b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646" y="205940"/>
            <a:ext cx="8228700" cy="857100"/>
          </a:xfrm>
          <a:prstGeom prst="rect">
            <a:avLst/>
          </a:prstGeom>
        </p:spPr>
        <p:txBody>
          <a:bodyPr anchorCtr="0" anchor="b" bIns="58925" lIns="58925" rIns="58925" tIns="589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</a:rPr>
              <a:t>Sons of Norway Recruitment &amp; Retention Tools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646" y="1151092"/>
            <a:ext cx="4039500" cy="479700"/>
          </a:xfrm>
          <a:prstGeom prst="rect">
            <a:avLst/>
          </a:prstGeom>
        </p:spPr>
        <p:txBody>
          <a:bodyPr anchorCtr="0" anchor="b" bIns="58925" lIns="58925" rIns="58925" tIns="589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Tangible Resources</a:t>
            </a:r>
          </a:p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457649" y="1630775"/>
            <a:ext cx="3522000" cy="2963400"/>
          </a:xfrm>
          <a:prstGeom prst="rect">
            <a:avLst/>
          </a:prstGeom>
        </p:spPr>
        <p:txBody>
          <a:bodyPr anchorCtr="0" anchor="t" bIns="58925" lIns="58925" rIns="58925" tIns="589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i="1" lang="en"/>
              <a:t>Viking </a:t>
            </a:r>
            <a:r>
              <a:rPr lang="en"/>
              <a:t>Magazine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Sons of Norway Foundation scholarships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Outstanding financial products</a:t>
            </a:r>
          </a:p>
        </p:txBody>
      </p:sp>
      <p:sp>
        <p:nvSpPr>
          <p:cNvPr id="106" name="Shape 106"/>
          <p:cNvSpPr txBox="1"/>
          <p:nvPr>
            <p:ph idx="3" type="body"/>
          </p:nvPr>
        </p:nvSpPr>
        <p:spPr>
          <a:xfrm>
            <a:off x="4345829" y="1151092"/>
            <a:ext cx="4041900" cy="479700"/>
          </a:xfrm>
          <a:prstGeom prst="rect">
            <a:avLst/>
          </a:prstGeom>
        </p:spPr>
        <p:txBody>
          <a:bodyPr anchorCtr="0" anchor="b" bIns="58925" lIns="58925" rIns="58925" tIns="589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Intangible Resources</a:t>
            </a:r>
          </a:p>
        </p:txBody>
      </p:sp>
      <p:sp>
        <p:nvSpPr>
          <p:cNvPr id="107" name="Shape 107"/>
          <p:cNvSpPr txBox="1"/>
          <p:nvPr>
            <p:ph idx="4" type="body"/>
          </p:nvPr>
        </p:nvSpPr>
        <p:spPr>
          <a:xfrm>
            <a:off x="4345829" y="1630784"/>
            <a:ext cx="4041900" cy="2963400"/>
          </a:xfrm>
          <a:prstGeom prst="rect">
            <a:avLst/>
          </a:prstGeom>
        </p:spPr>
        <p:txBody>
          <a:bodyPr anchorCtr="0" anchor="t" bIns="58925" lIns="58925" rIns="58925" tIns="589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Sense of fellowship from lodges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Greater connection to Norwegian heritage</a:t>
            </a:r>
            <a:br>
              <a:rPr lang="en"/>
            </a:br>
          </a:p>
          <a:p>
            <a:pPr indent="-228600" lvl="0" marL="457200">
              <a:spcBef>
                <a:spcPts val="0"/>
              </a:spcBef>
            </a:pPr>
            <a:r>
              <a:rPr lang="en"/>
              <a:t>Greater sense of community through volunteerism</a:t>
            </a:r>
          </a:p>
        </p:txBody>
      </p:sp>
      <p:pic>
        <p:nvPicPr>
          <p:cNvPr descr="IMG_2181.JPG" id="108" name="Shape 108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14" name="Shape 114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Fellowship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423300" y="2021700"/>
            <a:ext cx="36690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Recruitment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Potential members have a desire to connect with other people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friends and family to join you at your lodge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506825" y="2021700"/>
            <a:ext cx="36690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Retention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Members engaged in the lodge are more likely to renew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 up with members if you’ve noticed their absence 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84100" y="1164850"/>
            <a:ext cx="76917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Being a member of a lodge is the #1 benefit of belonging to Sons of Norway: It connects people with a common interest in Norwegian culture and heritage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24" name="Shape 124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Medal Program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02150" y="945900"/>
            <a:ext cx="34431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700"/>
              </a:spcBef>
              <a:buNone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rovides an exciting incentive for participating in a variety of outdoor activities</a:t>
            </a:r>
          </a:p>
          <a:p>
            <a:pPr lvl="0" rtl="0" algn="ctr">
              <a:lnSpc>
                <a:spcPct val="100000"/>
              </a:lnSpc>
              <a:spcBef>
                <a:spcPts val="700"/>
              </a:spcBef>
              <a:buNone/>
            </a:pPr>
            <a:br>
              <a:rPr lang="en" sz="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Recruitment</a:t>
            </a:r>
          </a:p>
          <a:p>
            <a:pPr lvl="0" rtl="0" algn="ctr">
              <a:lnSpc>
                <a:spcPct val="100000"/>
              </a:lnSpc>
              <a:spcBef>
                <a:spcPts val="700"/>
              </a:spcBef>
              <a:buNone/>
            </a:pPr>
            <a:r>
              <a:t/>
            </a:r>
            <a:endParaRPr sz="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>
              <a:lnSpc>
                <a:spcPct val="100000"/>
              </a:lnSpc>
              <a:spcBef>
                <a:spcPts val="70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Excellent for active families: combine Norwegian culture with healthy living</a:t>
            </a:r>
          </a:p>
          <a:p>
            <a:pPr lvl="0" rtl="0">
              <a:lnSpc>
                <a:spcPct val="100000"/>
              </a:lnSpc>
              <a:spcBef>
                <a:spcPts val="700"/>
              </a:spcBef>
              <a:buNone/>
            </a:pPr>
            <a:r>
              <a:t/>
            </a:r>
            <a:endParaRPr sz="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Retention</a:t>
            </a:r>
          </a:p>
          <a:p>
            <a:pPr indent="-228600" lvl="0" marL="4572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 lodge sports medal program to keep members engaged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full list of the available Sports Medals is available online in the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Members Section </a:t>
            </a:r>
            <a:b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 algn="ctr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5775" y="884262"/>
            <a:ext cx="3513633" cy="379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33" name="Shape 133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 Skills Program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02150" y="1220600"/>
            <a:ext cx="38832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step-by-step guide to learning many Norwegian arts and crafts skills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Recruitment 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Offer an introductory lesson in the community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Retention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Utilize Cultural Skills as a group activity or program in your lodge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full list of the available Cultural Skills units is available in the Members Section </a:t>
            </a:r>
            <a:b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375" y="884262"/>
            <a:ext cx="2944565" cy="379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42" name="Shape 142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Volunteer Opportunities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02150" y="1220600"/>
            <a:ext cx="38832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Potential members are looking for opportunities to volunteer in their communities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Recruitment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Showcase your lodge volunteer projects as an incentive for prospective members: invite them along.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Retention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 in regular volunteer activities that engage and mobilize your membership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tips &amp; ideas, contact membership@sofn.com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Stock_000020603250_Double.jpg"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300" y="674512"/>
            <a:ext cx="2529646" cy="3794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51" name="Shape 151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 Foundation Scholarships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02150" y="1220600"/>
            <a:ext cx="38832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Scholarships from the Sons of Norway Foundation help offset the cost of education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Recruitment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a list of available Foundation scholarships at tabling events 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Retention 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scholarships are exclusively for Sons of Norway members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information is available at sonsofnorway.com/foundation</a:t>
            </a: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5350" y="2006100"/>
            <a:ext cx="3883200" cy="155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60" name="Shape 160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Discounts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02150" y="1220600"/>
            <a:ext cx="38832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 offers a number of member discounts ranging from travel to every day purchases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Recruitment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discounts can offset the cost of membership for a year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Retention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Discounts like Perkspot are available only to members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complete list of discounts is available on the Sons of Norway website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7812" y="1693449"/>
            <a:ext cx="1974725" cy="107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elandair-logo-for-facebook.jpg"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5350" y="310425"/>
            <a:ext cx="1413825" cy="141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untry_Inns_Suites_200.jpg" id="165" name="Shape 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2375" y="3841349"/>
            <a:ext cx="1637975" cy="81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Avis_Rent_a_Car.jpg" id="166" name="Shape 1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8112" y="310425"/>
            <a:ext cx="2333849" cy="118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ns%2Bof%2Bnorway%2Bcard%2Bart1.jpg" id="167" name="Shape 1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85356" y="3841362"/>
            <a:ext cx="1914648" cy="122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fN_and_BO_resized__2.jpg" id="168" name="Shape 1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5351" y="2133587"/>
            <a:ext cx="1814298" cy="1071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169" name="Shape 1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9638" y="2634826"/>
            <a:ext cx="1352584" cy="14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75" name="Shape 175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Viking </a:t>
            </a: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Magazine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02150" y="1220600"/>
            <a:ext cx="38832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Norway’s most popular member benefit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Recruitment</a:t>
            </a:r>
            <a:r>
              <a:rPr lang="en" u="sng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Leave copies in waiting rooms or coffee shops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Retention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595959"/>
              </a:buClr>
              <a:buFont typeface="Helvetica Neue"/>
              <a:buChar char="●"/>
            </a:pPr>
            <a:r>
              <a:rPr i="1"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Viking </a:t>
            </a: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only available to members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 copies are available from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Supply Department </a:t>
            </a:r>
            <a:br>
              <a:rPr lang="en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5350" y="1620310"/>
            <a:ext cx="3692374" cy="190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, Bullets &amp; Photo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