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handoutMasterIdLst>
    <p:handoutMasterId r:id="rId19"/>
  </p:handoutMasterIdLst>
  <p:sldIdLst>
    <p:sldId id="256" r:id="rId2"/>
    <p:sldId id="257" r:id="rId3"/>
    <p:sldId id="258" r:id="rId4"/>
    <p:sldId id="266" r:id="rId5"/>
    <p:sldId id="267" r:id="rId6"/>
    <p:sldId id="264" r:id="rId7"/>
    <p:sldId id="265" r:id="rId8"/>
    <p:sldId id="263" r:id="rId9"/>
    <p:sldId id="268" r:id="rId10"/>
    <p:sldId id="269" r:id="rId11"/>
    <p:sldId id="270" r:id="rId12"/>
    <p:sldId id="276" r:id="rId13"/>
    <p:sldId id="275" r:id="rId14"/>
    <p:sldId id="271" r:id="rId15"/>
    <p:sldId id="272" r:id="rId16"/>
    <p:sldId id="273" r:id="rId17"/>
  </p:sldIdLst>
  <p:sldSz cx="9144000" cy="6858000" type="screen4x3"/>
  <p:notesSz cx="6954838"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7" d="100"/>
          <a:sy n="77" d="100"/>
        </p:scale>
        <p:origin x="-1541" y="-8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130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40176" y="1"/>
            <a:ext cx="3013075" cy="465138"/>
          </a:xfrm>
          <a:prstGeom prst="rect">
            <a:avLst/>
          </a:prstGeom>
        </p:spPr>
        <p:txBody>
          <a:bodyPr vert="horz" lIns="91440" tIns="45720" rIns="91440" bIns="45720" rtlCol="0"/>
          <a:lstStyle>
            <a:lvl1pPr algn="r">
              <a:defRPr sz="1200"/>
            </a:lvl1pPr>
          </a:lstStyle>
          <a:p>
            <a:fld id="{7146B480-6B2D-4FF6-AFF1-6F9B72AC4D9B}" type="datetimeFigureOut">
              <a:rPr lang="en-US" smtClean="0"/>
              <a:t>7/11/2016</a:t>
            </a:fld>
            <a:endParaRPr lang="en-US" dirty="0"/>
          </a:p>
        </p:txBody>
      </p:sp>
      <p:sp>
        <p:nvSpPr>
          <p:cNvPr id="4" name="Footer Placeholder 3"/>
          <p:cNvSpPr>
            <a:spLocks noGrp="1"/>
          </p:cNvSpPr>
          <p:nvPr>
            <p:ph type="ftr" sz="quarter" idx="2"/>
          </p:nvPr>
        </p:nvSpPr>
        <p:spPr>
          <a:xfrm>
            <a:off x="1" y="8842375"/>
            <a:ext cx="3013075" cy="465138"/>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40176" y="8842375"/>
            <a:ext cx="3013075" cy="465138"/>
          </a:xfrm>
          <a:prstGeom prst="rect">
            <a:avLst/>
          </a:prstGeom>
        </p:spPr>
        <p:txBody>
          <a:bodyPr vert="horz" lIns="91440" tIns="45720" rIns="91440" bIns="45720" rtlCol="0" anchor="b"/>
          <a:lstStyle>
            <a:lvl1pPr algn="r">
              <a:defRPr sz="1200"/>
            </a:lvl1pPr>
          </a:lstStyle>
          <a:p>
            <a:fld id="{D78AC713-0A81-4E81-A1A4-7800EF6D36F9}" type="slidenum">
              <a:rPr lang="en-US" smtClean="0"/>
              <a:t>‹#›</a:t>
            </a:fld>
            <a:endParaRPr lang="en-US" dirty="0"/>
          </a:p>
        </p:txBody>
      </p:sp>
    </p:spTree>
    <p:extLst>
      <p:ext uri="{BB962C8B-B14F-4D97-AF65-F5344CB8AC3E}">
        <p14:creationId xmlns:p14="http://schemas.microsoft.com/office/powerpoint/2010/main" val="34994807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13763" cy="465455"/>
          </a:xfrm>
          <a:prstGeom prst="rect">
            <a:avLst/>
          </a:prstGeom>
        </p:spPr>
        <p:txBody>
          <a:bodyPr vert="horz" lIns="92930" tIns="46465" rIns="92930" bIns="46465" rtlCol="0"/>
          <a:lstStyle>
            <a:lvl1pPr algn="l">
              <a:defRPr sz="1200"/>
            </a:lvl1pPr>
          </a:lstStyle>
          <a:p>
            <a:endParaRPr lang="en-US" dirty="0"/>
          </a:p>
        </p:txBody>
      </p:sp>
      <p:sp>
        <p:nvSpPr>
          <p:cNvPr id="3" name="Date Placeholder 2"/>
          <p:cNvSpPr>
            <a:spLocks noGrp="1"/>
          </p:cNvSpPr>
          <p:nvPr>
            <p:ph type="dt" idx="1"/>
          </p:nvPr>
        </p:nvSpPr>
        <p:spPr>
          <a:xfrm>
            <a:off x="3939467" y="0"/>
            <a:ext cx="3013763" cy="465455"/>
          </a:xfrm>
          <a:prstGeom prst="rect">
            <a:avLst/>
          </a:prstGeom>
        </p:spPr>
        <p:txBody>
          <a:bodyPr vert="horz" lIns="92930" tIns="46465" rIns="92930" bIns="46465" rtlCol="0"/>
          <a:lstStyle>
            <a:lvl1pPr algn="r">
              <a:defRPr sz="1200"/>
            </a:lvl1pPr>
          </a:lstStyle>
          <a:p>
            <a:fld id="{429D1051-3FEF-44AB-AB29-4B790DFC0516}" type="datetimeFigureOut">
              <a:rPr lang="en-US" smtClean="0"/>
              <a:t>7/11/2016</a:t>
            </a:fld>
            <a:endParaRPr lang="en-US" dirty="0"/>
          </a:p>
        </p:txBody>
      </p:sp>
      <p:sp>
        <p:nvSpPr>
          <p:cNvPr id="4" name="Slide Image Placeholder 3"/>
          <p:cNvSpPr>
            <a:spLocks noGrp="1" noRot="1" noChangeAspect="1"/>
          </p:cNvSpPr>
          <p:nvPr>
            <p:ph type="sldImg" idx="2"/>
          </p:nvPr>
        </p:nvSpPr>
        <p:spPr>
          <a:xfrm>
            <a:off x="1149350" y="698500"/>
            <a:ext cx="4656138" cy="3492500"/>
          </a:xfrm>
          <a:prstGeom prst="rect">
            <a:avLst/>
          </a:prstGeom>
          <a:noFill/>
          <a:ln w="12700">
            <a:solidFill>
              <a:prstClr val="black"/>
            </a:solidFill>
          </a:ln>
        </p:spPr>
        <p:txBody>
          <a:bodyPr vert="horz" lIns="92930" tIns="46465" rIns="92930" bIns="46465" rtlCol="0" anchor="ctr"/>
          <a:lstStyle/>
          <a:p>
            <a:endParaRPr lang="en-US" dirty="0"/>
          </a:p>
        </p:txBody>
      </p:sp>
      <p:sp>
        <p:nvSpPr>
          <p:cNvPr id="5" name="Notes Placeholder 4"/>
          <p:cNvSpPr>
            <a:spLocks noGrp="1"/>
          </p:cNvSpPr>
          <p:nvPr>
            <p:ph type="body" sz="quarter" idx="3"/>
          </p:nvPr>
        </p:nvSpPr>
        <p:spPr>
          <a:xfrm>
            <a:off x="695485" y="4421824"/>
            <a:ext cx="5563870" cy="4189095"/>
          </a:xfrm>
          <a:prstGeom prst="rect">
            <a:avLst/>
          </a:prstGeom>
        </p:spPr>
        <p:txBody>
          <a:bodyPr vert="horz" lIns="92930" tIns="46465" rIns="92930" bIns="4646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42029"/>
            <a:ext cx="3013763" cy="465455"/>
          </a:xfrm>
          <a:prstGeom prst="rect">
            <a:avLst/>
          </a:prstGeom>
        </p:spPr>
        <p:txBody>
          <a:bodyPr vert="horz" lIns="92930" tIns="46465" rIns="92930" bIns="46465"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39467" y="8842029"/>
            <a:ext cx="3013763" cy="465455"/>
          </a:xfrm>
          <a:prstGeom prst="rect">
            <a:avLst/>
          </a:prstGeom>
        </p:spPr>
        <p:txBody>
          <a:bodyPr vert="horz" lIns="92930" tIns="46465" rIns="92930" bIns="46465" rtlCol="0" anchor="b"/>
          <a:lstStyle>
            <a:lvl1pPr algn="r">
              <a:defRPr sz="1200"/>
            </a:lvl1pPr>
          </a:lstStyle>
          <a:p>
            <a:fld id="{33812458-A46C-4DEB-831F-43879A1733D9}" type="slidenum">
              <a:rPr lang="en-US" smtClean="0"/>
              <a:t>‹#›</a:t>
            </a:fld>
            <a:endParaRPr lang="en-US" dirty="0"/>
          </a:p>
        </p:txBody>
      </p:sp>
    </p:spTree>
    <p:extLst>
      <p:ext uri="{BB962C8B-B14F-4D97-AF65-F5344CB8AC3E}">
        <p14:creationId xmlns:p14="http://schemas.microsoft.com/office/powerpoint/2010/main" val="18711619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B1259F93-BAA6-449A-9D65-8455C3871671}" type="datetimeFigureOut">
              <a:rPr lang="en-US" smtClean="0"/>
              <a:t>7/11/2016</a:t>
            </a:fld>
            <a:endParaRPr lang="en-US" dirty="0"/>
          </a:p>
        </p:txBody>
      </p:sp>
      <p:sp>
        <p:nvSpPr>
          <p:cNvPr id="17" name="Footer Placeholder 16"/>
          <p:cNvSpPr>
            <a:spLocks noGrp="1"/>
          </p:cNvSpPr>
          <p:nvPr>
            <p:ph type="ftr" sz="quarter" idx="11"/>
          </p:nvPr>
        </p:nvSpPr>
        <p:spPr>
          <a:xfrm>
            <a:off x="5410200" y="4205288"/>
            <a:ext cx="1295400" cy="457200"/>
          </a:xfrm>
        </p:spPr>
        <p:txBody>
          <a:bodyPr/>
          <a:lstStyle/>
          <a:p>
            <a:endParaRPr lang="en-US" dirty="0"/>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C7FF767E-CC13-4E4A-955C-4E69CAFBB648}"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1259F93-BAA6-449A-9D65-8455C3871671}" type="datetimeFigureOut">
              <a:rPr lang="en-US" smtClean="0"/>
              <a:t>7/11/2016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FF767E-CC13-4E4A-955C-4E69CAFBB648}"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1259F93-BAA6-449A-9D65-8455C3871671}" type="datetimeFigureOut">
              <a:rPr lang="en-US" smtClean="0"/>
              <a:t>7/11/2016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FF767E-CC13-4E4A-955C-4E69CAFBB648}"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1259F93-BAA6-449A-9D65-8455C3871671}" type="datetimeFigureOut">
              <a:rPr lang="en-US" smtClean="0"/>
              <a:t>7/11/2016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FF767E-CC13-4E4A-955C-4E69CAFBB648}"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1259F93-BAA6-449A-9D65-8455C3871671}" type="datetimeFigureOut">
              <a:rPr lang="en-US" smtClean="0"/>
              <a:t>7/11/2016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FF767E-CC13-4E4A-955C-4E69CAFBB648}"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1259F93-BAA6-449A-9D65-8455C3871671}" type="datetimeFigureOut">
              <a:rPr lang="en-US" smtClean="0"/>
              <a:t>7/11/2016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7FF767E-CC13-4E4A-955C-4E69CAFBB648}"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B1259F93-BAA6-449A-9D65-8455C3871671}" type="datetimeFigureOut">
              <a:rPr lang="en-US" smtClean="0"/>
              <a:t>7/11/2016</a:t>
            </a:fld>
            <a:endParaRPr lang="en-US" dirty="0"/>
          </a:p>
        </p:txBody>
      </p:sp>
      <p:sp>
        <p:nvSpPr>
          <p:cNvPr id="27" name="Slide Number Placeholder 26"/>
          <p:cNvSpPr>
            <a:spLocks noGrp="1"/>
          </p:cNvSpPr>
          <p:nvPr>
            <p:ph type="sldNum" sz="quarter" idx="11"/>
          </p:nvPr>
        </p:nvSpPr>
        <p:spPr/>
        <p:txBody>
          <a:bodyPr rtlCol="0"/>
          <a:lstStyle/>
          <a:p>
            <a:fld id="{C7FF767E-CC13-4E4A-955C-4E69CAFBB648}" type="slidenum">
              <a:rPr lang="en-US" smtClean="0"/>
              <a:t>‹#›</a:t>
            </a:fld>
            <a:endParaRPr lang="en-US" dirty="0"/>
          </a:p>
        </p:txBody>
      </p:sp>
      <p:sp>
        <p:nvSpPr>
          <p:cNvPr id="28" name="Footer Placeholder 27"/>
          <p:cNvSpPr>
            <a:spLocks noGrp="1"/>
          </p:cNvSpPr>
          <p:nvPr>
            <p:ph type="ftr" sz="quarter" idx="12"/>
          </p:nvPr>
        </p:nvSpPr>
        <p:spPr/>
        <p:txBody>
          <a:bodyPr rtlCol="0"/>
          <a:lstStyle/>
          <a:p>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B1259F93-BAA6-449A-9D65-8455C3871671}" type="datetimeFigureOut">
              <a:rPr lang="en-US" smtClean="0"/>
              <a:t>7/11/2016</a:t>
            </a:fld>
            <a:endParaRPr lang="en-US" dirty="0"/>
          </a:p>
        </p:txBody>
      </p:sp>
      <p:sp>
        <p:nvSpPr>
          <p:cNvPr id="4" name="Footer Placeholder 3"/>
          <p:cNvSpPr>
            <a:spLocks noGrp="1"/>
          </p:cNvSpPr>
          <p:nvPr>
            <p:ph type="ftr" sz="quarter" idx="11"/>
          </p:nvPr>
        </p:nvSpPr>
        <p:spPr>
          <a:xfrm>
            <a:off x="5257800" y="612648"/>
            <a:ext cx="1325880" cy="457200"/>
          </a:xfrm>
        </p:spPr>
        <p:txBody>
          <a:bodyPr/>
          <a:lstStyle/>
          <a:p>
            <a:endParaRPr lang="en-US" dirty="0"/>
          </a:p>
        </p:txBody>
      </p:sp>
      <p:sp>
        <p:nvSpPr>
          <p:cNvPr id="5" name="Slide Number Placeholder 4"/>
          <p:cNvSpPr>
            <a:spLocks noGrp="1"/>
          </p:cNvSpPr>
          <p:nvPr>
            <p:ph type="sldNum" sz="quarter" idx="12"/>
          </p:nvPr>
        </p:nvSpPr>
        <p:spPr>
          <a:xfrm>
            <a:off x="8174736" y="2272"/>
            <a:ext cx="762000" cy="365760"/>
          </a:xfrm>
        </p:spPr>
        <p:txBody>
          <a:bodyPr/>
          <a:lstStyle/>
          <a:p>
            <a:fld id="{C7FF767E-CC13-4E4A-955C-4E69CAFBB648}"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259F93-BAA6-449A-9D65-8455C3871671}" type="datetimeFigureOut">
              <a:rPr lang="en-US" smtClean="0"/>
              <a:t>7/11/2016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7FF767E-CC13-4E4A-955C-4E69CAFBB648}"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1259F93-BAA6-449A-9D65-8455C3871671}" type="datetimeFigureOut">
              <a:rPr lang="en-US" smtClean="0"/>
              <a:t>7/11/2016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7FF767E-CC13-4E4A-955C-4E69CAFBB648}"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1259F93-BAA6-449A-9D65-8455C3871671}" type="datetimeFigureOut">
              <a:rPr lang="en-US" smtClean="0"/>
              <a:t>7/11/2016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7FF767E-CC13-4E4A-955C-4E69CAFBB648}"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B1259F93-BAA6-449A-9D65-8455C3871671}" type="datetimeFigureOut">
              <a:rPr lang="en-US" smtClean="0"/>
              <a:t>7/11/2016</a:t>
            </a:fld>
            <a:endParaRPr lang="en-US" dirty="0"/>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dirty="0"/>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C7FF767E-CC13-4E4A-955C-4E69CAFBB648}"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sonsofnorway.com/" TargetMode="External"/><Relationship Id="rId2" Type="http://schemas.openxmlformats.org/officeDocument/2006/relationships/hyperlink" Target="mailto:lcarlson@sofn.com" TargetMode="Externa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828800"/>
            <a:ext cx="8458200" cy="1470025"/>
          </a:xfrm>
        </p:spPr>
        <p:txBody>
          <a:bodyPr>
            <a:normAutofit/>
          </a:bodyPr>
          <a:lstStyle/>
          <a:p>
            <a:r>
              <a:rPr lang="en-US" sz="8800" b="1" dirty="0" smtClean="0">
                <a:effectLst>
                  <a:outerShdw blurRad="38100" dist="38100" dir="2700000" algn="tl">
                    <a:srgbClr val="000000">
                      <a:alpha val="43137"/>
                    </a:srgbClr>
                  </a:outerShdw>
                </a:effectLst>
              </a:rPr>
              <a:t>Sons of Norway</a:t>
            </a:r>
            <a:endParaRPr lang="en-US" sz="8800" b="1" dirty="0">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533400" y="4419600"/>
            <a:ext cx="8077200" cy="1752600"/>
          </a:xfrm>
        </p:spPr>
        <p:txBody>
          <a:bodyPr>
            <a:normAutofit/>
          </a:bodyPr>
          <a:lstStyle/>
          <a:p>
            <a:pPr algn="ctr"/>
            <a:r>
              <a:rPr lang="en-US" sz="4800" b="1" i="1" dirty="0" smtClean="0">
                <a:solidFill>
                  <a:schemeClr val="accent6">
                    <a:lumMod val="50000"/>
                  </a:schemeClr>
                </a:solidFill>
                <a:latin typeface="+mj-lt"/>
              </a:rPr>
              <a:t>Committed to You</a:t>
            </a:r>
          </a:p>
          <a:p>
            <a:pPr algn="ctr"/>
            <a:endParaRPr lang="en-US" sz="1200" b="1" i="1" dirty="0" smtClean="0">
              <a:solidFill>
                <a:schemeClr val="accent6">
                  <a:lumMod val="50000"/>
                </a:schemeClr>
              </a:solidFill>
              <a:latin typeface="+mj-lt"/>
            </a:endParaRPr>
          </a:p>
          <a:p>
            <a:pPr algn="ctr"/>
            <a:r>
              <a:rPr lang="en-US" sz="1200" b="1" i="1" dirty="0" smtClean="0">
                <a:solidFill>
                  <a:schemeClr val="accent6">
                    <a:lumMod val="50000"/>
                  </a:schemeClr>
                </a:solidFill>
                <a:latin typeface="+mj-lt"/>
              </a:rPr>
              <a:t>1455 West Lake Street</a:t>
            </a:r>
          </a:p>
          <a:p>
            <a:pPr algn="ctr"/>
            <a:r>
              <a:rPr lang="en-US" sz="1200" b="1" i="1" dirty="0" smtClean="0">
                <a:solidFill>
                  <a:schemeClr val="accent6">
                    <a:lumMod val="50000"/>
                  </a:schemeClr>
                </a:solidFill>
                <a:latin typeface="+mj-lt"/>
              </a:rPr>
              <a:t>Minneapolis, MN 55408</a:t>
            </a:r>
          </a:p>
          <a:p>
            <a:pPr algn="ctr"/>
            <a:r>
              <a:rPr lang="en-US" sz="1200" b="1" i="1" dirty="0" smtClean="0">
                <a:solidFill>
                  <a:schemeClr val="accent6">
                    <a:lumMod val="50000"/>
                  </a:schemeClr>
                </a:solidFill>
                <a:latin typeface="+mj-lt"/>
              </a:rPr>
              <a:t>(800) 945-8851</a:t>
            </a:r>
            <a:endParaRPr lang="en-US" sz="1200" b="1" i="1" dirty="0">
              <a:solidFill>
                <a:schemeClr val="accent6">
                  <a:lumMod val="50000"/>
                </a:schemeClr>
              </a:solidFill>
              <a:latin typeface="+mj-lt"/>
            </a:endParaRPr>
          </a:p>
        </p:txBody>
      </p:sp>
    </p:spTree>
    <p:extLst>
      <p:ext uri="{BB962C8B-B14F-4D97-AF65-F5344CB8AC3E}">
        <p14:creationId xmlns:p14="http://schemas.microsoft.com/office/powerpoint/2010/main" val="4136188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066800"/>
          </a:xfrm>
        </p:spPr>
        <p:txBody>
          <a:bodyPr>
            <a:noAutofit/>
          </a:bodyPr>
          <a:lstStyle/>
          <a:p>
            <a:r>
              <a:rPr lang="en-US" altLang="en-US" b="1" dirty="0">
                <a:solidFill>
                  <a:schemeClr val="accent6">
                    <a:lumMod val="50000"/>
                  </a:schemeClr>
                </a:solidFill>
                <a:effectLst>
                  <a:outerShdw blurRad="38100" dist="38100" dir="2700000" algn="tl">
                    <a:srgbClr val="000000">
                      <a:alpha val="43137"/>
                    </a:srgbClr>
                  </a:outerShdw>
                </a:effectLst>
              </a:rPr>
              <a:t>The Sons of Norway Provides These Sound Financial Products</a:t>
            </a:r>
            <a:endParaRPr lang="en-US" b="1" dirty="0">
              <a:solidFill>
                <a:schemeClr val="accent6">
                  <a:lumMod val="50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2057399"/>
            <a:ext cx="8229600" cy="4250131"/>
          </a:xfrm>
        </p:spPr>
        <p:txBody>
          <a:bodyPr>
            <a:noAutofit/>
          </a:bodyPr>
          <a:lstStyle/>
          <a:p>
            <a:pPr lvl="8">
              <a:lnSpc>
                <a:spcPct val="90000"/>
              </a:lnSpc>
              <a:buFont typeface="Arial" panose="020B0604020202020204" pitchFamily="34" charset="0"/>
              <a:buChar char="•"/>
            </a:pPr>
            <a:r>
              <a:rPr lang="en-US" altLang="en-US" sz="2200" b="1" dirty="0" smtClean="0">
                <a:solidFill>
                  <a:schemeClr val="accent6">
                    <a:lumMod val="50000"/>
                  </a:schemeClr>
                </a:solidFill>
                <a:latin typeface="+mj-lt"/>
              </a:rPr>
              <a:t>Life Insurance</a:t>
            </a:r>
          </a:p>
          <a:p>
            <a:pPr>
              <a:lnSpc>
                <a:spcPct val="90000"/>
              </a:lnSpc>
              <a:buFont typeface="Arial" panose="020B0604020202020204" pitchFamily="34" charset="0"/>
              <a:buChar char="•"/>
            </a:pPr>
            <a:endParaRPr lang="en-US" altLang="en-US" sz="800" b="1" dirty="0">
              <a:solidFill>
                <a:schemeClr val="accent6">
                  <a:lumMod val="50000"/>
                </a:schemeClr>
              </a:solidFill>
              <a:latin typeface="+mj-lt"/>
            </a:endParaRPr>
          </a:p>
          <a:p>
            <a:pPr lvl="8">
              <a:lnSpc>
                <a:spcPct val="90000"/>
              </a:lnSpc>
              <a:buFont typeface="Arial" panose="020B0604020202020204" pitchFamily="34" charset="0"/>
              <a:buChar char="•"/>
            </a:pPr>
            <a:r>
              <a:rPr lang="en-US" altLang="en-US" sz="2200" b="1" dirty="0">
                <a:solidFill>
                  <a:schemeClr val="accent6">
                    <a:lumMod val="50000"/>
                  </a:schemeClr>
                </a:solidFill>
                <a:latin typeface="+mj-lt"/>
              </a:rPr>
              <a:t>Annuities – </a:t>
            </a:r>
            <a:r>
              <a:rPr lang="en-US" altLang="en-US" sz="2200" b="1" dirty="0" smtClean="0">
                <a:solidFill>
                  <a:schemeClr val="accent6">
                    <a:lumMod val="50000"/>
                  </a:schemeClr>
                </a:solidFill>
                <a:latin typeface="+mj-lt"/>
              </a:rPr>
              <a:t>tax-deferred</a:t>
            </a:r>
          </a:p>
          <a:p>
            <a:pPr>
              <a:lnSpc>
                <a:spcPct val="90000"/>
              </a:lnSpc>
              <a:buFont typeface="Arial" panose="020B0604020202020204" pitchFamily="34" charset="0"/>
              <a:buChar char="•"/>
            </a:pPr>
            <a:endParaRPr lang="en-US" altLang="en-US" sz="800" b="1" dirty="0">
              <a:solidFill>
                <a:schemeClr val="accent6">
                  <a:lumMod val="50000"/>
                </a:schemeClr>
              </a:solidFill>
              <a:latin typeface="+mj-lt"/>
            </a:endParaRPr>
          </a:p>
          <a:p>
            <a:pPr lvl="8">
              <a:lnSpc>
                <a:spcPct val="90000"/>
              </a:lnSpc>
              <a:buFont typeface="Arial" panose="020B0604020202020204" pitchFamily="34" charset="0"/>
              <a:buChar char="•"/>
            </a:pPr>
            <a:r>
              <a:rPr lang="en-US" altLang="en-US" sz="2200" b="1" dirty="0">
                <a:solidFill>
                  <a:schemeClr val="accent6">
                    <a:lumMod val="50000"/>
                  </a:schemeClr>
                </a:solidFill>
                <a:latin typeface="+mj-lt"/>
              </a:rPr>
              <a:t>Immediate </a:t>
            </a:r>
            <a:r>
              <a:rPr lang="en-US" altLang="en-US" sz="2200" b="1" dirty="0" smtClean="0">
                <a:solidFill>
                  <a:schemeClr val="accent6">
                    <a:lumMod val="50000"/>
                  </a:schemeClr>
                </a:solidFill>
                <a:latin typeface="+mj-lt"/>
              </a:rPr>
              <a:t>Annuities</a:t>
            </a:r>
          </a:p>
          <a:p>
            <a:pPr>
              <a:lnSpc>
                <a:spcPct val="90000"/>
              </a:lnSpc>
              <a:buFont typeface="Arial" panose="020B0604020202020204" pitchFamily="34" charset="0"/>
              <a:buChar char="•"/>
            </a:pPr>
            <a:endParaRPr lang="en-US" altLang="en-US" sz="800" b="1" dirty="0">
              <a:solidFill>
                <a:schemeClr val="accent6">
                  <a:lumMod val="50000"/>
                </a:schemeClr>
              </a:solidFill>
              <a:latin typeface="+mj-lt"/>
            </a:endParaRPr>
          </a:p>
          <a:p>
            <a:pPr lvl="8">
              <a:lnSpc>
                <a:spcPct val="90000"/>
              </a:lnSpc>
              <a:buFont typeface="Arial" panose="020B0604020202020204" pitchFamily="34" charset="0"/>
              <a:buChar char="•"/>
            </a:pPr>
            <a:r>
              <a:rPr lang="en-US" altLang="en-US" sz="2200" b="1" dirty="0">
                <a:solidFill>
                  <a:schemeClr val="accent6">
                    <a:lumMod val="50000"/>
                  </a:schemeClr>
                </a:solidFill>
                <a:latin typeface="+mj-lt"/>
              </a:rPr>
              <a:t>Traditional and Roth </a:t>
            </a:r>
            <a:r>
              <a:rPr lang="en-US" altLang="en-US" sz="2200" b="1" dirty="0" smtClean="0">
                <a:solidFill>
                  <a:schemeClr val="accent6">
                    <a:lumMod val="50000"/>
                  </a:schemeClr>
                </a:solidFill>
                <a:latin typeface="+mj-lt"/>
              </a:rPr>
              <a:t>IRA’s</a:t>
            </a:r>
          </a:p>
          <a:p>
            <a:pPr>
              <a:lnSpc>
                <a:spcPct val="90000"/>
              </a:lnSpc>
              <a:buFont typeface="Arial" panose="020B0604020202020204" pitchFamily="34" charset="0"/>
              <a:buChar char="•"/>
            </a:pPr>
            <a:endParaRPr lang="en-US" altLang="en-US" sz="800" b="1" dirty="0">
              <a:solidFill>
                <a:schemeClr val="accent6">
                  <a:lumMod val="50000"/>
                </a:schemeClr>
              </a:solidFill>
              <a:latin typeface="+mj-lt"/>
            </a:endParaRPr>
          </a:p>
          <a:p>
            <a:pPr lvl="8">
              <a:lnSpc>
                <a:spcPct val="90000"/>
              </a:lnSpc>
              <a:buFont typeface="Arial" panose="020B0604020202020204" pitchFamily="34" charset="0"/>
              <a:buChar char="•"/>
            </a:pPr>
            <a:r>
              <a:rPr lang="en-US" altLang="en-US" sz="2200" b="1" dirty="0">
                <a:solidFill>
                  <a:schemeClr val="accent6">
                    <a:lumMod val="50000"/>
                  </a:schemeClr>
                </a:solidFill>
                <a:latin typeface="+mj-lt"/>
              </a:rPr>
              <a:t>Long Term Care</a:t>
            </a:r>
            <a:r>
              <a:rPr lang="en-US" altLang="en-US" sz="2200" b="1" dirty="0" smtClean="0">
                <a:solidFill>
                  <a:schemeClr val="accent6">
                    <a:lumMod val="50000"/>
                  </a:schemeClr>
                </a:solidFill>
                <a:latin typeface="+mj-lt"/>
              </a:rPr>
              <a:t>*</a:t>
            </a:r>
          </a:p>
          <a:p>
            <a:pPr>
              <a:lnSpc>
                <a:spcPct val="90000"/>
              </a:lnSpc>
              <a:buFont typeface="Arial" panose="020B0604020202020204" pitchFamily="34" charset="0"/>
              <a:buChar char="•"/>
            </a:pPr>
            <a:endParaRPr lang="en-US" altLang="en-US" sz="800" b="1" dirty="0">
              <a:solidFill>
                <a:schemeClr val="accent6">
                  <a:lumMod val="50000"/>
                </a:schemeClr>
              </a:solidFill>
              <a:latin typeface="+mj-lt"/>
            </a:endParaRPr>
          </a:p>
          <a:p>
            <a:pPr lvl="8">
              <a:lnSpc>
                <a:spcPct val="90000"/>
              </a:lnSpc>
              <a:buFont typeface="Arial" panose="020B0604020202020204" pitchFamily="34" charset="0"/>
              <a:buChar char="•"/>
            </a:pPr>
            <a:r>
              <a:rPr lang="en-US" altLang="en-US" sz="2200" b="1" dirty="0">
                <a:solidFill>
                  <a:schemeClr val="accent6">
                    <a:lumMod val="50000"/>
                  </a:schemeClr>
                </a:solidFill>
                <a:latin typeface="+mj-lt"/>
              </a:rPr>
              <a:t>Medicare Supplement</a:t>
            </a:r>
            <a:r>
              <a:rPr lang="en-US" altLang="en-US" sz="2200" b="1" dirty="0" smtClean="0">
                <a:solidFill>
                  <a:schemeClr val="accent6">
                    <a:lumMod val="50000"/>
                  </a:schemeClr>
                </a:solidFill>
                <a:latin typeface="+mj-lt"/>
              </a:rPr>
              <a:t>*</a:t>
            </a:r>
          </a:p>
          <a:p>
            <a:pPr>
              <a:lnSpc>
                <a:spcPct val="90000"/>
              </a:lnSpc>
              <a:buFont typeface="Arial" panose="020B0604020202020204" pitchFamily="34" charset="0"/>
              <a:buChar char="•"/>
            </a:pPr>
            <a:endParaRPr lang="en-US" altLang="en-US" sz="800" b="1" dirty="0">
              <a:solidFill>
                <a:schemeClr val="accent6">
                  <a:lumMod val="50000"/>
                </a:schemeClr>
              </a:solidFill>
              <a:latin typeface="+mj-lt"/>
            </a:endParaRPr>
          </a:p>
          <a:p>
            <a:pPr marL="2057400" lvl="8" indent="0">
              <a:lnSpc>
                <a:spcPct val="90000"/>
              </a:lnSpc>
              <a:buNone/>
            </a:pPr>
            <a:r>
              <a:rPr lang="en-US" altLang="en-US" sz="2200" b="1" i="1" dirty="0" smtClean="0">
                <a:solidFill>
                  <a:schemeClr val="accent6">
                    <a:lumMod val="50000"/>
                  </a:schemeClr>
                </a:solidFill>
                <a:latin typeface="+mj-lt"/>
              </a:rPr>
              <a:t>	</a:t>
            </a:r>
            <a:r>
              <a:rPr lang="en-US" altLang="en-US" sz="1600" b="1" i="1" dirty="0" smtClean="0">
                <a:solidFill>
                  <a:schemeClr val="accent6">
                    <a:lumMod val="50000"/>
                  </a:schemeClr>
                </a:solidFill>
                <a:latin typeface="+mj-lt"/>
              </a:rPr>
              <a:t>*</a:t>
            </a:r>
            <a:r>
              <a:rPr lang="en-US" altLang="en-US" sz="1600" b="1" i="1" dirty="0">
                <a:solidFill>
                  <a:schemeClr val="accent6">
                    <a:lumMod val="50000"/>
                  </a:schemeClr>
                </a:solidFill>
                <a:latin typeface="+mj-lt"/>
              </a:rPr>
              <a:t>provided by affiliated companies</a:t>
            </a:r>
          </a:p>
          <a:p>
            <a:pPr>
              <a:lnSpc>
                <a:spcPct val="90000"/>
              </a:lnSpc>
              <a:buNone/>
            </a:pPr>
            <a:endParaRPr lang="en-US" altLang="en-US" sz="1200" b="1" i="1" dirty="0">
              <a:solidFill>
                <a:schemeClr val="accent6">
                  <a:lumMod val="50000"/>
                </a:schemeClr>
              </a:solidFill>
              <a:latin typeface="+mj-lt"/>
            </a:endParaRPr>
          </a:p>
          <a:p>
            <a:pPr>
              <a:lnSpc>
                <a:spcPct val="90000"/>
              </a:lnSpc>
              <a:buNone/>
            </a:pPr>
            <a:endParaRPr lang="en-US" altLang="en-US" sz="1200" b="1" i="1" dirty="0">
              <a:solidFill>
                <a:schemeClr val="accent6">
                  <a:lumMod val="50000"/>
                </a:schemeClr>
              </a:solidFill>
              <a:latin typeface="+mj-lt"/>
            </a:endParaRPr>
          </a:p>
          <a:p>
            <a:pPr>
              <a:lnSpc>
                <a:spcPct val="90000"/>
              </a:lnSpc>
              <a:buNone/>
            </a:pPr>
            <a:r>
              <a:rPr lang="en-US" altLang="en-US" sz="1200" dirty="0">
                <a:solidFill>
                  <a:schemeClr val="accent6">
                    <a:lumMod val="50000"/>
                  </a:schemeClr>
                </a:solidFill>
                <a:latin typeface="+mj-lt"/>
              </a:rPr>
              <a:t>Slide </a:t>
            </a:r>
            <a:r>
              <a:rPr lang="en-US" altLang="en-US" sz="1200" dirty="0" smtClean="0">
                <a:solidFill>
                  <a:schemeClr val="accent6">
                    <a:lumMod val="50000"/>
                  </a:schemeClr>
                </a:solidFill>
                <a:latin typeface="+mj-lt"/>
              </a:rPr>
              <a:t>10 </a:t>
            </a:r>
            <a:r>
              <a:rPr lang="en-US" altLang="en-US" sz="1200" dirty="0">
                <a:solidFill>
                  <a:schemeClr val="accent6">
                    <a:lumMod val="50000"/>
                  </a:schemeClr>
                </a:solidFill>
                <a:latin typeface="+mj-lt"/>
              </a:rPr>
              <a:t>of </a:t>
            </a:r>
            <a:r>
              <a:rPr lang="en-US" altLang="en-US" sz="1200" dirty="0" smtClean="0">
                <a:solidFill>
                  <a:schemeClr val="accent6">
                    <a:lumMod val="50000"/>
                  </a:schemeClr>
                </a:solidFill>
                <a:latin typeface="+mj-lt"/>
              </a:rPr>
              <a:t>16</a:t>
            </a:r>
            <a:endParaRPr lang="en-US" altLang="en-US" sz="1200" dirty="0">
              <a:solidFill>
                <a:schemeClr val="accent6">
                  <a:lumMod val="50000"/>
                </a:schemeClr>
              </a:solidFill>
              <a:latin typeface="+mj-lt"/>
            </a:endParaRPr>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pPr algn="r"/>
            <a:endParaRPr lang="en-US" dirty="0"/>
          </a:p>
        </p:txBody>
      </p:sp>
      <p:pic>
        <p:nvPicPr>
          <p:cNvPr id="4" name="Content Placeholder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553200" y="5715000"/>
            <a:ext cx="2057400" cy="592531"/>
          </a:xfrm>
          <a:prstGeom prst="rect">
            <a:avLst/>
          </a:prstGeom>
        </p:spPr>
      </p:pic>
    </p:spTree>
    <p:extLst>
      <p:ext uri="{BB962C8B-B14F-4D97-AF65-F5344CB8AC3E}">
        <p14:creationId xmlns:p14="http://schemas.microsoft.com/office/powerpoint/2010/main" val="28634609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066800"/>
          </a:xfrm>
        </p:spPr>
        <p:txBody>
          <a:bodyPr>
            <a:normAutofit/>
          </a:bodyPr>
          <a:lstStyle/>
          <a:p>
            <a:r>
              <a:rPr lang="en-US" altLang="en-US" sz="4400" b="1" dirty="0">
                <a:solidFill>
                  <a:schemeClr val="accent6">
                    <a:lumMod val="50000"/>
                  </a:schemeClr>
                </a:solidFill>
                <a:effectLst>
                  <a:outerShdw blurRad="38100" dist="38100" dir="2700000" algn="tl">
                    <a:srgbClr val="000000">
                      <a:alpha val="43137"/>
                    </a:srgbClr>
                  </a:outerShdw>
                </a:effectLst>
              </a:rPr>
              <a:t>Providing the right solutions</a:t>
            </a:r>
            <a:endParaRPr lang="en-US" sz="4400" b="1" dirty="0">
              <a:solidFill>
                <a:schemeClr val="accent6">
                  <a:lumMod val="50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981201"/>
            <a:ext cx="8229600" cy="4326330"/>
          </a:xfrm>
        </p:spPr>
        <p:txBody>
          <a:bodyPr>
            <a:noAutofit/>
          </a:bodyPr>
          <a:lstStyle/>
          <a:p>
            <a:pPr marL="109728" indent="0">
              <a:buNone/>
            </a:pPr>
            <a:endParaRPr lang="en-US" sz="900" dirty="0" smtClean="0">
              <a:latin typeface="+mj-lt"/>
            </a:endParaRPr>
          </a:p>
          <a:p>
            <a:pPr algn="ctr">
              <a:lnSpc>
                <a:spcPct val="90000"/>
              </a:lnSpc>
              <a:buNone/>
            </a:pPr>
            <a:r>
              <a:rPr lang="en-US" altLang="en-US" sz="3600" b="1" dirty="0">
                <a:solidFill>
                  <a:schemeClr val="accent6">
                    <a:lumMod val="50000"/>
                  </a:schemeClr>
                </a:solidFill>
                <a:latin typeface="+mj-lt"/>
              </a:rPr>
              <a:t>$500,000</a:t>
            </a:r>
          </a:p>
          <a:p>
            <a:pPr algn="ctr">
              <a:lnSpc>
                <a:spcPct val="90000"/>
              </a:lnSpc>
              <a:buNone/>
            </a:pPr>
            <a:r>
              <a:rPr lang="en-US" altLang="en-US" sz="3600" b="1" dirty="0">
                <a:solidFill>
                  <a:schemeClr val="accent6">
                    <a:lumMod val="50000"/>
                  </a:schemeClr>
                </a:solidFill>
                <a:latin typeface="+mj-lt"/>
              </a:rPr>
              <a:t> 20 Year Term Life Insurance</a:t>
            </a:r>
          </a:p>
          <a:p>
            <a:pPr>
              <a:lnSpc>
                <a:spcPct val="90000"/>
              </a:lnSpc>
            </a:pPr>
            <a:endParaRPr lang="en-US" altLang="en-US" sz="2000" b="1" dirty="0">
              <a:solidFill>
                <a:schemeClr val="accent6">
                  <a:lumMod val="50000"/>
                </a:schemeClr>
              </a:solidFill>
              <a:latin typeface="+mj-lt"/>
            </a:endParaRPr>
          </a:p>
          <a:p>
            <a:pPr lvl="1">
              <a:lnSpc>
                <a:spcPct val="90000"/>
              </a:lnSpc>
            </a:pPr>
            <a:r>
              <a:rPr lang="en-US" altLang="en-US" b="1" dirty="0">
                <a:solidFill>
                  <a:schemeClr val="accent6">
                    <a:lumMod val="50000"/>
                  </a:schemeClr>
                </a:solidFill>
                <a:latin typeface="+mj-lt"/>
              </a:rPr>
              <a:t>Male Age 35, Super Select Non Tobacco</a:t>
            </a:r>
          </a:p>
          <a:p>
            <a:pPr lvl="4">
              <a:lnSpc>
                <a:spcPct val="90000"/>
              </a:lnSpc>
              <a:buNone/>
            </a:pPr>
            <a:r>
              <a:rPr lang="en-US" altLang="en-US" b="1" dirty="0">
                <a:solidFill>
                  <a:schemeClr val="accent6">
                    <a:lumMod val="50000"/>
                  </a:schemeClr>
                </a:solidFill>
                <a:latin typeface="+mj-lt"/>
              </a:rPr>
              <a:t>		</a:t>
            </a:r>
            <a:r>
              <a:rPr lang="en-US" altLang="en-US" sz="2800" b="1" dirty="0">
                <a:solidFill>
                  <a:schemeClr val="accent6">
                    <a:lumMod val="50000"/>
                  </a:schemeClr>
                </a:solidFill>
                <a:latin typeface="+mj-lt"/>
              </a:rPr>
              <a:t>$29.33 per month</a:t>
            </a:r>
          </a:p>
          <a:p>
            <a:pPr lvl="4">
              <a:lnSpc>
                <a:spcPct val="90000"/>
              </a:lnSpc>
              <a:buNone/>
            </a:pPr>
            <a:endParaRPr lang="en-US" altLang="en-US" b="1" dirty="0">
              <a:solidFill>
                <a:schemeClr val="accent6">
                  <a:lumMod val="50000"/>
                </a:schemeClr>
              </a:solidFill>
              <a:latin typeface="+mj-lt"/>
            </a:endParaRPr>
          </a:p>
          <a:p>
            <a:pPr lvl="1">
              <a:lnSpc>
                <a:spcPct val="90000"/>
              </a:lnSpc>
            </a:pPr>
            <a:r>
              <a:rPr lang="en-US" altLang="en-US" b="1" dirty="0">
                <a:solidFill>
                  <a:schemeClr val="accent6">
                    <a:lumMod val="50000"/>
                  </a:schemeClr>
                </a:solidFill>
                <a:latin typeface="+mj-lt"/>
              </a:rPr>
              <a:t>Female Age 35, Super Select Non Tobacco</a:t>
            </a:r>
          </a:p>
          <a:p>
            <a:pPr lvl="4">
              <a:lnSpc>
                <a:spcPct val="90000"/>
              </a:lnSpc>
              <a:buNone/>
            </a:pPr>
            <a:r>
              <a:rPr lang="en-US" altLang="en-US" b="1" dirty="0">
                <a:solidFill>
                  <a:schemeClr val="accent6">
                    <a:lumMod val="50000"/>
                  </a:schemeClr>
                </a:solidFill>
                <a:latin typeface="+mj-lt"/>
              </a:rPr>
              <a:t>		</a:t>
            </a:r>
            <a:r>
              <a:rPr lang="en-US" altLang="en-US" sz="2800" b="1" dirty="0">
                <a:solidFill>
                  <a:schemeClr val="accent6">
                    <a:lumMod val="50000"/>
                  </a:schemeClr>
                </a:solidFill>
                <a:latin typeface="+mj-lt"/>
              </a:rPr>
              <a:t>$24.65 per month</a:t>
            </a:r>
            <a:endParaRPr lang="en-US" altLang="en-US" b="1" dirty="0">
              <a:solidFill>
                <a:schemeClr val="accent6">
                  <a:lumMod val="50000"/>
                </a:schemeClr>
              </a:solidFill>
              <a:latin typeface="+mj-lt"/>
            </a:endParaRPr>
          </a:p>
          <a:p>
            <a:pPr marL="109728" indent="0">
              <a:buNone/>
            </a:pPr>
            <a:endParaRPr lang="en-US" sz="900" b="1" dirty="0" smtClean="0">
              <a:latin typeface="+mj-lt"/>
            </a:endParaRPr>
          </a:p>
          <a:p>
            <a:pPr marL="109728" indent="0">
              <a:buNone/>
            </a:pPr>
            <a:endParaRPr lang="en-US" sz="1000" dirty="0" smtClean="0">
              <a:latin typeface="+mj-lt"/>
            </a:endParaRPr>
          </a:p>
          <a:p>
            <a:pPr marL="109728" indent="0">
              <a:buNone/>
            </a:pPr>
            <a:r>
              <a:rPr lang="en-US" sz="1200" dirty="0" smtClean="0">
                <a:latin typeface="+mj-lt"/>
              </a:rPr>
              <a:t>Slide 11 of 16</a:t>
            </a:r>
            <a:endParaRPr lang="en-US" sz="1200" dirty="0">
              <a:latin typeface="+mj-lt"/>
            </a:endParaRPr>
          </a:p>
          <a:p>
            <a:endParaRPr lang="en-US" sz="1000" dirty="0" smtClean="0">
              <a:latin typeface="+mj-lt"/>
            </a:endParaRPr>
          </a:p>
          <a:p>
            <a:endParaRPr lang="en-US" sz="1000" dirty="0">
              <a:latin typeface="+mj-lt"/>
            </a:endParaRPr>
          </a:p>
          <a:p>
            <a:endParaRPr lang="en-US" sz="1000" dirty="0" smtClean="0">
              <a:latin typeface="+mj-lt"/>
            </a:endParaRPr>
          </a:p>
          <a:p>
            <a:endParaRPr lang="en-US" sz="1000" dirty="0">
              <a:latin typeface="+mj-lt"/>
            </a:endParaRPr>
          </a:p>
          <a:p>
            <a:endParaRPr lang="en-US" sz="1000" dirty="0"/>
          </a:p>
          <a:p>
            <a:endParaRPr lang="en-US" sz="1000" dirty="0"/>
          </a:p>
          <a:p>
            <a:endParaRPr lang="en-US" sz="1000" dirty="0"/>
          </a:p>
          <a:p>
            <a:endParaRPr lang="en-US" sz="1000" dirty="0" smtClean="0">
              <a:latin typeface="+mj-lt"/>
            </a:endParaRPr>
          </a:p>
          <a:p>
            <a:pPr algn="r"/>
            <a:endParaRPr lang="en-US" sz="1000" dirty="0">
              <a:latin typeface="+mj-lt"/>
            </a:endParaRPr>
          </a:p>
        </p:txBody>
      </p:sp>
      <p:pic>
        <p:nvPicPr>
          <p:cNvPr id="4" name="Content Placeholder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553200" y="6011265"/>
            <a:ext cx="2057400" cy="592531"/>
          </a:xfrm>
          <a:prstGeom prst="rect">
            <a:avLst/>
          </a:prstGeom>
        </p:spPr>
      </p:pic>
    </p:spTree>
    <p:extLst>
      <p:ext uri="{BB962C8B-B14F-4D97-AF65-F5344CB8AC3E}">
        <p14:creationId xmlns:p14="http://schemas.microsoft.com/office/powerpoint/2010/main" val="15298414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066800"/>
          </a:xfrm>
        </p:spPr>
        <p:txBody>
          <a:bodyPr>
            <a:normAutofit/>
          </a:bodyPr>
          <a:lstStyle/>
          <a:p>
            <a:r>
              <a:rPr lang="en-US" altLang="en-US" sz="4400" b="1" dirty="0">
                <a:solidFill>
                  <a:schemeClr val="accent6">
                    <a:lumMod val="50000"/>
                  </a:schemeClr>
                </a:solidFill>
                <a:effectLst>
                  <a:outerShdw blurRad="38100" dist="38100" dir="2700000" algn="tl">
                    <a:srgbClr val="000000">
                      <a:alpha val="43137"/>
                    </a:srgbClr>
                  </a:outerShdw>
                </a:effectLst>
              </a:rPr>
              <a:t>Providing the right solutions</a:t>
            </a:r>
            <a:endParaRPr lang="en-US" sz="4400" b="1" dirty="0">
              <a:solidFill>
                <a:schemeClr val="accent6">
                  <a:lumMod val="50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981201"/>
            <a:ext cx="8229600" cy="4326330"/>
          </a:xfrm>
        </p:spPr>
        <p:txBody>
          <a:bodyPr>
            <a:noAutofit/>
          </a:bodyPr>
          <a:lstStyle/>
          <a:p>
            <a:pPr marL="109728" indent="0" algn="ctr">
              <a:buNone/>
            </a:pPr>
            <a:r>
              <a:rPr lang="en-US" sz="2000" b="1" dirty="0" smtClean="0">
                <a:latin typeface="+mj-lt"/>
              </a:rPr>
              <a:t>Comparison of $100,000 Deposit into a </a:t>
            </a:r>
          </a:p>
          <a:p>
            <a:pPr marL="109728" indent="0" algn="ctr">
              <a:buNone/>
            </a:pPr>
            <a:r>
              <a:rPr lang="en-US" sz="2000" b="1" i="1" u="sng" dirty="0" smtClean="0">
                <a:latin typeface="+mj-lt"/>
              </a:rPr>
              <a:t>Sons of Norway FPDA Annuity</a:t>
            </a:r>
            <a:r>
              <a:rPr lang="en-US" sz="2000" b="1" dirty="0" smtClean="0">
                <a:latin typeface="+mj-lt"/>
              </a:rPr>
              <a:t> and a </a:t>
            </a:r>
            <a:r>
              <a:rPr lang="en-US" sz="2000" b="1" i="1" u="sng" dirty="0" smtClean="0">
                <a:latin typeface="+mj-lt"/>
              </a:rPr>
              <a:t>Bank CD*</a:t>
            </a:r>
          </a:p>
          <a:p>
            <a:pPr marL="109728" indent="0" algn="ctr">
              <a:buNone/>
            </a:pPr>
            <a:r>
              <a:rPr lang="en-US" sz="2000" b="1" dirty="0" smtClean="0">
                <a:latin typeface="+mj-lt"/>
              </a:rPr>
              <a:t>For a Person age 75, all results before taxes</a:t>
            </a:r>
          </a:p>
          <a:p>
            <a:pPr marL="109728" indent="0" algn="ctr">
              <a:buNone/>
            </a:pPr>
            <a:endParaRPr lang="en-US" sz="800" b="1" dirty="0">
              <a:latin typeface="+mj-lt"/>
            </a:endParaRPr>
          </a:p>
          <a:p>
            <a:pPr marL="109728" indent="0" algn="ctr">
              <a:buNone/>
            </a:pPr>
            <a:endParaRPr lang="en-US" sz="2000" b="1" dirty="0" smtClean="0">
              <a:latin typeface="+mj-lt"/>
            </a:endParaRPr>
          </a:p>
          <a:p>
            <a:pPr marL="109728" indent="0" algn="ctr">
              <a:buNone/>
            </a:pPr>
            <a:endParaRPr lang="en-US" sz="2000" b="1" dirty="0">
              <a:latin typeface="+mj-lt"/>
            </a:endParaRPr>
          </a:p>
          <a:p>
            <a:pPr marL="109728" indent="0" algn="ctr">
              <a:buNone/>
            </a:pPr>
            <a:endParaRPr lang="en-US" sz="2000" b="1" dirty="0" smtClean="0">
              <a:latin typeface="+mj-lt"/>
            </a:endParaRPr>
          </a:p>
          <a:p>
            <a:pPr marL="109728" indent="0" algn="ctr">
              <a:buNone/>
            </a:pPr>
            <a:endParaRPr lang="en-US" sz="2000" b="1" dirty="0">
              <a:latin typeface="+mj-lt"/>
            </a:endParaRPr>
          </a:p>
          <a:p>
            <a:pPr marL="109728" indent="0" algn="ctr">
              <a:buNone/>
            </a:pPr>
            <a:endParaRPr lang="en-US" sz="2000" b="1" dirty="0" smtClean="0">
              <a:latin typeface="+mj-lt"/>
            </a:endParaRPr>
          </a:p>
          <a:p>
            <a:pPr marL="109728" indent="0" algn="ctr">
              <a:buNone/>
            </a:pPr>
            <a:endParaRPr lang="en-US" sz="2000" b="1" dirty="0">
              <a:latin typeface="+mj-lt"/>
            </a:endParaRPr>
          </a:p>
          <a:p>
            <a:pPr marL="109728" indent="0" algn="ctr">
              <a:buNone/>
            </a:pPr>
            <a:endParaRPr lang="en-US" sz="2000" b="1" dirty="0" smtClean="0">
              <a:latin typeface="+mj-lt"/>
            </a:endParaRPr>
          </a:p>
          <a:p>
            <a:pPr marL="109728" indent="0">
              <a:buNone/>
            </a:pPr>
            <a:endParaRPr lang="en-US" sz="900" dirty="0" smtClean="0">
              <a:latin typeface="+mj-lt"/>
            </a:endParaRPr>
          </a:p>
          <a:p>
            <a:pPr marL="109728" indent="0">
              <a:buNone/>
            </a:pPr>
            <a:r>
              <a:rPr lang="en-US" sz="900" dirty="0" smtClean="0">
                <a:latin typeface="+mj-lt"/>
              </a:rPr>
              <a:t>*Sons of Norway Flexible Premium Deferred Annuity, see full illustration for all details</a:t>
            </a:r>
          </a:p>
          <a:p>
            <a:pPr marL="109728" indent="0">
              <a:buNone/>
            </a:pPr>
            <a:r>
              <a:rPr lang="en-US" sz="900" dirty="0" smtClean="0">
                <a:latin typeface="+mj-lt"/>
              </a:rPr>
              <a:t>**Current interest rate includes a .7% first year bonus. Current interest rate subject to change.</a:t>
            </a:r>
          </a:p>
          <a:p>
            <a:pPr marL="109728" indent="0">
              <a:buNone/>
            </a:pPr>
            <a:endParaRPr lang="en-US" sz="900" dirty="0" smtClean="0">
              <a:latin typeface="+mj-lt"/>
            </a:endParaRPr>
          </a:p>
          <a:p>
            <a:pPr marL="109728" indent="0">
              <a:buNone/>
            </a:pPr>
            <a:r>
              <a:rPr lang="en-US" sz="900" dirty="0" smtClean="0">
                <a:latin typeface="+mj-lt"/>
              </a:rPr>
              <a:t>Slide 12 of 16</a:t>
            </a:r>
            <a:endParaRPr lang="en-US" sz="900" dirty="0">
              <a:latin typeface="+mj-lt"/>
            </a:endParaRPr>
          </a:p>
          <a:p>
            <a:pPr marL="109728" indent="0">
              <a:buNone/>
            </a:pPr>
            <a:endParaRPr lang="en-US" sz="900" dirty="0" smtClean="0">
              <a:latin typeface="+mj-lt"/>
            </a:endParaRPr>
          </a:p>
          <a:p>
            <a:pPr marL="109728" indent="0">
              <a:buNone/>
            </a:pPr>
            <a:endParaRPr lang="en-US" sz="900" b="1" dirty="0" smtClean="0">
              <a:latin typeface="+mj-lt"/>
            </a:endParaRPr>
          </a:p>
          <a:p>
            <a:endParaRPr lang="en-US" sz="1000" dirty="0">
              <a:latin typeface="+mj-lt"/>
            </a:endParaRPr>
          </a:p>
          <a:p>
            <a:endParaRPr lang="en-US" sz="1000" dirty="0" smtClean="0">
              <a:latin typeface="+mj-lt"/>
            </a:endParaRPr>
          </a:p>
          <a:p>
            <a:endParaRPr lang="en-US" sz="1000" dirty="0">
              <a:latin typeface="+mj-lt"/>
            </a:endParaRPr>
          </a:p>
          <a:p>
            <a:endParaRPr lang="en-US" sz="1000" dirty="0" smtClean="0">
              <a:latin typeface="+mj-lt"/>
            </a:endParaRPr>
          </a:p>
          <a:p>
            <a:endParaRPr lang="en-US" sz="1000" dirty="0">
              <a:latin typeface="+mj-lt"/>
            </a:endParaRPr>
          </a:p>
          <a:p>
            <a:endParaRPr lang="en-US" sz="1000" dirty="0" smtClean="0">
              <a:latin typeface="+mj-lt"/>
            </a:endParaRPr>
          </a:p>
          <a:p>
            <a:pPr algn="r"/>
            <a:endParaRPr lang="en-US" sz="1000" dirty="0">
              <a:latin typeface="+mj-lt"/>
            </a:endParaRPr>
          </a:p>
        </p:txBody>
      </p:sp>
      <p:pic>
        <p:nvPicPr>
          <p:cNvPr id="4" name="Content Placeholder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553200" y="6011265"/>
            <a:ext cx="2057400" cy="592531"/>
          </a:xfrm>
          <a:prstGeom prst="rect">
            <a:avLst/>
          </a:prstGeom>
        </p:spPr>
      </p:pic>
      <p:graphicFrame>
        <p:nvGraphicFramePr>
          <p:cNvPr id="5" name="Table 4"/>
          <p:cNvGraphicFramePr>
            <a:graphicFrameLocks noGrp="1"/>
          </p:cNvGraphicFramePr>
          <p:nvPr>
            <p:extLst>
              <p:ext uri="{D42A27DB-BD31-4B8C-83A1-F6EECF244321}">
                <p14:modId xmlns:p14="http://schemas.microsoft.com/office/powerpoint/2010/main" val="1359513820"/>
              </p:ext>
            </p:extLst>
          </p:nvPr>
        </p:nvGraphicFramePr>
        <p:xfrm>
          <a:off x="1905000" y="3124200"/>
          <a:ext cx="5411090" cy="2590800"/>
        </p:xfrm>
        <a:graphic>
          <a:graphicData uri="http://schemas.openxmlformats.org/drawingml/2006/table">
            <a:tbl>
              <a:tblPr firstRow="1" firstCol="1" bandRow="1">
                <a:tableStyleId>{5C22544A-7EE6-4342-B048-85BDC9FD1C3A}</a:tableStyleId>
              </a:tblPr>
              <a:tblGrid>
                <a:gridCol w="769250"/>
                <a:gridCol w="581570"/>
                <a:gridCol w="1305996"/>
                <a:gridCol w="1251943"/>
                <a:gridCol w="1502331"/>
              </a:tblGrid>
              <a:tr h="755529">
                <a:tc>
                  <a:txBody>
                    <a:bodyPr/>
                    <a:lstStyle/>
                    <a:p>
                      <a:pPr marL="0" marR="0" algn="ctr">
                        <a:spcBef>
                          <a:spcPts val="0"/>
                        </a:spcBef>
                        <a:spcAft>
                          <a:spcPts val="0"/>
                        </a:spcAft>
                      </a:pPr>
                      <a:endParaRPr lang="en-US" sz="900" b="0" dirty="0" smtClean="0">
                        <a:effectLst/>
                        <a:latin typeface="+mj-lt"/>
                      </a:endParaRPr>
                    </a:p>
                    <a:p>
                      <a:pPr marL="0" marR="0" algn="ctr">
                        <a:spcBef>
                          <a:spcPts val="0"/>
                        </a:spcBef>
                        <a:spcAft>
                          <a:spcPts val="0"/>
                        </a:spcAft>
                      </a:pPr>
                      <a:endParaRPr lang="en-US" sz="900" b="0" dirty="0" smtClean="0">
                        <a:effectLst/>
                        <a:latin typeface="+mj-lt"/>
                      </a:endParaRPr>
                    </a:p>
                    <a:p>
                      <a:pPr marL="0" marR="0" algn="ctr">
                        <a:spcBef>
                          <a:spcPts val="0"/>
                        </a:spcBef>
                        <a:spcAft>
                          <a:spcPts val="0"/>
                        </a:spcAft>
                      </a:pPr>
                      <a:r>
                        <a:rPr lang="en-US" sz="1400" b="1" dirty="0" smtClean="0">
                          <a:effectLst/>
                          <a:latin typeface="+mj-lt"/>
                        </a:rPr>
                        <a:t>End </a:t>
                      </a:r>
                      <a:endParaRPr lang="en-US" sz="1400" b="1" dirty="0">
                        <a:effectLst/>
                        <a:latin typeface="+mj-lt"/>
                      </a:endParaRPr>
                    </a:p>
                    <a:p>
                      <a:pPr marL="0" marR="0" algn="ctr">
                        <a:spcBef>
                          <a:spcPts val="0"/>
                        </a:spcBef>
                        <a:spcAft>
                          <a:spcPts val="0"/>
                        </a:spcAft>
                      </a:pPr>
                      <a:r>
                        <a:rPr lang="en-US" sz="1400" b="1" dirty="0">
                          <a:effectLst/>
                          <a:latin typeface="+mj-lt"/>
                        </a:rPr>
                        <a:t>of </a:t>
                      </a:r>
                    </a:p>
                    <a:p>
                      <a:pPr marL="0" marR="0" algn="ctr">
                        <a:spcBef>
                          <a:spcPts val="0"/>
                        </a:spcBef>
                        <a:spcAft>
                          <a:spcPts val="0"/>
                        </a:spcAft>
                      </a:pPr>
                      <a:r>
                        <a:rPr lang="en-US" sz="1400" b="1" dirty="0">
                          <a:effectLst/>
                          <a:latin typeface="+mj-lt"/>
                        </a:rPr>
                        <a:t>Yea</a:t>
                      </a:r>
                      <a:r>
                        <a:rPr lang="en-US" sz="1400" b="0" dirty="0">
                          <a:effectLst/>
                          <a:latin typeface="+mj-lt"/>
                        </a:rPr>
                        <a:t>r</a:t>
                      </a:r>
                      <a:endParaRPr lang="en-US" sz="1400" b="0" dirty="0">
                        <a:effectLst/>
                        <a:latin typeface="+mj-lt"/>
                        <a:ea typeface="Calibri"/>
                        <a:cs typeface="Times New Roman"/>
                      </a:endParaRPr>
                    </a:p>
                  </a:txBody>
                  <a:tcPr marL="68580" marR="68580" marT="0" marB="0" anchor="ctr"/>
                </a:tc>
                <a:tc>
                  <a:txBody>
                    <a:bodyPr/>
                    <a:lstStyle/>
                    <a:p>
                      <a:pPr marL="0" marR="0" algn="ctr">
                        <a:spcBef>
                          <a:spcPts val="0"/>
                        </a:spcBef>
                        <a:spcAft>
                          <a:spcPts val="0"/>
                        </a:spcAft>
                      </a:pPr>
                      <a:r>
                        <a:rPr lang="en-US" sz="1400" b="1" dirty="0" smtClean="0">
                          <a:effectLst/>
                          <a:latin typeface="+mj-lt"/>
                        </a:rPr>
                        <a:t>Age</a:t>
                      </a:r>
                      <a:endParaRPr lang="en-US" sz="1400" b="1" dirty="0">
                        <a:effectLst/>
                        <a:latin typeface="+mj-lt"/>
                        <a:ea typeface="Calibri"/>
                        <a:cs typeface="Times New Roman"/>
                      </a:endParaRPr>
                    </a:p>
                  </a:txBody>
                  <a:tcPr marL="68580" marR="68580" marT="0" marB="0" anchor="ctr"/>
                </a:tc>
                <a:tc>
                  <a:txBody>
                    <a:bodyPr/>
                    <a:lstStyle/>
                    <a:p>
                      <a:pPr marL="0" marR="0" algn="ctr">
                        <a:spcBef>
                          <a:spcPts val="0"/>
                        </a:spcBef>
                        <a:spcAft>
                          <a:spcPts val="0"/>
                        </a:spcAft>
                      </a:pPr>
                      <a:r>
                        <a:rPr kumimoji="0" lang="en-US" sz="1400" b="1" kern="1200" dirty="0" smtClean="0">
                          <a:solidFill>
                            <a:schemeClr val="bg1"/>
                          </a:solidFill>
                          <a:effectLst/>
                          <a:latin typeface="+mj-lt"/>
                          <a:ea typeface="+mn-ea"/>
                          <a:cs typeface="+mn-cs"/>
                        </a:rPr>
                        <a:t>Nordic  Annuity Values at 2.35%**</a:t>
                      </a:r>
                      <a:endParaRPr kumimoji="0" lang="en-US" sz="1400" b="1" kern="1200" dirty="0" smtClean="0">
                        <a:solidFill>
                          <a:schemeClr val="bg1"/>
                        </a:solidFill>
                        <a:effectLst/>
                        <a:latin typeface="+mj-lt"/>
                        <a:ea typeface="Calibri"/>
                        <a:cs typeface="Times New Roman"/>
                      </a:endParaRPr>
                    </a:p>
                    <a:p>
                      <a:pPr marL="0" marR="0" algn="ctr">
                        <a:spcBef>
                          <a:spcPts val="0"/>
                        </a:spcBef>
                        <a:spcAft>
                          <a:spcPts val="0"/>
                        </a:spcAft>
                      </a:pPr>
                      <a:r>
                        <a:rPr lang="en-US" sz="600" b="1" dirty="0">
                          <a:effectLst/>
                          <a:latin typeface="+mj-lt"/>
                        </a:rPr>
                        <a:t> </a:t>
                      </a:r>
                    </a:p>
                    <a:p>
                      <a:pPr marL="0" marR="0" algn="ctr">
                        <a:spcBef>
                          <a:spcPts val="0"/>
                        </a:spcBef>
                        <a:spcAft>
                          <a:spcPts val="0"/>
                        </a:spcAft>
                      </a:pPr>
                      <a:r>
                        <a:rPr lang="en-US" sz="1400" b="1" dirty="0">
                          <a:effectLst/>
                          <a:latin typeface="+mj-lt"/>
                        </a:rPr>
                        <a:t>Surrender</a:t>
                      </a:r>
                    </a:p>
                    <a:p>
                      <a:pPr marL="0" marR="0" algn="ctr">
                        <a:spcBef>
                          <a:spcPts val="0"/>
                        </a:spcBef>
                        <a:spcAft>
                          <a:spcPts val="0"/>
                        </a:spcAft>
                      </a:pPr>
                      <a:r>
                        <a:rPr lang="en-US" sz="1400" b="1" dirty="0">
                          <a:effectLst/>
                          <a:latin typeface="+mj-lt"/>
                        </a:rPr>
                        <a:t>Value</a:t>
                      </a:r>
                      <a:endParaRPr lang="en-US" sz="1400" b="1" dirty="0">
                        <a:effectLst/>
                        <a:latin typeface="+mj-lt"/>
                        <a:ea typeface="Calibri"/>
                        <a:cs typeface="Times New Roman"/>
                      </a:endParaRPr>
                    </a:p>
                  </a:txBody>
                  <a:tcPr marL="68580" marR="68580" marT="0" marB="0" anchor="b"/>
                </a:tc>
                <a:tc>
                  <a:txBody>
                    <a:bodyPr/>
                    <a:lstStyle/>
                    <a:p>
                      <a:pPr marL="0" marR="0" algn="ctr">
                        <a:spcBef>
                          <a:spcPts val="0"/>
                        </a:spcBef>
                        <a:spcAft>
                          <a:spcPts val="0"/>
                        </a:spcAft>
                      </a:pPr>
                      <a:r>
                        <a:rPr kumimoji="0" lang="en-US" sz="1400" b="1" kern="1200" dirty="0" smtClean="0">
                          <a:solidFill>
                            <a:schemeClr val="bg1"/>
                          </a:solidFill>
                          <a:effectLst/>
                          <a:latin typeface="+mj-lt"/>
                          <a:ea typeface="+mn-ea"/>
                          <a:cs typeface="+mn-cs"/>
                        </a:rPr>
                        <a:t>Bank CD Values at 1%</a:t>
                      </a:r>
                      <a:endParaRPr kumimoji="0" lang="en-US" sz="1400" b="1" kern="1200" dirty="0" smtClean="0">
                        <a:solidFill>
                          <a:schemeClr val="bg1"/>
                        </a:solidFill>
                        <a:effectLst/>
                        <a:latin typeface="+mj-lt"/>
                        <a:ea typeface="Calibri"/>
                        <a:cs typeface="Times New Roman"/>
                      </a:endParaRPr>
                    </a:p>
                    <a:p>
                      <a:pPr marL="0" marR="0" algn="ctr">
                        <a:spcBef>
                          <a:spcPts val="0"/>
                        </a:spcBef>
                        <a:spcAft>
                          <a:spcPts val="0"/>
                        </a:spcAft>
                      </a:pPr>
                      <a:r>
                        <a:rPr lang="en-US" sz="600" b="1" dirty="0">
                          <a:effectLst/>
                          <a:latin typeface="+mj-lt"/>
                        </a:rPr>
                        <a:t> </a:t>
                      </a:r>
                    </a:p>
                    <a:p>
                      <a:pPr marL="0" marR="0" algn="ctr">
                        <a:spcBef>
                          <a:spcPts val="0"/>
                        </a:spcBef>
                        <a:spcAft>
                          <a:spcPts val="0"/>
                        </a:spcAft>
                      </a:pPr>
                      <a:r>
                        <a:rPr lang="en-US" sz="1400" b="1" dirty="0">
                          <a:effectLst/>
                          <a:latin typeface="+mj-lt"/>
                        </a:rPr>
                        <a:t>Bank CD</a:t>
                      </a:r>
                    </a:p>
                    <a:p>
                      <a:pPr marL="0" marR="0" algn="ctr">
                        <a:spcBef>
                          <a:spcPts val="0"/>
                        </a:spcBef>
                        <a:spcAft>
                          <a:spcPts val="0"/>
                        </a:spcAft>
                      </a:pPr>
                      <a:r>
                        <a:rPr lang="en-US" sz="1400" b="1" dirty="0">
                          <a:effectLst/>
                          <a:latin typeface="+mj-lt"/>
                        </a:rPr>
                        <a:t>Balance</a:t>
                      </a:r>
                      <a:endParaRPr lang="en-US" sz="1400" b="1" dirty="0">
                        <a:effectLst/>
                        <a:latin typeface="+mj-lt"/>
                        <a:ea typeface="Calibri"/>
                        <a:cs typeface="Times New Roman"/>
                      </a:endParaRPr>
                    </a:p>
                  </a:txBody>
                  <a:tcPr marL="68580" marR="68580" marT="0" marB="0" anchor="b"/>
                </a:tc>
                <a:tc>
                  <a:txBody>
                    <a:bodyPr/>
                    <a:lstStyle/>
                    <a:p>
                      <a:pPr marL="0" marR="0" algn="ctr">
                        <a:spcBef>
                          <a:spcPts val="0"/>
                        </a:spcBef>
                        <a:spcAft>
                          <a:spcPts val="0"/>
                        </a:spcAft>
                      </a:pPr>
                      <a:r>
                        <a:rPr kumimoji="0" lang="en-US" sz="2000" b="1" kern="1200" dirty="0" smtClean="0">
                          <a:solidFill>
                            <a:schemeClr val="bg1"/>
                          </a:solidFill>
                          <a:effectLst/>
                          <a:latin typeface="+mj-lt"/>
                          <a:ea typeface="+mn-ea"/>
                          <a:cs typeface="+mn-cs"/>
                        </a:rPr>
                        <a:t>Difference</a:t>
                      </a:r>
                      <a:endParaRPr kumimoji="0" lang="en-US" sz="2000" b="1" kern="1200" dirty="0">
                        <a:solidFill>
                          <a:schemeClr val="bg1"/>
                        </a:solidFill>
                        <a:effectLst/>
                        <a:latin typeface="+mj-lt"/>
                        <a:ea typeface="Calibri"/>
                        <a:cs typeface="Times New Roman"/>
                      </a:endParaRPr>
                    </a:p>
                  </a:txBody>
                  <a:tcPr marL="68580" marR="68580" marT="0" marB="0" anchor="b">
                    <a:solidFill>
                      <a:schemeClr val="accent4"/>
                    </a:solidFill>
                  </a:tcPr>
                </a:tc>
              </a:tr>
              <a:tr h="296286">
                <a:tc>
                  <a:txBody>
                    <a:bodyPr/>
                    <a:lstStyle/>
                    <a:p>
                      <a:pPr marL="0" marR="0" algn="ctr">
                        <a:spcBef>
                          <a:spcPts val="0"/>
                        </a:spcBef>
                        <a:spcAft>
                          <a:spcPts val="0"/>
                        </a:spcAft>
                      </a:pPr>
                      <a:r>
                        <a:rPr lang="en-US" sz="1400" dirty="0">
                          <a:effectLst/>
                          <a:latin typeface="+mj-lt"/>
                        </a:rPr>
                        <a:t>1</a:t>
                      </a:r>
                      <a:endParaRPr lang="en-US" sz="1400" dirty="0">
                        <a:effectLst/>
                        <a:latin typeface="+mj-lt"/>
                        <a:ea typeface="Calibri"/>
                        <a:cs typeface="Times New Roman"/>
                      </a:endParaRPr>
                    </a:p>
                  </a:txBody>
                  <a:tcPr marL="68580" marR="68580" marT="0" marB="0" anchor="ctr"/>
                </a:tc>
                <a:tc>
                  <a:txBody>
                    <a:bodyPr/>
                    <a:lstStyle/>
                    <a:p>
                      <a:pPr marL="0" marR="0" algn="ctr">
                        <a:spcBef>
                          <a:spcPts val="0"/>
                        </a:spcBef>
                        <a:spcAft>
                          <a:spcPts val="0"/>
                        </a:spcAft>
                      </a:pPr>
                      <a:r>
                        <a:rPr lang="en-US" sz="1400" dirty="0">
                          <a:effectLst/>
                          <a:latin typeface="+mj-lt"/>
                        </a:rPr>
                        <a:t>76</a:t>
                      </a:r>
                      <a:endParaRPr lang="en-US" sz="1400" dirty="0">
                        <a:effectLst/>
                        <a:latin typeface="+mj-lt"/>
                        <a:ea typeface="Calibri"/>
                        <a:cs typeface="Times New Roman"/>
                      </a:endParaRPr>
                    </a:p>
                  </a:txBody>
                  <a:tcPr marL="68580" marR="68580" marT="0" marB="0" anchor="ctr"/>
                </a:tc>
                <a:tc>
                  <a:txBody>
                    <a:bodyPr/>
                    <a:lstStyle/>
                    <a:p>
                      <a:pPr marL="0" marR="0" algn="r">
                        <a:spcBef>
                          <a:spcPts val="0"/>
                        </a:spcBef>
                        <a:spcAft>
                          <a:spcPts val="0"/>
                        </a:spcAft>
                      </a:pPr>
                      <a:r>
                        <a:rPr lang="en-US" sz="1400" dirty="0" smtClean="0">
                          <a:effectLst/>
                          <a:latin typeface="+mj-lt"/>
                        </a:rPr>
                        <a:t>$94,806</a:t>
                      </a:r>
                      <a:endParaRPr lang="en-US" sz="1400" dirty="0">
                        <a:effectLst/>
                        <a:latin typeface="+mj-lt"/>
                        <a:ea typeface="Calibri"/>
                        <a:cs typeface="Times New Roman"/>
                      </a:endParaRPr>
                    </a:p>
                  </a:txBody>
                  <a:tcPr marL="68580" marR="68580" marT="0" marB="0" anchor="ctr"/>
                </a:tc>
                <a:tc>
                  <a:txBody>
                    <a:bodyPr/>
                    <a:lstStyle/>
                    <a:p>
                      <a:pPr marL="0" marR="0" algn="r">
                        <a:spcBef>
                          <a:spcPts val="0"/>
                        </a:spcBef>
                        <a:spcAft>
                          <a:spcPts val="0"/>
                        </a:spcAft>
                      </a:pPr>
                      <a:r>
                        <a:rPr lang="en-US" sz="1400" dirty="0" smtClean="0">
                          <a:effectLst/>
                          <a:latin typeface="+mj-lt"/>
                        </a:rPr>
                        <a:t>$101,000</a:t>
                      </a:r>
                      <a:endParaRPr lang="en-US" sz="1400" dirty="0">
                        <a:effectLst/>
                        <a:latin typeface="+mj-lt"/>
                        <a:ea typeface="Calibri"/>
                        <a:cs typeface="Times New Roman"/>
                      </a:endParaRPr>
                    </a:p>
                  </a:txBody>
                  <a:tcPr marL="68580" marR="68580" marT="0" marB="0" anchor="ctr"/>
                </a:tc>
                <a:tc>
                  <a:txBody>
                    <a:bodyPr/>
                    <a:lstStyle/>
                    <a:p>
                      <a:pPr marL="0" marR="0" algn="r">
                        <a:spcBef>
                          <a:spcPts val="0"/>
                        </a:spcBef>
                        <a:spcAft>
                          <a:spcPts val="0"/>
                        </a:spcAft>
                      </a:pPr>
                      <a:r>
                        <a:rPr lang="en-US" sz="2000" b="1" dirty="0" smtClean="0">
                          <a:solidFill>
                            <a:schemeClr val="bg1"/>
                          </a:solidFill>
                          <a:effectLst/>
                          <a:latin typeface="+mj-lt"/>
                        </a:rPr>
                        <a:t>$-6,194</a:t>
                      </a:r>
                      <a:endParaRPr lang="en-US" sz="2000" b="1" dirty="0">
                        <a:solidFill>
                          <a:schemeClr val="bg1"/>
                        </a:solidFill>
                        <a:effectLst/>
                        <a:latin typeface="+mj-lt"/>
                        <a:ea typeface="Calibri"/>
                        <a:cs typeface="Times New Roman"/>
                      </a:endParaRPr>
                    </a:p>
                  </a:txBody>
                  <a:tcPr marL="68580" marR="68580" marT="0" marB="0" anchor="ctr">
                    <a:solidFill>
                      <a:schemeClr val="accent4"/>
                    </a:solidFill>
                  </a:tcPr>
                </a:tc>
              </a:tr>
              <a:tr h="296286">
                <a:tc>
                  <a:txBody>
                    <a:bodyPr/>
                    <a:lstStyle/>
                    <a:p>
                      <a:pPr marL="0" marR="0" algn="ctr">
                        <a:spcBef>
                          <a:spcPts val="0"/>
                        </a:spcBef>
                        <a:spcAft>
                          <a:spcPts val="0"/>
                        </a:spcAft>
                      </a:pPr>
                      <a:r>
                        <a:rPr lang="en-US" sz="1400" dirty="0" smtClean="0">
                          <a:effectLst/>
                          <a:latin typeface="+mj-lt"/>
                        </a:rPr>
                        <a:t>5</a:t>
                      </a:r>
                      <a:endParaRPr lang="en-US" sz="1400" dirty="0">
                        <a:effectLst/>
                        <a:latin typeface="+mj-lt"/>
                        <a:ea typeface="Calibri"/>
                        <a:cs typeface="Times New Roman"/>
                      </a:endParaRPr>
                    </a:p>
                  </a:txBody>
                  <a:tcPr marL="68580" marR="68580" marT="0" marB="0" anchor="ctr"/>
                </a:tc>
                <a:tc>
                  <a:txBody>
                    <a:bodyPr/>
                    <a:lstStyle/>
                    <a:p>
                      <a:pPr marL="0" marR="0" algn="ctr">
                        <a:spcBef>
                          <a:spcPts val="0"/>
                        </a:spcBef>
                        <a:spcAft>
                          <a:spcPts val="0"/>
                        </a:spcAft>
                      </a:pPr>
                      <a:r>
                        <a:rPr lang="en-US" sz="1400" dirty="0" smtClean="0">
                          <a:effectLst/>
                          <a:latin typeface="+mj-lt"/>
                        </a:rPr>
                        <a:t>80</a:t>
                      </a:r>
                      <a:endParaRPr lang="en-US" sz="1400" dirty="0">
                        <a:effectLst/>
                        <a:latin typeface="+mj-lt"/>
                        <a:ea typeface="Calibri"/>
                        <a:cs typeface="Times New Roman"/>
                      </a:endParaRPr>
                    </a:p>
                  </a:txBody>
                  <a:tcPr marL="68580" marR="68580" marT="0" marB="0" anchor="ctr"/>
                </a:tc>
                <a:tc>
                  <a:txBody>
                    <a:bodyPr/>
                    <a:lstStyle/>
                    <a:p>
                      <a:pPr marL="0" marR="0" algn="r">
                        <a:spcBef>
                          <a:spcPts val="0"/>
                        </a:spcBef>
                        <a:spcAft>
                          <a:spcPts val="0"/>
                        </a:spcAft>
                      </a:pPr>
                      <a:r>
                        <a:rPr lang="en-US" sz="1400" dirty="0" smtClean="0">
                          <a:effectLst/>
                          <a:latin typeface="+mj-lt"/>
                        </a:rPr>
                        <a:t>108,560</a:t>
                      </a:r>
                      <a:endParaRPr lang="en-US" sz="1400" dirty="0">
                        <a:effectLst/>
                        <a:latin typeface="+mj-lt"/>
                        <a:ea typeface="Calibri"/>
                        <a:cs typeface="Times New Roman"/>
                      </a:endParaRPr>
                    </a:p>
                  </a:txBody>
                  <a:tcPr marL="68580" marR="68580" marT="0" marB="0" anchor="ctr"/>
                </a:tc>
                <a:tc>
                  <a:txBody>
                    <a:bodyPr/>
                    <a:lstStyle/>
                    <a:p>
                      <a:pPr marL="0" marR="0" algn="r">
                        <a:spcBef>
                          <a:spcPts val="0"/>
                        </a:spcBef>
                        <a:spcAft>
                          <a:spcPts val="0"/>
                        </a:spcAft>
                      </a:pPr>
                      <a:r>
                        <a:rPr lang="en-US" sz="1400" dirty="0">
                          <a:effectLst/>
                          <a:latin typeface="+mj-lt"/>
                        </a:rPr>
                        <a:t>105,101</a:t>
                      </a:r>
                      <a:endParaRPr lang="en-US" sz="1400" dirty="0">
                        <a:effectLst/>
                        <a:latin typeface="+mj-lt"/>
                        <a:ea typeface="Calibri"/>
                        <a:cs typeface="Times New Roman"/>
                      </a:endParaRPr>
                    </a:p>
                  </a:txBody>
                  <a:tcPr marL="68580" marR="68580" marT="0" marB="0" anchor="ctr"/>
                </a:tc>
                <a:tc>
                  <a:txBody>
                    <a:bodyPr/>
                    <a:lstStyle/>
                    <a:p>
                      <a:pPr marL="0" marR="0" algn="r">
                        <a:spcBef>
                          <a:spcPts val="0"/>
                        </a:spcBef>
                        <a:spcAft>
                          <a:spcPts val="0"/>
                        </a:spcAft>
                      </a:pPr>
                      <a:r>
                        <a:rPr lang="en-US" sz="2000" b="1" dirty="0" smtClean="0">
                          <a:solidFill>
                            <a:schemeClr val="bg1"/>
                          </a:solidFill>
                          <a:effectLst/>
                          <a:latin typeface="+mj-lt"/>
                        </a:rPr>
                        <a:t>3,459</a:t>
                      </a:r>
                      <a:endParaRPr lang="en-US" sz="2000" b="1" dirty="0">
                        <a:solidFill>
                          <a:schemeClr val="bg1"/>
                        </a:solidFill>
                        <a:effectLst/>
                        <a:latin typeface="+mj-lt"/>
                        <a:ea typeface="Calibri"/>
                        <a:cs typeface="Times New Roman"/>
                      </a:endParaRPr>
                    </a:p>
                  </a:txBody>
                  <a:tcPr marL="68580" marR="68580" marT="0" marB="0" anchor="ctr">
                    <a:solidFill>
                      <a:schemeClr val="accent4"/>
                    </a:solidFill>
                  </a:tcPr>
                </a:tc>
              </a:tr>
              <a:tr h="296286">
                <a:tc>
                  <a:txBody>
                    <a:bodyPr/>
                    <a:lstStyle/>
                    <a:p>
                      <a:pPr marL="0" marR="0" algn="ctr">
                        <a:spcBef>
                          <a:spcPts val="0"/>
                        </a:spcBef>
                        <a:spcAft>
                          <a:spcPts val="0"/>
                        </a:spcAft>
                      </a:pPr>
                      <a:r>
                        <a:rPr lang="en-US" sz="1400" dirty="0">
                          <a:effectLst/>
                          <a:latin typeface="+mj-lt"/>
                        </a:rPr>
                        <a:t>10</a:t>
                      </a:r>
                      <a:endParaRPr lang="en-US" sz="1400" dirty="0">
                        <a:effectLst/>
                        <a:latin typeface="+mj-lt"/>
                        <a:ea typeface="Calibri"/>
                        <a:cs typeface="Times New Roman"/>
                      </a:endParaRPr>
                    </a:p>
                  </a:txBody>
                  <a:tcPr marL="68580" marR="68580" marT="0" marB="0" anchor="ctr"/>
                </a:tc>
                <a:tc>
                  <a:txBody>
                    <a:bodyPr/>
                    <a:lstStyle/>
                    <a:p>
                      <a:pPr marL="0" marR="0" algn="ctr">
                        <a:spcBef>
                          <a:spcPts val="0"/>
                        </a:spcBef>
                        <a:spcAft>
                          <a:spcPts val="0"/>
                        </a:spcAft>
                      </a:pPr>
                      <a:r>
                        <a:rPr lang="en-US" sz="1400" dirty="0">
                          <a:effectLst/>
                          <a:latin typeface="+mj-lt"/>
                        </a:rPr>
                        <a:t>85</a:t>
                      </a:r>
                      <a:endParaRPr lang="en-US" sz="1400" dirty="0">
                        <a:effectLst/>
                        <a:latin typeface="+mj-lt"/>
                        <a:ea typeface="Calibri"/>
                        <a:cs typeface="Times New Roman"/>
                      </a:endParaRPr>
                    </a:p>
                  </a:txBody>
                  <a:tcPr marL="68580" marR="68580" marT="0" marB="0" anchor="ctr"/>
                </a:tc>
                <a:tc>
                  <a:txBody>
                    <a:bodyPr/>
                    <a:lstStyle/>
                    <a:p>
                      <a:pPr marL="0" marR="0" algn="r">
                        <a:spcBef>
                          <a:spcPts val="0"/>
                        </a:spcBef>
                        <a:spcAft>
                          <a:spcPts val="0"/>
                        </a:spcAft>
                      </a:pPr>
                      <a:r>
                        <a:rPr lang="en-US" sz="1400" dirty="0">
                          <a:effectLst/>
                          <a:latin typeface="+mj-lt"/>
                        </a:rPr>
                        <a:t>127,010</a:t>
                      </a:r>
                      <a:endParaRPr lang="en-US" sz="1400" dirty="0">
                        <a:effectLst/>
                        <a:latin typeface="+mj-lt"/>
                        <a:ea typeface="Calibri"/>
                        <a:cs typeface="Times New Roman"/>
                      </a:endParaRPr>
                    </a:p>
                  </a:txBody>
                  <a:tcPr marL="68580" marR="68580" marT="0" marB="0" anchor="ctr"/>
                </a:tc>
                <a:tc>
                  <a:txBody>
                    <a:bodyPr/>
                    <a:lstStyle/>
                    <a:p>
                      <a:pPr marL="0" marR="0" algn="r">
                        <a:spcBef>
                          <a:spcPts val="0"/>
                        </a:spcBef>
                        <a:spcAft>
                          <a:spcPts val="0"/>
                        </a:spcAft>
                      </a:pPr>
                      <a:r>
                        <a:rPr lang="en-US" sz="1400" dirty="0">
                          <a:effectLst/>
                          <a:latin typeface="+mj-lt"/>
                        </a:rPr>
                        <a:t>110,462</a:t>
                      </a:r>
                      <a:endParaRPr lang="en-US" sz="1400" dirty="0">
                        <a:effectLst/>
                        <a:latin typeface="+mj-lt"/>
                        <a:ea typeface="Calibri"/>
                        <a:cs typeface="Times New Roman"/>
                      </a:endParaRPr>
                    </a:p>
                  </a:txBody>
                  <a:tcPr marL="68580" marR="68580" marT="0" marB="0" anchor="ctr"/>
                </a:tc>
                <a:tc>
                  <a:txBody>
                    <a:bodyPr/>
                    <a:lstStyle/>
                    <a:p>
                      <a:pPr marL="0" marR="0" algn="r">
                        <a:spcBef>
                          <a:spcPts val="0"/>
                        </a:spcBef>
                        <a:spcAft>
                          <a:spcPts val="0"/>
                        </a:spcAft>
                      </a:pPr>
                      <a:r>
                        <a:rPr lang="en-US" sz="2000" b="1" dirty="0">
                          <a:solidFill>
                            <a:schemeClr val="bg1"/>
                          </a:solidFill>
                          <a:effectLst/>
                          <a:latin typeface="+mj-lt"/>
                        </a:rPr>
                        <a:t>16,548</a:t>
                      </a:r>
                      <a:endParaRPr lang="en-US" sz="2000" b="1" dirty="0">
                        <a:solidFill>
                          <a:schemeClr val="bg1"/>
                        </a:solidFill>
                        <a:effectLst/>
                        <a:latin typeface="+mj-lt"/>
                        <a:ea typeface="Calibri"/>
                        <a:cs typeface="Times New Roman"/>
                      </a:endParaRPr>
                    </a:p>
                  </a:txBody>
                  <a:tcPr marL="68580" marR="68580" marT="0" marB="0" anchor="ctr">
                    <a:solidFill>
                      <a:schemeClr val="accent4"/>
                    </a:solidFill>
                  </a:tcPr>
                </a:tc>
              </a:tr>
              <a:tr h="296286">
                <a:tc>
                  <a:txBody>
                    <a:bodyPr/>
                    <a:lstStyle/>
                    <a:p>
                      <a:pPr marL="0" marR="0" algn="ctr">
                        <a:spcBef>
                          <a:spcPts val="0"/>
                        </a:spcBef>
                        <a:spcAft>
                          <a:spcPts val="0"/>
                        </a:spcAft>
                      </a:pPr>
                      <a:r>
                        <a:rPr lang="en-US" sz="1400" dirty="0">
                          <a:effectLst/>
                          <a:latin typeface="+mj-lt"/>
                        </a:rPr>
                        <a:t>25</a:t>
                      </a:r>
                      <a:endParaRPr lang="en-US" sz="1400" dirty="0">
                        <a:effectLst/>
                        <a:latin typeface="+mj-lt"/>
                        <a:ea typeface="Calibri"/>
                        <a:cs typeface="Times New Roman"/>
                      </a:endParaRPr>
                    </a:p>
                  </a:txBody>
                  <a:tcPr marL="68580" marR="68580" marT="0" marB="0" anchor="ctr"/>
                </a:tc>
                <a:tc>
                  <a:txBody>
                    <a:bodyPr/>
                    <a:lstStyle/>
                    <a:p>
                      <a:pPr marL="0" marR="0" algn="ctr">
                        <a:spcBef>
                          <a:spcPts val="0"/>
                        </a:spcBef>
                        <a:spcAft>
                          <a:spcPts val="0"/>
                        </a:spcAft>
                      </a:pPr>
                      <a:r>
                        <a:rPr lang="en-US" sz="1400" dirty="0">
                          <a:effectLst/>
                          <a:latin typeface="+mj-lt"/>
                        </a:rPr>
                        <a:t>100</a:t>
                      </a:r>
                      <a:endParaRPr lang="en-US" sz="1400" dirty="0">
                        <a:effectLst/>
                        <a:latin typeface="+mj-lt"/>
                        <a:ea typeface="Calibri"/>
                        <a:cs typeface="Times New Roman"/>
                      </a:endParaRPr>
                    </a:p>
                  </a:txBody>
                  <a:tcPr marL="68580" marR="68580" marT="0" marB="0" anchor="ctr"/>
                </a:tc>
                <a:tc>
                  <a:txBody>
                    <a:bodyPr/>
                    <a:lstStyle/>
                    <a:p>
                      <a:pPr marL="0" marR="0" algn="r">
                        <a:spcBef>
                          <a:spcPts val="0"/>
                        </a:spcBef>
                        <a:spcAft>
                          <a:spcPts val="0"/>
                        </a:spcAft>
                      </a:pPr>
                      <a:r>
                        <a:rPr lang="en-US" sz="1400" dirty="0">
                          <a:effectLst/>
                          <a:latin typeface="+mj-lt"/>
                        </a:rPr>
                        <a:t>179,952</a:t>
                      </a:r>
                      <a:endParaRPr lang="en-US" sz="1400" dirty="0">
                        <a:effectLst/>
                        <a:latin typeface="+mj-lt"/>
                        <a:ea typeface="Calibri"/>
                        <a:cs typeface="Times New Roman"/>
                      </a:endParaRPr>
                    </a:p>
                  </a:txBody>
                  <a:tcPr marL="68580" marR="68580" marT="0" marB="0" anchor="ctr"/>
                </a:tc>
                <a:tc>
                  <a:txBody>
                    <a:bodyPr/>
                    <a:lstStyle/>
                    <a:p>
                      <a:pPr marL="0" marR="0" algn="r">
                        <a:spcBef>
                          <a:spcPts val="0"/>
                        </a:spcBef>
                        <a:spcAft>
                          <a:spcPts val="0"/>
                        </a:spcAft>
                      </a:pPr>
                      <a:r>
                        <a:rPr lang="en-US" sz="1400" dirty="0">
                          <a:effectLst/>
                          <a:latin typeface="+mj-lt"/>
                        </a:rPr>
                        <a:t>128,243</a:t>
                      </a:r>
                      <a:endParaRPr lang="en-US" sz="1400" dirty="0">
                        <a:effectLst/>
                        <a:latin typeface="+mj-lt"/>
                        <a:ea typeface="Calibri"/>
                        <a:cs typeface="Times New Roman"/>
                      </a:endParaRPr>
                    </a:p>
                  </a:txBody>
                  <a:tcPr marL="68580" marR="68580" marT="0" marB="0" anchor="ctr"/>
                </a:tc>
                <a:tc>
                  <a:txBody>
                    <a:bodyPr/>
                    <a:lstStyle/>
                    <a:p>
                      <a:pPr marL="0" marR="0" algn="r">
                        <a:spcBef>
                          <a:spcPts val="0"/>
                        </a:spcBef>
                        <a:spcAft>
                          <a:spcPts val="0"/>
                        </a:spcAft>
                      </a:pPr>
                      <a:r>
                        <a:rPr lang="en-US" sz="2000" b="1" dirty="0">
                          <a:solidFill>
                            <a:schemeClr val="bg1"/>
                          </a:solidFill>
                          <a:effectLst/>
                          <a:latin typeface="+mj-lt"/>
                        </a:rPr>
                        <a:t>51,709</a:t>
                      </a:r>
                      <a:endParaRPr lang="en-US" sz="2000" b="1" dirty="0">
                        <a:solidFill>
                          <a:schemeClr val="bg1"/>
                        </a:solidFill>
                        <a:effectLst/>
                        <a:latin typeface="+mj-lt"/>
                        <a:ea typeface="Calibri"/>
                        <a:cs typeface="Times New Roman"/>
                      </a:endParaRPr>
                    </a:p>
                  </a:txBody>
                  <a:tcPr marL="68580" marR="68580" marT="0" marB="0" anchor="ctr">
                    <a:solidFill>
                      <a:schemeClr val="accent4"/>
                    </a:solidFill>
                  </a:tcPr>
                </a:tc>
              </a:tr>
            </a:tbl>
          </a:graphicData>
        </a:graphic>
      </p:graphicFrame>
    </p:spTree>
    <p:extLst>
      <p:ext uri="{BB962C8B-B14F-4D97-AF65-F5344CB8AC3E}">
        <p14:creationId xmlns:p14="http://schemas.microsoft.com/office/powerpoint/2010/main" val="27900152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914400"/>
          </a:xfrm>
        </p:spPr>
        <p:txBody>
          <a:bodyPr>
            <a:normAutofit/>
          </a:bodyPr>
          <a:lstStyle/>
          <a:p>
            <a:r>
              <a:rPr lang="en-US" altLang="en-US" sz="4400" b="1" dirty="0">
                <a:solidFill>
                  <a:schemeClr val="accent6">
                    <a:lumMod val="50000"/>
                  </a:schemeClr>
                </a:solidFill>
                <a:effectLst>
                  <a:outerShdw blurRad="38100" dist="38100" dir="2700000" algn="tl">
                    <a:srgbClr val="000000">
                      <a:alpha val="43137"/>
                    </a:srgbClr>
                  </a:outerShdw>
                </a:effectLst>
              </a:rPr>
              <a:t>Providing the right solutions</a:t>
            </a:r>
            <a:endParaRPr lang="en-US" sz="4400" b="1" dirty="0">
              <a:solidFill>
                <a:schemeClr val="accent6">
                  <a:lumMod val="50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76401"/>
            <a:ext cx="8229600" cy="4631130"/>
          </a:xfrm>
        </p:spPr>
        <p:txBody>
          <a:bodyPr>
            <a:noAutofit/>
          </a:bodyPr>
          <a:lstStyle/>
          <a:p>
            <a:pPr marL="109728" indent="0" algn="ctr">
              <a:buNone/>
            </a:pPr>
            <a:r>
              <a:rPr lang="en-US" sz="2000" b="1" dirty="0" smtClean="0">
                <a:latin typeface="+mj-lt"/>
              </a:rPr>
              <a:t>Comparison of Sons of Norway</a:t>
            </a:r>
            <a:r>
              <a:rPr lang="en-US" sz="2000" b="1" i="1" dirty="0" smtClean="0">
                <a:latin typeface="+mj-lt"/>
              </a:rPr>
              <a:t> </a:t>
            </a:r>
            <a:r>
              <a:rPr lang="en-US" sz="2000" b="1" i="1" u="sng" dirty="0" smtClean="0">
                <a:latin typeface="+mj-lt"/>
              </a:rPr>
              <a:t>Nordic Elite III</a:t>
            </a:r>
            <a:r>
              <a:rPr lang="en-US" sz="2000" b="1" dirty="0" smtClean="0">
                <a:latin typeface="+mj-lt"/>
              </a:rPr>
              <a:t> Life Insurance </a:t>
            </a:r>
          </a:p>
          <a:p>
            <a:pPr marL="109728" indent="0" algn="ctr">
              <a:buNone/>
            </a:pPr>
            <a:r>
              <a:rPr lang="en-US" sz="2000" b="1" dirty="0" smtClean="0">
                <a:latin typeface="+mj-lt"/>
              </a:rPr>
              <a:t>with </a:t>
            </a:r>
            <a:r>
              <a:rPr lang="en-US" sz="2000" b="1" i="1" u="sng" dirty="0" smtClean="0">
                <a:latin typeface="+mj-lt"/>
              </a:rPr>
              <a:t>Chronic Illness Rider</a:t>
            </a:r>
            <a:r>
              <a:rPr lang="en-US" sz="2000" b="1" dirty="0" smtClean="0">
                <a:latin typeface="+mj-lt"/>
              </a:rPr>
              <a:t> and a </a:t>
            </a:r>
            <a:r>
              <a:rPr lang="en-US" sz="2000" b="1" i="1" u="sng" dirty="0" smtClean="0">
                <a:latin typeface="+mj-lt"/>
              </a:rPr>
              <a:t>Bank CD*</a:t>
            </a:r>
            <a:r>
              <a:rPr lang="en-US" sz="2000" b="1" dirty="0" smtClean="0">
                <a:latin typeface="+mj-lt"/>
              </a:rPr>
              <a:t> for a female age 75</a:t>
            </a:r>
          </a:p>
          <a:p>
            <a:pPr marL="109728" indent="0" algn="ctr">
              <a:buNone/>
            </a:pPr>
            <a:endParaRPr lang="en-US" sz="2000" b="1" dirty="0" smtClean="0">
              <a:latin typeface="+mj-lt"/>
            </a:endParaRPr>
          </a:p>
          <a:p>
            <a:pPr marL="109728" indent="0" algn="ctr">
              <a:buNone/>
            </a:pPr>
            <a:endParaRPr lang="en-US" sz="2000" b="1" dirty="0">
              <a:latin typeface="+mj-lt"/>
            </a:endParaRPr>
          </a:p>
          <a:p>
            <a:pPr marL="109728" indent="0" algn="ctr">
              <a:buNone/>
            </a:pPr>
            <a:endParaRPr lang="en-US" sz="2000" b="1" dirty="0" smtClean="0">
              <a:latin typeface="+mj-lt"/>
            </a:endParaRPr>
          </a:p>
          <a:p>
            <a:pPr marL="109728" indent="0" algn="ctr">
              <a:buNone/>
            </a:pPr>
            <a:endParaRPr lang="en-US" sz="2000" b="1" dirty="0">
              <a:latin typeface="+mj-lt"/>
            </a:endParaRPr>
          </a:p>
          <a:p>
            <a:pPr marL="109728" indent="0" algn="ctr">
              <a:buNone/>
            </a:pPr>
            <a:endParaRPr lang="en-US" sz="2000" b="1" dirty="0" smtClean="0">
              <a:latin typeface="+mj-lt"/>
            </a:endParaRPr>
          </a:p>
          <a:p>
            <a:pPr marL="109728" indent="0" algn="ctr">
              <a:buNone/>
            </a:pPr>
            <a:endParaRPr lang="en-US" sz="2000" b="1" dirty="0">
              <a:latin typeface="+mj-lt"/>
            </a:endParaRPr>
          </a:p>
          <a:p>
            <a:pPr marL="109728" indent="0" algn="ctr">
              <a:buNone/>
            </a:pPr>
            <a:endParaRPr lang="en-US" sz="2000" b="1" dirty="0" smtClean="0">
              <a:latin typeface="+mj-lt"/>
            </a:endParaRPr>
          </a:p>
          <a:p>
            <a:pPr marL="109728" indent="0" algn="ctr">
              <a:buNone/>
            </a:pPr>
            <a:endParaRPr lang="en-US" sz="2000" b="1" dirty="0">
              <a:latin typeface="+mj-lt"/>
            </a:endParaRPr>
          </a:p>
          <a:p>
            <a:pPr marL="109728" indent="0" algn="ctr">
              <a:buNone/>
            </a:pPr>
            <a:endParaRPr lang="en-US" sz="2000" b="1" dirty="0" smtClean="0">
              <a:latin typeface="+mj-lt"/>
            </a:endParaRPr>
          </a:p>
          <a:p>
            <a:pPr marL="109728" indent="0">
              <a:buNone/>
            </a:pPr>
            <a:r>
              <a:rPr lang="en-US" sz="900" dirty="0" smtClean="0">
                <a:latin typeface="+mj-lt"/>
              </a:rPr>
              <a:t>*Sons of Norway Nordic Elite III life insurance for a female age 75 Super Select issue with Chronic Illness Accelerated Benefits Rider, valid only with Sons of Norway illustration. Other underwriting classes, ages, and premium outlay amounts available, subject to underwriting approval.</a:t>
            </a:r>
          </a:p>
          <a:p>
            <a:pPr marL="109728" indent="0">
              <a:buNone/>
            </a:pPr>
            <a:r>
              <a:rPr lang="en-US" sz="900" dirty="0" smtClean="0">
                <a:latin typeface="+mj-lt"/>
              </a:rPr>
              <a:t>**Current interest rate 4.7%, subject to change. Guaranteed Minimum Interest Rate 3%.</a:t>
            </a:r>
          </a:p>
          <a:p>
            <a:pPr marL="109728" indent="0">
              <a:buNone/>
            </a:pPr>
            <a:endParaRPr lang="en-US" sz="900" dirty="0" smtClean="0">
              <a:latin typeface="+mj-lt"/>
            </a:endParaRPr>
          </a:p>
          <a:p>
            <a:pPr marL="109728" indent="0">
              <a:buNone/>
            </a:pPr>
            <a:r>
              <a:rPr lang="en-US" sz="900" dirty="0" smtClean="0">
                <a:latin typeface="+mj-lt"/>
              </a:rPr>
              <a:t>Slide 13 of 16</a:t>
            </a:r>
            <a:endParaRPr lang="en-US" sz="900" dirty="0">
              <a:latin typeface="+mj-lt"/>
            </a:endParaRPr>
          </a:p>
          <a:p>
            <a:pPr marL="109728" indent="0">
              <a:buNone/>
            </a:pPr>
            <a:endParaRPr lang="en-US" sz="900" dirty="0" smtClean="0">
              <a:latin typeface="+mj-lt"/>
            </a:endParaRPr>
          </a:p>
          <a:p>
            <a:pPr marL="109728" indent="0">
              <a:buNone/>
            </a:pPr>
            <a:endParaRPr lang="en-US" sz="900" b="1" dirty="0" smtClean="0">
              <a:latin typeface="+mj-lt"/>
            </a:endParaRPr>
          </a:p>
          <a:p>
            <a:endParaRPr lang="en-US" sz="1000" dirty="0">
              <a:latin typeface="+mj-lt"/>
            </a:endParaRPr>
          </a:p>
          <a:p>
            <a:endParaRPr lang="en-US" sz="1000" dirty="0" smtClean="0">
              <a:latin typeface="+mj-lt"/>
            </a:endParaRPr>
          </a:p>
          <a:p>
            <a:endParaRPr lang="en-US" sz="1000" dirty="0">
              <a:latin typeface="+mj-lt"/>
            </a:endParaRPr>
          </a:p>
          <a:p>
            <a:endParaRPr lang="en-US" sz="1000" dirty="0" smtClean="0">
              <a:latin typeface="+mj-lt"/>
            </a:endParaRPr>
          </a:p>
          <a:p>
            <a:endParaRPr lang="en-US" sz="1000" dirty="0">
              <a:latin typeface="+mj-lt"/>
            </a:endParaRPr>
          </a:p>
          <a:p>
            <a:endParaRPr lang="en-US" sz="1000" dirty="0" smtClean="0">
              <a:latin typeface="+mj-lt"/>
            </a:endParaRPr>
          </a:p>
          <a:p>
            <a:pPr algn="r"/>
            <a:endParaRPr lang="en-US" sz="1000" dirty="0">
              <a:latin typeface="+mj-lt"/>
            </a:endParaRPr>
          </a:p>
        </p:txBody>
      </p:sp>
      <p:pic>
        <p:nvPicPr>
          <p:cNvPr id="4" name="Content Placeholder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553200" y="6011265"/>
            <a:ext cx="2057400" cy="592531"/>
          </a:xfrm>
          <a:prstGeom prst="rect">
            <a:avLst/>
          </a:prstGeom>
        </p:spPr>
      </p:pic>
      <p:graphicFrame>
        <p:nvGraphicFramePr>
          <p:cNvPr id="5" name="Table 4"/>
          <p:cNvGraphicFramePr>
            <a:graphicFrameLocks noGrp="1"/>
          </p:cNvGraphicFramePr>
          <p:nvPr>
            <p:extLst>
              <p:ext uri="{D42A27DB-BD31-4B8C-83A1-F6EECF244321}">
                <p14:modId xmlns:p14="http://schemas.microsoft.com/office/powerpoint/2010/main" val="3554518932"/>
              </p:ext>
            </p:extLst>
          </p:nvPr>
        </p:nvGraphicFramePr>
        <p:xfrm>
          <a:off x="533401" y="2438400"/>
          <a:ext cx="8077199" cy="2885201"/>
        </p:xfrm>
        <a:graphic>
          <a:graphicData uri="http://schemas.openxmlformats.org/drawingml/2006/table">
            <a:tbl>
              <a:tblPr firstRow="1" firstCol="1" bandRow="1">
                <a:tableStyleId>{5C22544A-7EE6-4342-B048-85BDC9FD1C3A}</a:tableStyleId>
              </a:tblPr>
              <a:tblGrid>
                <a:gridCol w="500302"/>
                <a:gridCol w="454162"/>
                <a:gridCol w="934559"/>
                <a:gridCol w="814234"/>
                <a:gridCol w="977080"/>
                <a:gridCol w="814234"/>
                <a:gridCol w="814234"/>
                <a:gridCol w="814234"/>
                <a:gridCol w="977080"/>
                <a:gridCol w="977080"/>
              </a:tblGrid>
              <a:tr h="526991">
                <a:tc gridSpan="2">
                  <a:txBody>
                    <a:bodyPr/>
                    <a:lstStyle/>
                    <a:p>
                      <a:pPr marL="0" marR="0" algn="ctr">
                        <a:spcBef>
                          <a:spcPts val="0"/>
                        </a:spcBef>
                        <a:spcAft>
                          <a:spcPts val="0"/>
                        </a:spcAft>
                      </a:pPr>
                      <a:r>
                        <a:rPr lang="en-US" sz="1000" b="0" dirty="0">
                          <a:effectLst/>
                          <a:latin typeface="+mj-lt"/>
                        </a:rPr>
                        <a:t> </a:t>
                      </a:r>
                      <a:endParaRPr lang="en-US" sz="1100" b="0" dirty="0">
                        <a:effectLst/>
                        <a:latin typeface="+mj-lt"/>
                        <a:ea typeface="Calibri"/>
                        <a:cs typeface="Times New Roman"/>
                      </a:endParaRPr>
                    </a:p>
                  </a:txBody>
                  <a:tcPr marL="68580" marR="68580" marT="0" marB="0"/>
                </a:tc>
                <a:tc hMerge="1">
                  <a:txBody>
                    <a:bodyPr/>
                    <a:lstStyle/>
                    <a:p>
                      <a:endParaRPr lang="en-US"/>
                    </a:p>
                  </a:txBody>
                  <a:tcPr/>
                </a:tc>
                <a:tc gridSpan="3">
                  <a:txBody>
                    <a:bodyPr/>
                    <a:lstStyle/>
                    <a:p>
                      <a:pPr marL="0" marR="0" algn="ctr">
                        <a:spcBef>
                          <a:spcPts val="0"/>
                        </a:spcBef>
                        <a:spcAft>
                          <a:spcPts val="0"/>
                        </a:spcAft>
                      </a:pPr>
                      <a:r>
                        <a:rPr lang="en-US" sz="1200" b="1" dirty="0">
                          <a:effectLst/>
                          <a:latin typeface="+mj-lt"/>
                        </a:rPr>
                        <a:t>Before Taxes</a:t>
                      </a:r>
                    </a:p>
                    <a:p>
                      <a:pPr marL="0" marR="0" algn="ctr">
                        <a:spcBef>
                          <a:spcPts val="0"/>
                        </a:spcBef>
                        <a:spcAft>
                          <a:spcPts val="0"/>
                        </a:spcAft>
                      </a:pPr>
                      <a:r>
                        <a:rPr lang="en-US" sz="1200" b="1" dirty="0" smtClean="0">
                          <a:effectLst/>
                          <a:latin typeface="+mj-lt"/>
                        </a:rPr>
                        <a:t>Nordic Elite III at 4.7%</a:t>
                      </a:r>
                      <a:endParaRPr lang="en-US" sz="1200" b="1" dirty="0">
                        <a:effectLst/>
                        <a:latin typeface="+mj-lt"/>
                        <a:ea typeface="Calibri"/>
                        <a:cs typeface="Times New Roman"/>
                      </a:endParaRPr>
                    </a:p>
                  </a:txBody>
                  <a:tcPr marL="68580" marR="68580" marT="0" marB="0" anchor="ctr"/>
                </a:tc>
                <a:tc hMerge="1">
                  <a:txBody>
                    <a:bodyPr/>
                    <a:lstStyle/>
                    <a:p>
                      <a:endParaRPr lang="en-US"/>
                    </a:p>
                  </a:txBody>
                  <a:tcPr/>
                </a:tc>
                <a:tc hMerge="1">
                  <a:txBody>
                    <a:bodyPr/>
                    <a:lstStyle/>
                    <a:p>
                      <a:endParaRPr lang="en-US"/>
                    </a:p>
                  </a:txBody>
                  <a:tcPr/>
                </a:tc>
                <a:tc gridSpan="3">
                  <a:txBody>
                    <a:bodyPr/>
                    <a:lstStyle/>
                    <a:p>
                      <a:pPr marL="0" marR="0" algn="ctr">
                        <a:spcBef>
                          <a:spcPts val="0"/>
                        </a:spcBef>
                        <a:spcAft>
                          <a:spcPts val="0"/>
                        </a:spcAft>
                      </a:pPr>
                      <a:r>
                        <a:rPr lang="en-US" sz="1200" b="1" dirty="0">
                          <a:effectLst/>
                          <a:latin typeface="+mj-lt"/>
                        </a:rPr>
                        <a:t>Before Taxes</a:t>
                      </a:r>
                    </a:p>
                    <a:p>
                      <a:pPr marL="0" marR="0" algn="ctr">
                        <a:spcBef>
                          <a:spcPts val="0"/>
                        </a:spcBef>
                        <a:spcAft>
                          <a:spcPts val="0"/>
                        </a:spcAft>
                      </a:pPr>
                      <a:r>
                        <a:rPr lang="en-US" sz="1200" b="1" dirty="0">
                          <a:effectLst/>
                          <a:latin typeface="+mj-lt"/>
                        </a:rPr>
                        <a:t>Bank CD Values at 1%</a:t>
                      </a:r>
                      <a:endParaRPr lang="en-US" sz="1200" b="1" dirty="0">
                        <a:effectLst/>
                        <a:latin typeface="+mj-lt"/>
                        <a:ea typeface="Calibri"/>
                        <a:cs typeface="Times New Roman"/>
                      </a:endParaRPr>
                    </a:p>
                  </a:txBody>
                  <a:tcPr marL="68580" marR="68580" marT="0" marB="0" anchor="ctr"/>
                </a:tc>
                <a:tc hMerge="1">
                  <a:txBody>
                    <a:bodyPr/>
                    <a:lstStyle/>
                    <a:p>
                      <a:endParaRPr lang="en-US"/>
                    </a:p>
                  </a:txBody>
                  <a:tcPr/>
                </a:tc>
                <a:tc hMerge="1">
                  <a:txBody>
                    <a:bodyPr/>
                    <a:lstStyle/>
                    <a:p>
                      <a:endParaRPr lang="en-US"/>
                    </a:p>
                  </a:txBody>
                  <a:tcPr/>
                </a:tc>
                <a:tc gridSpan="2">
                  <a:txBody>
                    <a:bodyPr/>
                    <a:lstStyle/>
                    <a:p>
                      <a:pPr marL="0" marR="0" algn="ctr">
                        <a:spcBef>
                          <a:spcPts val="0"/>
                        </a:spcBef>
                        <a:spcAft>
                          <a:spcPts val="0"/>
                        </a:spcAft>
                      </a:pPr>
                      <a:r>
                        <a:rPr lang="en-US" sz="1000" dirty="0">
                          <a:solidFill>
                            <a:schemeClr val="bg1"/>
                          </a:solidFill>
                          <a:effectLst/>
                          <a:latin typeface="+mj-lt"/>
                        </a:rPr>
                        <a:t> </a:t>
                      </a:r>
                      <a:endParaRPr lang="en-US" sz="1100" dirty="0">
                        <a:solidFill>
                          <a:schemeClr val="bg1"/>
                        </a:solidFill>
                        <a:effectLst/>
                        <a:latin typeface="+mj-lt"/>
                      </a:endParaRPr>
                    </a:p>
                    <a:p>
                      <a:pPr marL="0" marR="0" algn="ctr">
                        <a:spcBef>
                          <a:spcPts val="0"/>
                        </a:spcBef>
                        <a:spcAft>
                          <a:spcPts val="0"/>
                        </a:spcAft>
                      </a:pPr>
                      <a:r>
                        <a:rPr lang="en-US" sz="1800" dirty="0">
                          <a:solidFill>
                            <a:schemeClr val="bg1"/>
                          </a:solidFill>
                          <a:effectLst/>
                          <a:latin typeface="+mj-lt"/>
                        </a:rPr>
                        <a:t>Difference</a:t>
                      </a:r>
                      <a:endParaRPr lang="en-US" sz="1800" dirty="0">
                        <a:solidFill>
                          <a:schemeClr val="bg1"/>
                        </a:solidFill>
                        <a:effectLst/>
                        <a:latin typeface="+mj-lt"/>
                        <a:ea typeface="Calibri"/>
                        <a:cs typeface="Times New Roman"/>
                      </a:endParaRPr>
                    </a:p>
                  </a:txBody>
                  <a:tcPr marL="68580" marR="68580" marT="0" marB="0">
                    <a:solidFill>
                      <a:schemeClr val="accent4"/>
                    </a:solidFill>
                  </a:tcPr>
                </a:tc>
                <a:tc hMerge="1">
                  <a:txBody>
                    <a:bodyPr/>
                    <a:lstStyle/>
                    <a:p>
                      <a:endParaRPr lang="en-US"/>
                    </a:p>
                  </a:txBody>
                  <a:tcPr/>
                </a:tc>
              </a:tr>
              <a:tr h="711437">
                <a:tc>
                  <a:txBody>
                    <a:bodyPr/>
                    <a:lstStyle/>
                    <a:p>
                      <a:pPr marL="0" marR="0" algn="ctr">
                        <a:spcBef>
                          <a:spcPts val="0"/>
                        </a:spcBef>
                        <a:spcAft>
                          <a:spcPts val="0"/>
                        </a:spcAft>
                      </a:pPr>
                      <a:endParaRPr lang="en-US" sz="900" b="0" dirty="0" smtClean="0">
                        <a:effectLst/>
                        <a:latin typeface="+mj-lt"/>
                      </a:endParaRPr>
                    </a:p>
                    <a:p>
                      <a:pPr marL="0" marR="0" algn="ctr">
                        <a:spcBef>
                          <a:spcPts val="0"/>
                        </a:spcBef>
                        <a:spcAft>
                          <a:spcPts val="0"/>
                        </a:spcAft>
                      </a:pPr>
                      <a:endParaRPr lang="en-US" sz="900" b="0" dirty="0" smtClean="0">
                        <a:effectLst/>
                        <a:latin typeface="+mj-lt"/>
                      </a:endParaRPr>
                    </a:p>
                    <a:p>
                      <a:pPr marL="0" marR="0" algn="ctr">
                        <a:spcBef>
                          <a:spcPts val="0"/>
                        </a:spcBef>
                        <a:spcAft>
                          <a:spcPts val="0"/>
                        </a:spcAft>
                      </a:pPr>
                      <a:r>
                        <a:rPr lang="en-US" sz="1100" b="0" dirty="0" smtClean="0">
                          <a:effectLst/>
                          <a:latin typeface="+mj-lt"/>
                        </a:rPr>
                        <a:t>End </a:t>
                      </a:r>
                      <a:endParaRPr lang="en-US" sz="1100" b="0" dirty="0">
                        <a:effectLst/>
                        <a:latin typeface="+mj-lt"/>
                      </a:endParaRPr>
                    </a:p>
                    <a:p>
                      <a:pPr marL="0" marR="0" algn="ctr">
                        <a:spcBef>
                          <a:spcPts val="0"/>
                        </a:spcBef>
                        <a:spcAft>
                          <a:spcPts val="0"/>
                        </a:spcAft>
                      </a:pPr>
                      <a:r>
                        <a:rPr lang="en-US" sz="1100" b="0" dirty="0">
                          <a:effectLst/>
                          <a:latin typeface="+mj-lt"/>
                        </a:rPr>
                        <a:t>of </a:t>
                      </a:r>
                    </a:p>
                    <a:p>
                      <a:pPr marL="0" marR="0" algn="ctr">
                        <a:spcBef>
                          <a:spcPts val="0"/>
                        </a:spcBef>
                        <a:spcAft>
                          <a:spcPts val="0"/>
                        </a:spcAft>
                      </a:pPr>
                      <a:r>
                        <a:rPr lang="en-US" sz="1100" b="0" dirty="0">
                          <a:effectLst/>
                          <a:latin typeface="+mj-lt"/>
                        </a:rPr>
                        <a:t>Year</a:t>
                      </a:r>
                      <a:endParaRPr lang="en-US" sz="1100" b="0" dirty="0">
                        <a:effectLst/>
                        <a:latin typeface="+mj-lt"/>
                        <a:ea typeface="Calibri"/>
                        <a:cs typeface="Times New Roman"/>
                      </a:endParaRPr>
                    </a:p>
                  </a:txBody>
                  <a:tcPr marL="68580" marR="68580" marT="0" marB="0"/>
                </a:tc>
                <a:tc>
                  <a:txBody>
                    <a:bodyPr/>
                    <a:lstStyle/>
                    <a:p>
                      <a:pPr marL="0" marR="0" algn="ctr">
                        <a:spcBef>
                          <a:spcPts val="0"/>
                        </a:spcBef>
                        <a:spcAft>
                          <a:spcPts val="0"/>
                        </a:spcAft>
                      </a:pPr>
                      <a:r>
                        <a:rPr lang="en-US" sz="1400" b="0" dirty="0" smtClean="0">
                          <a:effectLst/>
                          <a:latin typeface="+mj-lt"/>
                        </a:rPr>
                        <a:t>0</a:t>
                      </a:r>
                      <a:endParaRPr lang="en-US" sz="1400" b="0" dirty="0">
                        <a:effectLst/>
                        <a:latin typeface="+mj-lt"/>
                        <a:ea typeface="Calibri"/>
                        <a:cs typeface="Times New Roman"/>
                      </a:endParaRPr>
                    </a:p>
                  </a:txBody>
                  <a:tcPr marL="68580" marR="68580" marT="0" marB="0"/>
                </a:tc>
                <a:tc>
                  <a:txBody>
                    <a:bodyPr/>
                    <a:lstStyle/>
                    <a:p>
                      <a:pPr marL="0" marR="0" algn="ctr">
                        <a:spcBef>
                          <a:spcPts val="0"/>
                        </a:spcBef>
                        <a:spcAft>
                          <a:spcPts val="0"/>
                        </a:spcAft>
                      </a:pPr>
                      <a:r>
                        <a:rPr lang="en-US" sz="1400" b="0" dirty="0">
                          <a:effectLst/>
                          <a:latin typeface="+mj-lt"/>
                        </a:rPr>
                        <a:t> </a:t>
                      </a:r>
                    </a:p>
                    <a:p>
                      <a:pPr marL="0" marR="0" algn="ctr">
                        <a:spcBef>
                          <a:spcPts val="0"/>
                        </a:spcBef>
                        <a:spcAft>
                          <a:spcPts val="0"/>
                        </a:spcAft>
                      </a:pPr>
                      <a:r>
                        <a:rPr lang="en-US" sz="1400" b="0" dirty="0">
                          <a:effectLst/>
                          <a:latin typeface="+mj-lt"/>
                        </a:rPr>
                        <a:t>Premium</a:t>
                      </a:r>
                    </a:p>
                    <a:p>
                      <a:pPr marL="0" marR="0" algn="ctr">
                        <a:spcBef>
                          <a:spcPts val="0"/>
                        </a:spcBef>
                        <a:spcAft>
                          <a:spcPts val="0"/>
                        </a:spcAft>
                      </a:pPr>
                      <a:r>
                        <a:rPr lang="en-US" sz="1400" b="0" dirty="0">
                          <a:effectLst/>
                          <a:latin typeface="+mj-lt"/>
                        </a:rPr>
                        <a:t>Outlay</a:t>
                      </a:r>
                      <a:endParaRPr lang="en-US" sz="1400" b="0" dirty="0">
                        <a:effectLst/>
                        <a:latin typeface="+mj-lt"/>
                        <a:ea typeface="Calibri"/>
                        <a:cs typeface="Times New Roman"/>
                      </a:endParaRPr>
                    </a:p>
                  </a:txBody>
                  <a:tcPr marL="68580" marR="68580" marT="0" marB="0"/>
                </a:tc>
                <a:tc>
                  <a:txBody>
                    <a:bodyPr/>
                    <a:lstStyle/>
                    <a:p>
                      <a:pPr marL="0" marR="0" algn="ctr">
                        <a:spcBef>
                          <a:spcPts val="0"/>
                        </a:spcBef>
                        <a:spcAft>
                          <a:spcPts val="0"/>
                        </a:spcAft>
                      </a:pPr>
                      <a:r>
                        <a:rPr lang="en-US" sz="1400" b="0" dirty="0">
                          <a:effectLst/>
                          <a:latin typeface="+mj-lt"/>
                        </a:rPr>
                        <a:t> </a:t>
                      </a:r>
                    </a:p>
                    <a:p>
                      <a:pPr marL="0" marR="0" algn="ctr">
                        <a:spcBef>
                          <a:spcPts val="0"/>
                        </a:spcBef>
                        <a:spcAft>
                          <a:spcPts val="0"/>
                        </a:spcAft>
                      </a:pPr>
                      <a:r>
                        <a:rPr lang="en-US" sz="1400" b="0" dirty="0">
                          <a:effectLst/>
                          <a:latin typeface="+mj-lt"/>
                        </a:rPr>
                        <a:t>Death</a:t>
                      </a:r>
                    </a:p>
                    <a:p>
                      <a:pPr marL="0" marR="0" algn="ctr">
                        <a:spcBef>
                          <a:spcPts val="0"/>
                        </a:spcBef>
                        <a:spcAft>
                          <a:spcPts val="0"/>
                        </a:spcAft>
                      </a:pPr>
                      <a:r>
                        <a:rPr lang="en-US" sz="1400" b="0" dirty="0">
                          <a:effectLst/>
                          <a:latin typeface="+mj-lt"/>
                        </a:rPr>
                        <a:t>Benefit</a:t>
                      </a:r>
                      <a:endParaRPr lang="en-US" sz="1400" b="0" dirty="0">
                        <a:effectLst/>
                        <a:latin typeface="+mj-lt"/>
                        <a:ea typeface="Calibri"/>
                        <a:cs typeface="Times New Roman"/>
                      </a:endParaRPr>
                    </a:p>
                  </a:txBody>
                  <a:tcPr marL="68580" marR="68580" marT="0" marB="0"/>
                </a:tc>
                <a:tc>
                  <a:txBody>
                    <a:bodyPr/>
                    <a:lstStyle/>
                    <a:p>
                      <a:pPr marL="0" marR="0" algn="ctr">
                        <a:spcBef>
                          <a:spcPts val="0"/>
                        </a:spcBef>
                        <a:spcAft>
                          <a:spcPts val="0"/>
                        </a:spcAft>
                      </a:pPr>
                      <a:r>
                        <a:rPr lang="en-US" sz="1400" b="0" dirty="0">
                          <a:effectLst/>
                          <a:latin typeface="+mj-lt"/>
                        </a:rPr>
                        <a:t> </a:t>
                      </a:r>
                    </a:p>
                    <a:p>
                      <a:pPr marL="0" marR="0" algn="ctr">
                        <a:spcBef>
                          <a:spcPts val="0"/>
                        </a:spcBef>
                        <a:spcAft>
                          <a:spcPts val="0"/>
                        </a:spcAft>
                      </a:pPr>
                      <a:r>
                        <a:rPr lang="en-US" sz="1400" b="0" dirty="0">
                          <a:effectLst/>
                          <a:latin typeface="+mj-lt"/>
                        </a:rPr>
                        <a:t>Surrender</a:t>
                      </a:r>
                    </a:p>
                    <a:p>
                      <a:pPr marL="0" marR="0" algn="ctr">
                        <a:spcBef>
                          <a:spcPts val="0"/>
                        </a:spcBef>
                        <a:spcAft>
                          <a:spcPts val="0"/>
                        </a:spcAft>
                      </a:pPr>
                      <a:r>
                        <a:rPr lang="en-US" sz="1400" b="0" dirty="0">
                          <a:effectLst/>
                          <a:latin typeface="+mj-lt"/>
                        </a:rPr>
                        <a:t>Value</a:t>
                      </a:r>
                      <a:endParaRPr lang="en-US" sz="1400" b="0" dirty="0">
                        <a:effectLst/>
                        <a:latin typeface="+mj-lt"/>
                        <a:ea typeface="Calibri"/>
                        <a:cs typeface="Times New Roman"/>
                      </a:endParaRPr>
                    </a:p>
                  </a:txBody>
                  <a:tcPr marL="68580" marR="68580" marT="0" marB="0"/>
                </a:tc>
                <a:tc>
                  <a:txBody>
                    <a:bodyPr/>
                    <a:lstStyle/>
                    <a:p>
                      <a:pPr marL="0" marR="0" algn="ctr">
                        <a:spcBef>
                          <a:spcPts val="0"/>
                        </a:spcBef>
                        <a:spcAft>
                          <a:spcPts val="0"/>
                        </a:spcAft>
                      </a:pPr>
                      <a:r>
                        <a:rPr lang="en-US" sz="1400" b="0" dirty="0">
                          <a:effectLst/>
                          <a:latin typeface="+mj-lt"/>
                        </a:rPr>
                        <a:t> </a:t>
                      </a:r>
                    </a:p>
                    <a:p>
                      <a:pPr marL="0" marR="0" algn="ctr">
                        <a:spcBef>
                          <a:spcPts val="0"/>
                        </a:spcBef>
                        <a:spcAft>
                          <a:spcPts val="0"/>
                        </a:spcAft>
                      </a:pPr>
                      <a:r>
                        <a:rPr lang="en-US" sz="1400" b="0" dirty="0">
                          <a:effectLst/>
                          <a:latin typeface="+mj-lt"/>
                        </a:rPr>
                        <a:t>Bank CD </a:t>
                      </a:r>
                    </a:p>
                    <a:p>
                      <a:pPr marL="0" marR="0" algn="ctr">
                        <a:spcBef>
                          <a:spcPts val="0"/>
                        </a:spcBef>
                        <a:spcAft>
                          <a:spcPts val="0"/>
                        </a:spcAft>
                      </a:pPr>
                      <a:r>
                        <a:rPr lang="en-US" sz="1400" b="0" dirty="0">
                          <a:effectLst/>
                          <a:latin typeface="+mj-lt"/>
                        </a:rPr>
                        <a:t>Deposit</a:t>
                      </a:r>
                      <a:endParaRPr lang="en-US" sz="1400" b="0" dirty="0">
                        <a:effectLst/>
                        <a:latin typeface="+mj-lt"/>
                        <a:ea typeface="Calibri"/>
                        <a:cs typeface="Times New Roman"/>
                      </a:endParaRPr>
                    </a:p>
                  </a:txBody>
                  <a:tcPr marL="68580" marR="68580" marT="0" marB="0"/>
                </a:tc>
                <a:tc>
                  <a:txBody>
                    <a:bodyPr/>
                    <a:lstStyle/>
                    <a:p>
                      <a:pPr marL="0" marR="0" algn="ctr">
                        <a:spcBef>
                          <a:spcPts val="0"/>
                        </a:spcBef>
                        <a:spcAft>
                          <a:spcPts val="0"/>
                        </a:spcAft>
                      </a:pPr>
                      <a:r>
                        <a:rPr lang="en-US" sz="1400" b="0" dirty="0">
                          <a:effectLst/>
                          <a:latin typeface="+mj-lt"/>
                        </a:rPr>
                        <a:t> </a:t>
                      </a:r>
                    </a:p>
                    <a:p>
                      <a:pPr marL="0" marR="0" algn="ctr">
                        <a:spcBef>
                          <a:spcPts val="0"/>
                        </a:spcBef>
                        <a:spcAft>
                          <a:spcPts val="0"/>
                        </a:spcAft>
                      </a:pPr>
                      <a:r>
                        <a:rPr lang="en-US" sz="1400" b="0" dirty="0">
                          <a:effectLst/>
                          <a:latin typeface="+mj-lt"/>
                        </a:rPr>
                        <a:t>Death</a:t>
                      </a:r>
                    </a:p>
                    <a:p>
                      <a:pPr marL="0" marR="0" algn="ctr">
                        <a:spcBef>
                          <a:spcPts val="0"/>
                        </a:spcBef>
                        <a:spcAft>
                          <a:spcPts val="0"/>
                        </a:spcAft>
                      </a:pPr>
                      <a:r>
                        <a:rPr lang="en-US" sz="1400" b="0" dirty="0">
                          <a:effectLst/>
                          <a:latin typeface="+mj-lt"/>
                        </a:rPr>
                        <a:t>Benefit</a:t>
                      </a:r>
                      <a:endParaRPr lang="en-US" sz="1400" b="0" dirty="0">
                        <a:effectLst/>
                        <a:latin typeface="+mj-lt"/>
                        <a:ea typeface="Calibri"/>
                        <a:cs typeface="Times New Roman"/>
                      </a:endParaRPr>
                    </a:p>
                  </a:txBody>
                  <a:tcPr marL="68580" marR="68580" marT="0" marB="0"/>
                </a:tc>
                <a:tc>
                  <a:txBody>
                    <a:bodyPr/>
                    <a:lstStyle/>
                    <a:p>
                      <a:pPr marL="0" marR="0" algn="ctr">
                        <a:spcBef>
                          <a:spcPts val="0"/>
                        </a:spcBef>
                        <a:spcAft>
                          <a:spcPts val="0"/>
                        </a:spcAft>
                      </a:pPr>
                      <a:r>
                        <a:rPr lang="en-US" sz="1400" b="0" dirty="0">
                          <a:effectLst/>
                          <a:latin typeface="+mj-lt"/>
                        </a:rPr>
                        <a:t> </a:t>
                      </a:r>
                    </a:p>
                    <a:p>
                      <a:pPr marL="0" marR="0" algn="ctr">
                        <a:spcBef>
                          <a:spcPts val="0"/>
                        </a:spcBef>
                        <a:spcAft>
                          <a:spcPts val="0"/>
                        </a:spcAft>
                      </a:pPr>
                      <a:r>
                        <a:rPr lang="en-US" sz="1400" b="0" dirty="0">
                          <a:effectLst/>
                          <a:latin typeface="+mj-lt"/>
                        </a:rPr>
                        <a:t>Bank CD</a:t>
                      </a:r>
                    </a:p>
                    <a:p>
                      <a:pPr marL="0" marR="0" algn="ctr">
                        <a:spcBef>
                          <a:spcPts val="0"/>
                        </a:spcBef>
                        <a:spcAft>
                          <a:spcPts val="0"/>
                        </a:spcAft>
                      </a:pPr>
                      <a:r>
                        <a:rPr lang="en-US" sz="1400" b="0" dirty="0">
                          <a:effectLst/>
                          <a:latin typeface="+mj-lt"/>
                        </a:rPr>
                        <a:t>Balance</a:t>
                      </a:r>
                      <a:endParaRPr lang="en-US" sz="1400" b="0" dirty="0">
                        <a:effectLst/>
                        <a:latin typeface="+mj-lt"/>
                        <a:ea typeface="Calibri"/>
                        <a:cs typeface="Times New Roman"/>
                      </a:endParaRPr>
                    </a:p>
                  </a:txBody>
                  <a:tcPr marL="68580" marR="68580" marT="0" marB="0"/>
                </a:tc>
                <a:tc>
                  <a:txBody>
                    <a:bodyPr/>
                    <a:lstStyle/>
                    <a:p>
                      <a:pPr marL="0" marR="0" algn="ctr">
                        <a:spcBef>
                          <a:spcPts val="0"/>
                        </a:spcBef>
                        <a:spcAft>
                          <a:spcPts val="0"/>
                        </a:spcAft>
                      </a:pPr>
                      <a:r>
                        <a:rPr lang="en-US" sz="1600" b="1" dirty="0">
                          <a:solidFill>
                            <a:schemeClr val="bg1"/>
                          </a:solidFill>
                          <a:effectLst/>
                          <a:latin typeface="+mj-lt"/>
                        </a:rPr>
                        <a:t> </a:t>
                      </a:r>
                    </a:p>
                    <a:p>
                      <a:pPr marL="0" marR="0" algn="ctr">
                        <a:spcBef>
                          <a:spcPts val="0"/>
                        </a:spcBef>
                        <a:spcAft>
                          <a:spcPts val="0"/>
                        </a:spcAft>
                      </a:pPr>
                      <a:r>
                        <a:rPr lang="en-US" sz="1600" b="1" dirty="0">
                          <a:solidFill>
                            <a:schemeClr val="bg1"/>
                          </a:solidFill>
                          <a:effectLst/>
                          <a:latin typeface="+mj-lt"/>
                        </a:rPr>
                        <a:t>Death</a:t>
                      </a:r>
                    </a:p>
                    <a:p>
                      <a:pPr marL="0" marR="0" algn="ctr">
                        <a:spcBef>
                          <a:spcPts val="0"/>
                        </a:spcBef>
                        <a:spcAft>
                          <a:spcPts val="0"/>
                        </a:spcAft>
                      </a:pPr>
                      <a:r>
                        <a:rPr lang="en-US" sz="1600" b="1" dirty="0">
                          <a:solidFill>
                            <a:schemeClr val="bg1"/>
                          </a:solidFill>
                          <a:effectLst/>
                          <a:latin typeface="+mj-lt"/>
                        </a:rPr>
                        <a:t>Benefit</a:t>
                      </a:r>
                      <a:endParaRPr lang="en-US" sz="1600" b="1" dirty="0">
                        <a:solidFill>
                          <a:schemeClr val="bg1"/>
                        </a:solidFill>
                        <a:effectLst/>
                        <a:latin typeface="+mj-lt"/>
                        <a:ea typeface="Calibri"/>
                        <a:cs typeface="Times New Roman"/>
                      </a:endParaRPr>
                    </a:p>
                  </a:txBody>
                  <a:tcPr marL="68580" marR="68580" marT="0" marB="0">
                    <a:solidFill>
                      <a:schemeClr val="accent4"/>
                    </a:solidFill>
                  </a:tcPr>
                </a:tc>
                <a:tc>
                  <a:txBody>
                    <a:bodyPr/>
                    <a:lstStyle/>
                    <a:p>
                      <a:pPr marL="0" marR="0" algn="ctr">
                        <a:spcBef>
                          <a:spcPts val="0"/>
                        </a:spcBef>
                        <a:spcAft>
                          <a:spcPts val="0"/>
                        </a:spcAft>
                      </a:pPr>
                      <a:r>
                        <a:rPr lang="en-US" sz="1600" b="1" dirty="0">
                          <a:solidFill>
                            <a:schemeClr val="bg1"/>
                          </a:solidFill>
                          <a:effectLst/>
                          <a:latin typeface="+mj-lt"/>
                        </a:rPr>
                        <a:t> </a:t>
                      </a:r>
                    </a:p>
                    <a:p>
                      <a:pPr marL="0" marR="0" algn="ctr">
                        <a:spcBef>
                          <a:spcPts val="0"/>
                        </a:spcBef>
                        <a:spcAft>
                          <a:spcPts val="0"/>
                        </a:spcAft>
                      </a:pPr>
                      <a:r>
                        <a:rPr lang="en-US" sz="1600" b="1" dirty="0">
                          <a:solidFill>
                            <a:schemeClr val="bg1"/>
                          </a:solidFill>
                          <a:effectLst/>
                          <a:latin typeface="+mj-lt"/>
                        </a:rPr>
                        <a:t>Fund</a:t>
                      </a:r>
                    </a:p>
                    <a:p>
                      <a:pPr marL="0" marR="0" algn="ctr">
                        <a:spcBef>
                          <a:spcPts val="0"/>
                        </a:spcBef>
                        <a:spcAft>
                          <a:spcPts val="0"/>
                        </a:spcAft>
                      </a:pPr>
                      <a:r>
                        <a:rPr lang="en-US" sz="1600" b="1" dirty="0">
                          <a:solidFill>
                            <a:schemeClr val="bg1"/>
                          </a:solidFill>
                          <a:effectLst/>
                          <a:latin typeface="+mj-lt"/>
                        </a:rPr>
                        <a:t>Balance</a:t>
                      </a:r>
                      <a:endParaRPr lang="en-US" sz="1600" b="1" dirty="0">
                        <a:solidFill>
                          <a:schemeClr val="bg1"/>
                        </a:solidFill>
                        <a:effectLst/>
                        <a:latin typeface="+mj-lt"/>
                        <a:ea typeface="Calibri"/>
                        <a:cs typeface="Times New Roman"/>
                      </a:endParaRPr>
                    </a:p>
                  </a:txBody>
                  <a:tcPr marL="68580" marR="68580" marT="0" marB="0">
                    <a:solidFill>
                      <a:schemeClr val="accent4"/>
                    </a:solidFill>
                  </a:tcPr>
                </a:tc>
              </a:tr>
              <a:tr h="263495">
                <a:tc>
                  <a:txBody>
                    <a:bodyPr/>
                    <a:lstStyle/>
                    <a:p>
                      <a:pPr marL="0" marR="0" algn="r">
                        <a:spcBef>
                          <a:spcPts val="0"/>
                        </a:spcBef>
                        <a:spcAft>
                          <a:spcPts val="0"/>
                        </a:spcAft>
                      </a:pPr>
                      <a:r>
                        <a:rPr lang="en-US" sz="1200" dirty="0">
                          <a:effectLst/>
                          <a:latin typeface="+mj-lt"/>
                        </a:rPr>
                        <a:t>1</a:t>
                      </a:r>
                      <a:endParaRPr lang="en-US" sz="1200" dirty="0">
                        <a:effectLst/>
                        <a:latin typeface="+mj-lt"/>
                        <a:ea typeface="Calibri"/>
                        <a:cs typeface="Times New Roman"/>
                      </a:endParaRPr>
                    </a:p>
                  </a:txBody>
                  <a:tcPr marL="68580" marR="68580" marT="0" marB="0" anchor="ctr"/>
                </a:tc>
                <a:tc>
                  <a:txBody>
                    <a:bodyPr/>
                    <a:lstStyle/>
                    <a:p>
                      <a:pPr marL="0" marR="0" algn="r">
                        <a:spcBef>
                          <a:spcPts val="0"/>
                        </a:spcBef>
                        <a:spcAft>
                          <a:spcPts val="0"/>
                        </a:spcAft>
                      </a:pPr>
                      <a:r>
                        <a:rPr lang="en-US" sz="1200" dirty="0">
                          <a:effectLst/>
                          <a:latin typeface="+mj-lt"/>
                        </a:rPr>
                        <a:t>76</a:t>
                      </a:r>
                      <a:endParaRPr lang="en-US" sz="1200" dirty="0">
                        <a:effectLst/>
                        <a:latin typeface="+mj-lt"/>
                        <a:ea typeface="Calibri"/>
                        <a:cs typeface="Times New Roman"/>
                      </a:endParaRPr>
                    </a:p>
                  </a:txBody>
                  <a:tcPr marL="68580" marR="68580" marT="0" marB="0" anchor="ctr"/>
                </a:tc>
                <a:tc>
                  <a:txBody>
                    <a:bodyPr/>
                    <a:lstStyle/>
                    <a:p>
                      <a:pPr marL="0" marR="0" algn="r">
                        <a:spcBef>
                          <a:spcPts val="0"/>
                        </a:spcBef>
                        <a:spcAft>
                          <a:spcPts val="0"/>
                        </a:spcAft>
                      </a:pPr>
                      <a:r>
                        <a:rPr lang="en-US" sz="1200" dirty="0">
                          <a:effectLst/>
                          <a:latin typeface="+mj-lt"/>
                        </a:rPr>
                        <a:t>$100,000</a:t>
                      </a:r>
                      <a:endParaRPr lang="en-US" sz="1200" dirty="0">
                        <a:effectLst/>
                        <a:latin typeface="+mj-lt"/>
                        <a:ea typeface="Calibri"/>
                        <a:cs typeface="Times New Roman"/>
                      </a:endParaRPr>
                    </a:p>
                  </a:txBody>
                  <a:tcPr marL="68580" marR="68580" marT="0" marB="0" anchor="ctr"/>
                </a:tc>
                <a:tc>
                  <a:txBody>
                    <a:bodyPr/>
                    <a:lstStyle/>
                    <a:p>
                      <a:pPr marL="0" marR="0" algn="r">
                        <a:spcBef>
                          <a:spcPts val="0"/>
                        </a:spcBef>
                        <a:spcAft>
                          <a:spcPts val="0"/>
                        </a:spcAft>
                      </a:pPr>
                      <a:r>
                        <a:rPr lang="en-US" sz="1200" dirty="0" smtClean="0">
                          <a:effectLst/>
                          <a:latin typeface="+mj-lt"/>
                        </a:rPr>
                        <a:t>$188,088</a:t>
                      </a:r>
                      <a:endParaRPr lang="en-US" sz="1200" dirty="0">
                        <a:effectLst/>
                        <a:latin typeface="+mj-lt"/>
                        <a:ea typeface="Calibri"/>
                        <a:cs typeface="Times New Roman"/>
                      </a:endParaRPr>
                    </a:p>
                  </a:txBody>
                  <a:tcPr marL="68580" marR="68580" marT="0" marB="0" anchor="ctr"/>
                </a:tc>
                <a:tc>
                  <a:txBody>
                    <a:bodyPr/>
                    <a:lstStyle/>
                    <a:p>
                      <a:pPr marL="0" marR="0" algn="r">
                        <a:spcBef>
                          <a:spcPts val="0"/>
                        </a:spcBef>
                        <a:spcAft>
                          <a:spcPts val="0"/>
                        </a:spcAft>
                      </a:pPr>
                      <a:r>
                        <a:rPr lang="en-US" sz="1200" dirty="0" smtClean="0">
                          <a:effectLst/>
                          <a:latin typeface="+mj-lt"/>
                        </a:rPr>
                        <a:t>$96,069</a:t>
                      </a:r>
                      <a:endParaRPr lang="en-US" sz="1200" dirty="0">
                        <a:effectLst/>
                        <a:latin typeface="+mj-lt"/>
                        <a:ea typeface="Calibri"/>
                        <a:cs typeface="Times New Roman"/>
                      </a:endParaRPr>
                    </a:p>
                  </a:txBody>
                  <a:tcPr marL="68580" marR="68580" marT="0" marB="0" anchor="ctr"/>
                </a:tc>
                <a:tc>
                  <a:txBody>
                    <a:bodyPr/>
                    <a:lstStyle/>
                    <a:p>
                      <a:pPr marL="0" marR="0" algn="r">
                        <a:spcBef>
                          <a:spcPts val="0"/>
                        </a:spcBef>
                        <a:spcAft>
                          <a:spcPts val="0"/>
                        </a:spcAft>
                      </a:pPr>
                      <a:r>
                        <a:rPr lang="en-US" sz="1200" dirty="0">
                          <a:effectLst/>
                          <a:latin typeface="+mj-lt"/>
                        </a:rPr>
                        <a:t>$100,000</a:t>
                      </a:r>
                      <a:endParaRPr lang="en-US" sz="1200" dirty="0">
                        <a:effectLst/>
                        <a:latin typeface="+mj-lt"/>
                        <a:ea typeface="Calibri"/>
                        <a:cs typeface="Times New Roman"/>
                      </a:endParaRPr>
                    </a:p>
                  </a:txBody>
                  <a:tcPr marL="68580" marR="68580" marT="0" marB="0" anchor="ctr"/>
                </a:tc>
                <a:tc>
                  <a:txBody>
                    <a:bodyPr/>
                    <a:lstStyle/>
                    <a:p>
                      <a:pPr marL="0" marR="0" algn="r">
                        <a:spcBef>
                          <a:spcPts val="0"/>
                        </a:spcBef>
                        <a:spcAft>
                          <a:spcPts val="0"/>
                        </a:spcAft>
                      </a:pPr>
                      <a:r>
                        <a:rPr lang="en-US" sz="1200" dirty="0">
                          <a:effectLst/>
                          <a:latin typeface="+mj-lt"/>
                        </a:rPr>
                        <a:t>$101,000</a:t>
                      </a:r>
                      <a:endParaRPr lang="en-US" sz="1200" dirty="0">
                        <a:effectLst/>
                        <a:latin typeface="+mj-lt"/>
                        <a:ea typeface="Calibri"/>
                        <a:cs typeface="Times New Roman"/>
                      </a:endParaRPr>
                    </a:p>
                  </a:txBody>
                  <a:tcPr marL="68580" marR="68580" marT="0" marB="0" anchor="ctr"/>
                </a:tc>
                <a:tc>
                  <a:txBody>
                    <a:bodyPr/>
                    <a:lstStyle/>
                    <a:p>
                      <a:pPr marL="0" marR="0" algn="r">
                        <a:spcBef>
                          <a:spcPts val="0"/>
                        </a:spcBef>
                        <a:spcAft>
                          <a:spcPts val="0"/>
                        </a:spcAft>
                      </a:pPr>
                      <a:r>
                        <a:rPr lang="en-US" sz="1200" dirty="0">
                          <a:effectLst/>
                          <a:latin typeface="+mj-lt"/>
                        </a:rPr>
                        <a:t>$101,000</a:t>
                      </a:r>
                      <a:endParaRPr lang="en-US" sz="1200" dirty="0">
                        <a:effectLst/>
                        <a:latin typeface="+mj-lt"/>
                        <a:ea typeface="Calibri"/>
                        <a:cs typeface="Times New Roman"/>
                      </a:endParaRPr>
                    </a:p>
                  </a:txBody>
                  <a:tcPr marL="68580" marR="68580" marT="0" marB="0" anchor="ctr"/>
                </a:tc>
                <a:tc>
                  <a:txBody>
                    <a:bodyPr/>
                    <a:lstStyle/>
                    <a:p>
                      <a:pPr marL="0" marR="0" algn="r">
                        <a:spcBef>
                          <a:spcPts val="0"/>
                        </a:spcBef>
                        <a:spcAft>
                          <a:spcPts val="0"/>
                        </a:spcAft>
                      </a:pPr>
                      <a:r>
                        <a:rPr lang="en-US" sz="1600" b="1" dirty="0" smtClean="0">
                          <a:solidFill>
                            <a:schemeClr val="bg1"/>
                          </a:solidFill>
                          <a:effectLst/>
                          <a:latin typeface="+mj-lt"/>
                        </a:rPr>
                        <a:t>$87,088</a:t>
                      </a:r>
                      <a:endParaRPr lang="en-US" sz="1600" b="1" dirty="0">
                        <a:solidFill>
                          <a:schemeClr val="bg1"/>
                        </a:solidFill>
                        <a:effectLst/>
                        <a:latin typeface="+mj-lt"/>
                        <a:ea typeface="Calibri"/>
                        <a:cs typeface="Times New Roman"/>
                      </a:endParaRPr>
                    </a:p>
                  </a:txBody>
                  <a:tcPr marL="68580" marR="68580" marT="0" marB="0" anchor="ctr">
                    <a:solidFill>
                      <a:schemeClr val="accent4"/>
                    </a:solidFill>
                  </a:tcPr>
                </a:tc>
                <a:tc>
                  <a:txBody>
                    <a:bodyPr/>
                    <a:lstStyle/>
                    <a:p>
                      <a:pPr marL="0" marR="0" algn="r">
                        <a:spcBef>
                          <a:spcPts val="0"/>
                        </a:spcBef>
                        <a:spcAft>
                          <a:spcPts val="0"/>
                        </a:spcAft>
                      </a:pPr>
                      <a:r>
                        <a:rPr lang="en-US" sz="1600" b="1" dirty="0" smtClean="0">
                          <a:solidFill>
                            <a:schemeClr val="bg1"/>
                          </a:solidFill>
                          <a:effectLst/>
                          <a:latin typeface="+mj-lt"/>
                        </a:rPr>
                        <a:t>$-4,931</a:t>
                      </a:r>
                      <a:endParaRPr lang="en-US" sz="1600" b="1" dirty="0">
                        <a:solidFill>
                          <a:schemeClr val="bg1"/>
                        </a:solidFill>
                        <a:effectLst/>
                        <a:latin typeface="+mj-lt"/>
                        <a:ea typeface="Calibri"/>
                        <a:cs typeface="Times New Roman"/>
                      </a:endParaRPr>
                    </a:p>
                  </a:txBody>
                  <a:tcPr marL="68580" marR="68580" marT="0" marB="0" anchor="ctr">
                    <a:solidFill>
                      <a:schemeClr val="accent4"/>
                    </a:solidFill>
                  </a:tcPr>
                </a:tc>
              </a:tr>
              <a:tr h="263495">
                <a:tc>
                  <a:txBody>
                    <a:bodyPr/>
                    <a:lstStyle/>
                    <a:p>
                      <a:pPr marL="0" marR="0" algn="r">
                        <a:spcBef>
                          <a:spcPts val="0"/>
                        </a:spcBef>
                        <a:spcAft>
                          <a:spcPts val="0"/>
                        </a:spcAft>
                      </a:pPr>
                      <a:r>
                        <a:rPr lang="en-US" sz="1200" dirty="0">
                          <a:effectLst/>
                          <a:latin typeface="+mj-lt"/>
                        </a:rPr>
                        <a:t>5</a:t>
                      </a:r>
                      <a:endParaRPr lang="en-US" sz="1200" dirty="0">
                        <a:effectLst/>
                        <a:latin typeface="+mj-lt"/>
                        <a:ea typeface="Calibri"/>
                        <a:cs typeface="Times New Roman"/>
                      </a:endParaRPr>
                    </a:p>
                  </a:txBody>
                  <a:tcPr marL="68580" marR="68580" marT="0" marB="0" anchor="ctr"/>
                </a:tc>
                <a:tc>
                  <a:txBody>
                    <a:bodyPr/>
                    <a:lstStyle/>
                    <a:p>
                      <a:pPr marL="0" marR="0" algn="r">
                        <a:spcBef>
                          <a:spcPts val="0"/>
                        </a:spcBef>
                        <a:spcAft>
                          <a:spcPts val="0"/>
                        </a:spcAft>
                      </a:pPr>
                      <a:r>
                        <a:rPr lang="en-US" sz="1200" dirty="0">
                          <a:effectLst/>
                          <a:latin typeface="+mj-lt"/>
                        </a:rPr>
                        <a:t>80</a:t>
                      </a:r>
                      <a:endParaRPr lang="en-US" sz="1200" dirty="0">
                        <a:effectLst/>
                        <a:latin typeface="+mj-lt"/>
                        <a:ea typeface="Calibri"/>
                        <a:cs typeface="Times New Roman"/>
                      </a:endParaRPr>
                    </a:p>
                  </a:txBody>
                  <a:tcPr marL="68580" marR="68580" marT="0" marB="0" anchor="ctr"/>
                </a:tc>
                <a:tc>
                  <a:txBody>
                    <a:bodyPr/>
                    <a:lstStyle/>
                    <a:p>
                      <a:pPr marL="0" marR="0" algn="r">
                        <a:spcBef>
                          <a:spcPts val="0"/>
                        </a:spcBef>
                        <a:spcAft>
                          <a:spcPts val="0"/>
                        </a:spcAft>
                      </a:pPr>
                      <a:r>
                        <a:rPr lang="en-US" sz="1200" dirty="0">
                          <a:effectLst/>
                          <a:latin typeface="+mj-lt"/>
                        </a:rPr>
                        <a:t>0</a:t>
                      </a:r>
                      <a:endParaRPr lang="en-US" sz="1200" dirty="0">
                        <a:effectLst/>
                        <a:latin typeface="+mj-lt"/>
                        <a:ea typeface="Calibri"/>
                        <a:cs typeface="Times New Roman"/>
                      </a:endParaRPr>
                    </a:p>
                  </a:txBody>
                  <a:tcPr marL="68580" marR="68580" marT="0" marB="0" anchor="ctr"/>
                </a:tc>
                <a:tc>
                  <a:txBody>
                    <a:bodyPr/>
                    <a:lstStyle/>
                    <a:p>
                      <a:pPr marL="0" marR="0" algn="r">
                        <a:spcBef>
                          <a:spcPts val="0"/>
                        </a:spcBef>
                        <a:spcAft>
                          <a:spcPts val="0"/>
                        </a:spcAft>
                      </a:pPr>
                      <a:r>
                        <a:rPr lang="en-US" sz="1200" dirty="0" smtClean="0">
                          <a:effectLst/>
                          <a:latin typeface="+mj-lt"/>
                          <a:ea typeface="+mn-ea"/>
                          <a:cs typeface="+mn-cs"/>
                        </a:rPr>
                        <a:t>188,088</a:t>
                      </a:r>
                      <a:endParaRPr lang="en-US" sz="1200" dirty="0">
                        <a:effectLst/>
                        <a:latin typeface="+mj-lt"/>
                        <a:ea typeface="Calibri"/>
                        <a:cs typeface="Times New Roman"/>
                      </a:endParaRPr>
                    </a:p>
                  </a:txBody>
                  <a:tcPr marL="68580" marR="68580" marT="0" marB="0" anchor="ctr"/>
                </a:tc>
                <a:tc>
                  <a:txBody>
                    <a:bodyPr/>
                    <a:lstStyle/>
                    <a:p>
                      <a:pPr marL="0" marR="0" algn="r">
                        <a:spcBef>
                          <a:spcPts val="0"/>
                        </a:spcBef>
                        <a:spcAft>
                          <a:spcPts val="0"/>
                        </a:spcAft>
                      </a:pPr>
                      <a:r>
                        <a:rPr lang="en-US" sz="1200" dirty="0" smtClean="0">
                          <a:effectLst/>
                          <a:latin typeface="+mj-lt"/>
                          <a:ea typeface="+mn-ea"/>
                          <a:cs typeface="+mn-cs"/>
                        </a:rPr>
                        <a:t>111,399</a:t>
                      </a:r>
                      <a:endParaRPr lang="en-US" sz="1200" dirty="0">
                        <a:effectLst/>
                        <a:latin typeface="+mj-lt"/>
                        <a:ea typeface="Calibri"/>
                        <a:cs typeface="Times New Roman"/>
                      </a:endParaRPr>
                    </a:p>
                  </a:txBody>
                  <a:tcPr marL="68580" marR="68580" marT="0" marB="0" anchor="ctr"/>
                </a:tc>
                <a:tc>
                  <a:txBody>
                    <a:bodyPr/>
                    <a:lstStyle/>
                    <a:p>
                      <a:pPr marL="0" marR="0" algn="r">
                        <a:spcBef>
                          <a:spcPts val="0"/>
                        </a:spcBef>
                        <a:spcAft>
                          <a:spcPts val="0"/>
                        </a:spcAft>
                      </a:pPr>
                      <a:r>
                        <a:rPr lang="en-US" sz="1200" dirty="0">
                          <a:effectLst/>
                          <a:latin typeface="+mj-lt"/>
                        </a:rPr>
                        <a:t>0</a:t>
                      </a:r>
                      <a:endParaRPr lang="en-US" sz="1200" dirty="0">
                        <a:effectLst/>
                        <a:latin typeface="+mj-lt"/>
                        <a:ea typeface="Calibri"/>
                        <a:cs typeface="Times New Roman"/>
                      </a:endParaRPr>
                    </a:p>
                  </a:txBody>
                  <a:tcPr marL="68580" marR="68580" marT="0" marB="0" anchor="ctr"/>
                </a:tc>
                <a:tc>
                  <a:txBody>
                    <a:bodyPr/>
                    <a:lstStyle/>
                    <a:p>
                      <a:pPr marL="0" marR="0" algn="r">
                        <a:spcBef>
                          <a:spcPts val="0"/>
                        </a:spcBef>
                        <a:spcAft>
                          <a:spcPts val="0"/>
                        </a:spcAft>
                      </a:pPr>
                      <a:r>
                        <a:rPr lang="en-US" sz="1200" dirty="0">
                          <a:effectLst/>
                          <a:latin typeface="+mj-lt"/>
                        </a:rPr>
                        <a:t>105,101</a:t>
                      </a:r>
                      <a:endParaRPr lang="en-US" sz="1200" dirty="0">
                        <a:effectLst/>
                        <a:latin typeface="+mj-lt"/>
                        <a:ea typeface="Calibri"/>
                        <a:cs typeface="Times New Roman"/>
                      </a:endParaRPr>
                    </a:p>
                  </a:txBody>
                  <a:tcPr marL="68580" marR="68580" marT="0" marB="0" anchor="ctr"/>
                </a:tc>
                <a:tc>
                  <a:txBody>
                    <a:bodyPr/>
                    <a:lstStyle/>
                    <a:p>
                      <a:pPr marL="0" marR="0" algn="r">
                        <a:spcBef>
                          <a:spcPts val="0"/>
                        </a:spcBef>
                        <a:spcAft>
                          <a:spcPts val="0"/>
                        </a:spcAft>
                      </a:pPr>
                      <a:r>
                        <a:rPr lang="en-US" sz="1200" dirty="0">
                          <a:effectLst/>
                          <a:latin typeface="+mj-lt"/>
                        </a:rPr>
                        <a:t>105,101</a:t>
                      </a:r>
                      <a:endParaRPr lang="en-US" sz="1200" dirty="0">
                        <a:effectLst/>
                        <a:latin typeface="+mj-lt"/>
                        <a:ea typeface="Calibri"/>
                        <a:cs typeface="Times New Roman"/>
                      </a:endParaRPr>
                    </a:p>
                  </a:txBody>
                  <a:tcPr marL="68580" marR="68580" marT="0" marB="0" anchor="ctr"/>
                </a:tc>
                <a:tc>
                  <a:txBody>
                    <a:bodyPr/>
                    <a:lstStyle/>
                    <a:p>
                      <a:pPr marL="0" marR="0" algn="r">
                        <a:spcBef>
                          <a:spcPts val="0"/>
                        </a:spcBef>
                        <a:spcAft>
                          <a:spcPts val="0"/>
                        </a:spcAft>
                      </a:pPr>
                      <a:r>
                        <a:rPr lang="en-US" sz="1600" b="1" dirty="0" smtClean="0">
                          <a:solidFill>
                            <a:schemeClr val="bg1"/>
                          </a:solidFill>
                          <a:effectLst/>
                          <a:latin typeface="+mj-lt"/>
                          <a:ea typeface="+mn-ea"/>
                          <a:cs typeface="+mn-cs"/>
                        </a:rPr>
                        <a:t>82,987</a:t>
                      </a:r>
                      <a:endParaRPr lang="en-US" sz="1600" b="1" dirty="0">
                        <a:solidFill>
                          <a:schemeClr val="bg1"/>
                        </a:solidFill>
                        <a:effectLst/>
                        <a:latin typeface="+mj-lt"/>
                        <a:ea typeface="Calibri"/>
                        <a:cs typeface="Times New Roman"/>
                      </a:endParaRPr>
                    </a:p>
                  </a:txBody>
                  <a:tcPr marL="68580" marR="68580" marT="0" marB="0" anchor="ctr">
                    <a:solidFill>
                      <a:schemeClr val="accent4"/>
                    </a:solidFill>
                  </a:tcPr>
                </a:tc>
                <a:tc>
                  <a:txBody>
                    <a:bodyPr/>
                    <a:lstStyle/>
                    <a:p>
                      <a:pPr marL="0" marR="0" algn="r">
                        <a:spcBef>
                          <a:spcPts val="0"/>
                        </a:spcBef>
                        <a:spcAft>
                          <a:spcPts val="0"/>
                        </a:spcAft>
                      </a:pPr>
                      <a:r>
                        <a:rPr lang="en-US" sz="1600" b="1" dirty="0" smtClean="0">
                          <a:solidFill>
                            <a:schemeClr val="bg1"/>
                          </a:solidFill>
                          <a:effectLst/>
                          <a:latin typeface="+mj-lt"/>
                          <a:ea typeface="+mn-ea"/>
                          <a:cs typeface="+mn-cs"/>
                        </a:rPr>
                        <a:t>6,298</a:t>
                      </a:r>
                      <a:endParaRPr lang="en-US" sz="1600" b="1" dirty="0">
                        <a:solidFill>
                          <a:schemeClr val="bg1"/>
                        </a:solidFill>
                        <a:effectLst/>
                        <a:latin typeface="+mj-lt"/>
                        <a:ea typeface="Calibri"/>
                        <a:cs typeface="Times New Roman"/>
                      </a:endParaRPr>
                    </a:p>
                  </a:txBody>
                  <a:tcPr marL="68580" marR="68580" marT="0" marB="0" anchor="ctr">
                    <a:solidFill>
                      <a:schemeClr val="accent4"/>
                    </a:solidFill>
                  </a:tcPr>
                </a:tc>
              </a:tr>
              <a:tr h="263495">
                <a:tc>
                  <a:txBody>
                    <a:bodyPr/>
                    <a:lstStyle/>
                    <a:p>
                      <a:pPr marL="0" marR="0" algn="r">
                        <a:spcBef>
                          <a:spcPts val="0"/>
                        </a:spcBef>
                        <a:spcAft>
                          <a:spcPts val="0"/>
                        </a:spcAft>
                      </a:pPr>
                      <a:r>
                        <a:rPr lang="en-US" sz="1200" dirty="0">
                          <a:effectLst/>
                          <a:latin typeface="+mj-lt"/>
                        </a:rPr>
                        <a:t>10</a:t>
                      </a:r>
                      <a:endParaRPr lang="en-US" sz="1200" dirty="0">
                        <a:effectLst/>
                        <a:latin typeface="+mj-lt"/>
                        <a:ea typeface="Calibri"/>
                        <a:cs typeface="Times New Roman"/>
                      </a:endParaRPr>
                    </a:p>
                  </a:txBody>
                  <a:tcPr marL="68580" marR="68580" marT="0" marB="0" anchor="ctr"/>
                </a:tc>
                <a:tc>
                  <a:txBody>
                    <a:bodyPr/>
                    <a:lstStyle/>
                    <a:p>
                      <a:pPr marL="0" marR="0" algn="r">
                        <a:spcBef>
                          <a:spcPts val="0"/>
                        </a:spcBef>
                        <a:spcAft>
                          <a:spcPts val="0"/>
                        </a:spcAft>
                      </a:pPr>
                      <a:r>
                        <a:rPr lang="en-US" sz="1200" dirty="0">
                          <a:effectLst/>
                          <a:latin typeface="+mj-lt"/>
                        </a:rPr>
                        <a:t>85</a:t>
                      </a:r>
                      <a:endParaRPr lang="en-US" sz="1200" dirty="0">
                        <a:effectLst/>
                        <a:latin typeface="+mj-lt"/>
                        <a:ea typeface="Calibri"/>
                        <a:cs typeface="Times New Roman"/>
                      </a:endParaRPr>
                    </a:p>
                  </a:txBody>
                  <a:tcPr marL="68580" marR="68580" marT="0" marB="0" anchor="ctr"/>
                </a:tc>
                <a:tc>
                  <a:txBody>
                    <a:bodyPr/>
                    <a:lstStyle/>
                    <a:p>
                      <a:pPr marL="0" marR="0" algn="r">
                        <a:spcBef>
                          <a:spcPts val="0"/>
                        </a:spcBef>
                        <a:spcAft>
                          <a:spcPts val="0"/>
                        </a:spcAft>
                      </a:pPr>
                      <a:r>
                        <a:rPr lang="en-US" sz="1200" dirty="0">
                          <a:effectLst/>
                          <a:latin typeface="+mj-lt"/>
                        </a:rPr>
                        <a:t>0</a:t>
                      </a:r>
                      <a:endParaRPr lang="en-US" sz="1200" dirty="0">
                        <a:effectLst/>
                        <a:latin typeface="+mj-lt"/>
                        <a:ea typeface="Calibri"/>
                        <a:cs typeface="Times New Roman"/>
                      </a:endParaRPr>
                    </a:p>
                  </a:txBody>
                  <a:tcPr marL="68580" marR="68580" marT="0" marB="0" anchor="ctr"/>
                </a:tc>
                <a:tc>
                  <a:txBody>
                    <a:bodyPr/>
                    <a:lstStyle/>
                    <a:p>
                      <a:pPr marL="0" marR="0" algn="r">
                        <a:spcBef>
                          <a:spcPts val="0"/>
                        </a:spcBef>
                        <a:spcAft>
                          <a:spcPts val="0"/>
                        </a:spcAft>
                      </a:pPr>
                      <a:r>
                        <a:rPr lang="en-US" sz="1200" dirty="0" smtClean="0">
                          <a:effectLst/>
                          <a:latin typeface="+mj-lt"/>
                          <a:ea typeface="+mn-ea"/>
                          <a:cs typeface="+mn-cs"/>
                        </a:rPr>
                        <a:t>188,088</a:t>
                      </a:r>
                      <a:endParaRPr lang="en-US" sz="1200" dirty="0">
                        <a:effectLst/>
                        <a:latin typeface="+mj-lt"/>
                        <a:ea typeface="Calibri"/>
                        <a:cs typeface="Times New Roman"/>
                      </a:endParaRPr>
                    </a:p>
                  </a:txBody>
                  <a:tcPr marL="68580" marR="68580" marT="0" marB="0" anchor="ctr"/>
                </a:tc>
                <a:tc>
                  <a:txBody>
                    <a:bodyPr/>
                    <a:lstStyle/>
                    <a:p>
                      <a:pPr marL="0" marR="0" algn="r">
                        <a:spcBef>
                          <a:spcPts val="0"/>
                        </a:spcBef>
                        <a:spcAft>
                          <a:spcPts val="0"/>
                        </a:spcAft>
                      </a:pPr>
                      <a:r>
                        <a:rPr lang="en-US" sz="1200" dirty="0" smtClean="0">
                          <a:effectLst/>
                          <a:latin typeface="+mj-lt"/>
                          <a:ea typeface="+mn-ea"/>
                          <a:cs typeface="+mn-cs"/>
                        </a:rPr>
                        <a:t>133,188</a:t>
                      </a:r>
                      <a:endParaRPr lang="en-US" sz="1200" dirty="0">
                        <a:effectLst/>
                        <a:latin typeface="+mj-lt"/>
                        <a:ea typeface="Calibri"/>
                        <a:cs typeface="Times New Roman"/>
                      </a:endParaRPr>
                    </a:p>
                  </a:txBody>
                  <a:tcPr marL="68580" marR="68580" marT="0" marB="0" anchor="ctr"/>
                </a:tc>
                <a:tc>
                  <a:txBody>
                    <a:bodyPr/>
                    <a:lstStyle/>
                    <a:p>
                      <a:pPr marL="0" marR="0" algn="r">
                        <a:spcBef>
                          <a:spcPts val="0"/>
                        </a:spcBef>
                        <a:spcAft>
                          <a:spcPts val="0"/>
                        </a:spcAft>
                      </a:pPr>
                      <a:r>
                        <a:rPr lang="en-US" sz="1200" dirty="0">
                          <a:effectLst/>
                          <a:latin typeface="+mj-lt"/>
                        </a:rPr>
                        <a:t>0</a:t>
                      </a:r>
                      <a:endParaRPr lang="en-US" sz="1200" dirty="0">
                        <a:effectLst/>
                        <a:latin typeface="+mj-lt"/>
                        <a:ea typeface="Calibri"/>
                        <a:cs typeface="Times New Roman"/>
                      </a:endParaRPr>
                    </a:p>
                  </a:txBody>
                  <a:tcPr marL="68580" marR="68580" marT="0" marB="0" anchor="ctr"/>
                </a:tc>
                <a:tc>
                  <a:txBody>
                    <a:bodyPr/>
                    <a:lstStyle/>
                    <a:p>
                      <a:pPr marL="0" marR="0" algn="r">
                        <a:spcBef>
                          <a:spcPts val="0"/>
                        </a:spcBef>
                        <a:spcAft>
                          <a:spcPts val="0"/>
                        </a:spcAft>
                      </a:pPr>
                      <a:r>
                        <a:rPr lang="en-US" sz="1200" dirty="0">
                          <a:effectLst/>
                          <a:latin typeface="+mj-lt"/>
                        </a:rPr>
                        <a:t>110,462</a:t>
                      </a:r>
                      <a:endParaRPr lang="en-US" sz="1200" dirty="0">
                        <a:effectLst/>
                        <a:latin typeface="+mj-lt"/>
                        <a:ea typeface="Calibri"/>
                        <a:cs typeface="Times New Roman"/>
                      </a:endParaRPr>
                    </a:p>
                  </a:txBody>
                  <a:tcPr marL="68580" marR="68580" marT="0" marB="0" anchor="ctr"/>
                </a:tc>
                <a:tc>
                  <a:txBody>
                    <a:bodyPr/>
                    <a:lstStyle/>
                    <a:p>
                      <a:pPr marL="0" marR="0" algn="r">
                        <a:spcBef>
                          <a:spcPts val="0"/>
                        </a:spcBef>
                        <a:spcAft>
                          <a:spcPts val="0"/>
                        </a:spcAft>
                      </a:pPr>
                      <a:r>
                        <a:rPr lang="en-US" sz="1200" dirty="0">
                          <a:effectLst/>
                          <a:latin typeface="+mj-lt"/>
                        </a:rPr>
                        <a:t>110,462</a:t>
                      </a:r>
                      <a:endParaRPr lang="en-US" sz="1200" dirty="0">
                        <a:effectLst/>
                        <a:latin typeface="+mj-lt"/>
                        <a:ea typeface="Calibri"/>
                        <a:cs typeface="Times New Roman"/>
                      </a:endParaRPr>
                    </a:p>
                  </a:txBody>
                  <a:tcPr marL="68580" marR="68580" marT="0" marB="0" anchor="ctr"/>
                </a:tc>
                <a:tc>
                  <a:txBody>
                    <a:bodyPr/>
                    <a:lstStyle/>
                    <a:p>
                      <a:pPr marL="0" marR="0" algn="r">
                        <a:spcBef>
                          <a:spcPts val="0"/>
                        </a:spcBef>
                        <a:spcAft>
                          <a:spcPts val="0"/>
                        </a:spcAft>
                      </a:pPr>
                      <a:r>
                        <a:rPr lang="en-US" sz="1600" b="1" dirty="0" smtClean="0">
                          <a:solidFill>
                            <a:schemeClr val="bg1"/>
                          </a:solidFill>
                          <a:effectLst/>
                          <a:latin typeface="+mj-lt"/>
                          <a:ea typeface="+mn-ea"/>
                          <a:cs typeface="+mn-cs"/>
                        </a:rPr>
                        <a:t>77,626</a:t>
                      </a:r>
                      <a:endParaRPr lang="en-US" sz="1600" b="1" dirty="0">
                        <a:solidFill>
                          <a:schemeClr val="bg1"/>
                        </a:solidFill>
                        <a:effectLst/>
                        <a:latin typeface="+mj-lt"/>
                        <a:ea typeface="Calibri"/>
                        <a:cs typeface="Times New Roman"/>
                      </a:endParaRPr>
                    </a:p>
                  </a:txBody>
                  <a:tcPr marL="68580" marR="68580" marT="0" marB="0" anchor="ctr">
                    <a:solidFill>
                      <a:schemeClr val="accent4"/>
                    </a:solidFill>
                  </a:tcPr>
                </a:tc>
                <a:tc>
                  <a:txBody>
                    <a:bodyPr/>
                    <a:lstStyle/>
                    <a:p>
                      <a:pPr marL="0" marR="0" algn="r">
                        <a:spcBef>
                          <a:spcPts val="0"/>
                        </a:spcBef>
                        <a:spcAft>
                          <a:spcPts val="0"/>
                        </a:spcAft>
                      </a:pPr>
                      <a:r>
                        <a:rPr lang="en-US" sz="1600" b="1" dirty="0" smtClean="0">
                          <a:solidFill>
                            <a:schemeClr val="bg1"/>
                          </a:solidFill>
                          <a:effectLst/>
                          <a:latin typeface="+mj-lt"/>
                          <a:ea typeface="+mn-ea"/>
                          <a:cs typeface="+mn-cs"/>
                        </a:rPr>
                        <a:t>22,726</a:t>
                      </a:r>
                      <a:endParaRPr lang="en-US" sz="1600" b="1" dirty="0">
                        <a:solidFill>
                          <a:schemeClr val="bg1"/>
                        </a:solidFill>
                        <a:effectLst/>
                        <a:latin typeface="+mj-lt"/>
                        <a:ea typeface="Calibri"/>
                        <a:cs typeface="Times New Roman"/>
                      </a:endParaRPr>
                    </a:p>
                  </a:txBody>
                  <a:tcPr marL="68580" marR="68580" marT="0" marB="0" anchor="ctr">
                    <a:solidFill>
                      <a:schemeClr val="accent4"/>
                    </a:solidFill>
                  </a:tcPr>
                </a:tc>
              </a:tr>
              <a:tr h="263495">
                <a:tc>
                  <a:txBody>
                    <a:bodyPr/>
                    <a:lstStyle/>
                    <a:p>
                      <a:pPr marL="0" marR="0" algn="r">
                        <a:spcBef>
                          <a:spcPts val="0"/>
                        </a:spcBef>
                        <a:spcAft>
                          <a:spcPts val="0"/>
                        </a:spcAft>
                      </a:pPr>
                      <a:r>
                        <a:rPr lang="en-US" sz="1200" dirty="0">
                          <a:effectLst/>
                          <a:latin typeface="+mj-lt"/>
                        </a:rPr>
                        <a:t>15</a:t>
                      </a:r>
                      <a:endParaRPr lang="en-US" sz="1200" dirty="0">
                        <a:effectLst/>
                        <a:latin typeface="+mj-lt"/>
                        <a:ea typeface="Calibri"/>
                        <a:cs typeface="Times New Roman"/>
                      </a:endParaRPr>
                    </a:p>
                  </a:txBody>
                  <a:tcPr marL="68580" marR="68580" marT="0" marB="0" anchor="ctr"/>
                </a:tc>
                <a:tc>
                  <a:txBody>
                    <a:bodyPr/>
                    <a:lstStyle/>
                    <a:p>
                      <a:pPr marL="0" marR="0" algn="r">
                        <a:spcBef>
                          <a:spcPts val="0"/>
                        </a:spcBef>
                        <a:spcAft>
                          <a:spcPts val="0"/>
                        </a:spcAft>
                      </a:pPr>
                      <a:r>
                        <a:rPr lang="en-US" sz="1200" dirty="0">
                          <a:effectLst/>
                          <a:latin typeface="+mj-lt"/>
                        </a:rPr>
                        <a:t>90</a:t>
                      </a:r>
                      <a:endParaRPr lang="en-US" sz="1200" dirty="0">
                        <a:effectLst/>
                        <a:latin typeface="+mj-lt"/>
                        <a:ea typeface="Calibri"/>
                        <a:cs typeface="Times New Roman"/>
                      </a:endParaRPr>
                    </a:p>
                  </a:txBody>
                  <a:tcPr marL="68580" marR="68580" marT="0" marB="0" anchor="ctr"/>
                </a:tc>
                <a:tc>
                  <a:txBody>
                    <a:bodyPr/>
                    <a:lstStyle/>
                    <a:p>
                      <a:pPr marL="0" marR="0" algn="r">
                        <a:spcBef>
                          <a:spcPts val="0"/>
                        </a:spcBef>
                        <a:spcAft>
                          <a:spcPts val="0"/>
                        </a:spcAft>
                      </a:pPr>
                      <a:r>
                        <a:rPr lang="en-US" sz="1200" dirty="0">
                          <a:effectLst/>
                          <a:latin typeface="+mj-lt"/>
                        </a:rPr>
                        <a:t>0</a:t>
                      </a:r>
                      <a:endParaRPr lang="en-US" sz="1200" dirty="0">
                        <a:effectLst/>
                        <a:latin typeface="+mj-lt"/>
                        <a:ea typeface="Calibri"/>
                        <a:cs typeface="Times New Roman"/>
                      </a:endParaRPr>
                    </a:p>
                  </a:txBody>
                  <a:tcPr marL="68580" marR="68580" marT="0" marB="0" anchor="ctr"/>
                </a:tc>
                <a:tc>
                  <a:txBody>
                    <a:bodyPr/>
                    <a:lstStyle/>
                    <a:p>
                      <a:pPr marL="0" marR="0" algn="r">
                        <a:spcBef>
                          <a:spcPts val="0"/>
                        </a:spcBef>
                        <a:spcAft>
                          <a:spcPts val="0"/>
                        </a:spcAft>
                      </a:pPr>
                      <a:r>
                        <a:rPr lang="en-US" sz="1200" dirty="0" smtClean="0">
                          <a:effectLst/>
                          <a:latin typeface="+mj-lt"/>
                          <a:ea typeface="+mn-ea"/>
                          <a:cs typeface="+mn-cs"/>
                        </a:rPr>
                        <a:t>188,088</a:t>
                      </a:r>
                      <a:endParaRPr lang="en-US" sz="1200" dirty="0">
                        <a:effectLst/>
                        <a:latin typeface="+mj-lt"/>
                        <a:ea typeface="Calibri"/>
                        <a:cs typeface="Times New Roman"/>
                      </a:endParaRPr>
                    </a:p>
                  </a:txBody>
                  <a:tcPr marL="68580" marR="68580" marT="0" marB="0" anchor="ctr"/>
                </a:tc>
                <a:tc>
                  <a:txBody>
                    <a:bodyPr/>
                    <a:lstStyle/>
                    <a:p>
                      <a:pPr marL="0" marR="0" algn="r">
                        <a:spcBef>
                          <a:spcPts val="0"/>
                        </a:spcBef>
                        <a:spcAft>
                          <a:spcPts val="0"/>
                        </a:spcAft>
                      </a:pPr>
                      <a:r>
                        <a:rPr lang="en-US" sz="1200" dirty="0" smtClean="0">
                          <a:effectLst/>
                          <a:latin typeface="+mj-lt"/>
                          <a:ea typeface="+mn-ea"/>
                          <a:cs typeface="+mn-cs"/>
                        </a:rPr>
                        <a:t>159,347</a:t>
                      </a:r>
                      <a:endParaRPr lang="en-US" sz="1200" dirty="0">
                        <a:effectLst/>
                        <a:latin typeface="+mj-lt"/>
                        <a:ea typeface="Calibri"/>
                        <a:cs typeface="Times New Roman"/>
                      </a:endParaRPr>
                    </a:p>
                  </a:txBody>
                  <a:tcPr marL="68580" marR="68580" marT="0" marB="0" anchor="ctr"/>
                </a:tc>
                <a:tc>
                  <a:txBody>
                    <a:bodyPr/>
                    <a:lstStyle/>
                    <a:p>
                      <a:pPr marL="0" marR="0" algn="r">
                        <a:spcBef>
                          <a:spcPts val="0"/>
                        </a:spcBef>
                        <a:spcAft>
                          <a:spcPts val="0"/>
                        </a:spcAft>
                      </a:pPr>
                      <a:r>
                        <a:rPr lang="en-US" sz="1200" dirty="0">
                          <a:effectLst/>
                          <a:latin typeface="+mj-lt"/>
                        </a:rPr>
                        <a:t>0</a:t>
                      </a:r>
                      <a:endParaRPr lang="en-US" sz="1200" dirty="0">
                        <a:effectLst/>
                        <a:latin typeface="+mj-lt"/>
                        <a:ea typeface="Calibri"/>
                        <a:cs typeface="Times New Roman"/>
                      </a:endParaRPr>
                    </a:p>
                  </a:txBody>
                  <a:tcPr marL="68580" marR="68580" marT="0" marB="0" anchor="ctr"/>
                </a:tc>
                <a:tc>
                  <a:txBody>
                    <a:bodyPr/>
                    <a:lstStyle/>
                    <a:p>
                      <a:pPr marL="0" marR="0" algn="r">
                        <a:spcBef>
                          <a:spcPts val="0"/>
                        </a:spcBef>
                        <a:spcAft>
                          <a:spcPts val="0"/>
                        </a:spcAft>
                      </a:pPr>
                      <a:r>
                        <a:rPr lang="en-US" sz="1200" dirty="0">
                          <a:effectLst/>
                          <a:latin typeface="+mj-lt"/>
                        </a:rPr>
                        <a:t>116,907</a:t>
                      </a:r>
                      <a:endParaRPr lang="en-US" sz="1200" dirty="0">
                        <a:effectLst/>
                        <a:latin typeface="+mj-lt"/>
                        <a:ea typeface="Calibri"/>
                        <a:cs typeface="Times New Roman"/>
                      </a:endParaRPr>
                    </a:p>
                  </a:txBody>
                  <a:tcPr marL="68580" marR="68580" marT="0" marB="0" anchor="ctr"/>
                </a:tc>
                <a:tc>
                  <a:txBody>
                    <a:bodyPr/>
                    <a:lstStyle/>
                    <a:p>
                      <a:pPr marL="0" marR="0" algn="r">
                        <a:spcBef>
                          <a:spcPts val="0"/>
                        </a:spcBef>
                        <a:spcAft>
                          <a:spcPts val="0"/>
                        </a:spcAft>
                      </a:pPr>
                      <a:r>
                        <a:rPr lang="en-US" sz="1200" dirty="0">
                          <a:effectLst/>
                          <a:latin typeface="+mj-lt"/>
                        </a:rPr>
                        <a:t>116,907</a:t>
                      </a:r>
                      <a:endParaRPr lang="en-US" sz="1200" dirty="0">
                        <a:effectLst/>
                        <a:latin typeface="+mj-lt"/>
                        <a:ea typeface="Calibri"/>
                        <a:cs typeface="Times New Roman"/>
                      </a:endParaRPr>
                    </a:p>
                  </a:txBody>
                  <a:tcPr marL="68580" marR="68580" marT="0" marB="0" anchor="ctr"/>
                </a:tc>
                <a:tc>
                  <a:txBody>
                    <a:bodyPr/>
                    <a:lstStyle/>
                    <a:p>
                      <a:pPr marL="0" marR="0" algn="r">
                        <a:spcBef>
                          <a:spcPts val="0"/>
                        </a:spcBef>
                        <a:spcAft>
                          <a:spcPts val="0"/>
                        </a:spcAft>
                      </a:pPr>
                      <a:r>
                        <a:rPr lang="en-US" sz="1600" b="1" dirty="0" smtClean="0">
                          <a:solidFill>
                            <a:schemeClr val="bg1"/>
                          </a:solidFill>
                          <a:effectLst/>
                          <a:latin typeface="+mj-lt"/>
                          <a:ea typeface="+mn-ea"/>
                          <a:cs typeface="+mn-cs"/>
                        </a:rPr>
                        <a:t>71,991</a:t>
                      </a:r>
                      <a:endParaRPr lang="en-US" sz="1600" b="1" dirty="0">
                        <a:solidFill>
                          <a:schemeClr val="bg1"/>
                        </a:solidFill>
                        <a:effectLst/>
                        <a:latin typeface="+mj-lt"/>
                        <a:ea typeface="Calibri"/>
                        <a:cs typeface="Times New Roman"/>
                      </a:endParaRPr>
                    </a:p>
                  </a:txBody>
                  <a:tcPr marL="68580" marR="68580" marT="0" marB="0" anchor="ctr">
                    <a:solidFill>
                      <a:schemeClr val="accent4"/>
                    </a:solidFill>
                  </a:tcPr>
                </a:tc>
                <a:tc>
                  <a:txBody>
                    <a:bodyPr/>
                    <a:lstStyle/>
                    <a:p>
                      <a:pPr marL="0" marR="0" algn="r">
                        <a:spcBef>
                          <a:spcPts val="0"/>
                        </a:spcBef>
                        <a:spcAft>
                          <a:spcPts val="0"/>
                        </a:spcAft>
                      </a:pPr>
                      <a:r>
                        <a:rPr lang="en-US" sz="1600" b="1" dirty="0" smtClean="0">
                          <a:solidFill>
                            <a:schemeClr val="bg1"/>
                          </a:solidFill>
                          <a:effectLst/>
                          <a:latin typeface="+mj-lt"/>
                          <a:ea typeface="+mn-ea"/>
                          <a:cs typeface="+mn-cs"/>
                        </a:rPr>
                        <a:t>43,250</a:t>
                      </a:r>
                      <a:endParaRPr lang="en-US" sz="1600" b="1" dirty="0">
                        <a:solidFill>
                          <a:schemeClr val="bg1"/>
                        </a:solidFill>
                        <a:effectLst/>
                        <a:latin typeface="+mj-lt"/>
                        <a:ea typeface="Calibri"/>
                        <a:cs typeface="Times New Roman"/>
                      </a:endParaRPr>
                    </a:p>
                  </a:txBody>
                  <a:tcPr marL="68580" marR="68580" marT="0" marB="0" anchor="ctr">
                    <a:solidFill>
                      <a:schemeClr val="accent4"/>
                    </a:solidFill>
                  </a:tcPr>
                </a:tc>
              </a:tr>
              <a:tr h="263495">
                <a:tc>
                  <a:txBody>
                    <a:bodyPr/>
                    <a:lstStyle/>
                    <a:p>
                      <a:pPr marL="0" marR="0" algn="r">
                        <a:spcBef>
                          <a:spcPts val="0"/>
                        </a:spcBef>
                        <a:spcAft>
                          <a:spcPts val="0"/>
                        </a:spcAft>
                      </a:pPr>
                      <a:r>
                        <a:rPr lang="en-US" sz="1200" dirty="0">
                          <a:effectLst/>
                          <a:latin typeface="+mj-lt"/>
                        </a:rPr>
                        <a:t>20</a:t>
                      </a:r>
                      <a:endParaRPr lang="en-US" sz="1200" dirty="0">
                        <a:effectLst/>
                        <a:latin typeface="+mj-lt"/>
                        <a:ea typeface="Calibri"/>
                        <a:cs typeface="Times New Roman"/>
                      </a:endParaRPr>
                    </a:p>
                  </a:txBody>
                  <a:tcPr marL="68580" marR="68580" marT="0" marB="0" anchor="ctr"/>
                </a:tc>
                <a:tc>
                  <a:txBody>
                    <a:bodyPr/>
                    <a:lstStyle/>
                    <a:p>
                      <a:pPr marL="0" marR="0" algn="r">
                        <a:spcBef>
                          <a:spcPts val="0"/>
                        </a:spcBef>
                        <a:spcAft>
                          <a:spcPts val="0"/>
                        </a:spcAft>
                      </a:pPr>
                      <a:r>
                        <a:rPr lang="en-US" sz="1200" dirty="0">
                          <a:effectLst/>
                          <a:latin typeface="+mj-lt"/>
                        </a:rPr>
                        <a:t>95</a:t>
                      </a:r>
                      <a:endParaRPr lang="en-US" sz="1200" dirty="0">
                        <a:effectLst/>
                        <a:latin typeface="+mj-lt"/>
                        <a:ea typeface="Calibri"/>
                        <a:cs typeface="Times New Roman"/>
                      </a:endParaRPr>
                    </a:p>
                  </a:txBody>
                  <a:tcPr marL="68580" marR="68580" marT="0" marB="0" anchor="ctr"/>
                </a:tc>
                <a:tc>
                  <a:txBody>
                    <a:bodyPr/>
                    <a:lstStyle/>
                    <a:p>
                      <a:pPr marL="0" marR="0" algn="r">
                        <a:spcBef>
                          <a:spcPts val="0"/>
                        </a:spcBef>
                        <a:spcAft>
                          <a:spcPts val="0"/>
                        </a:spcAft>
                      </a:pPr>
                      <a:r>
                        <a:rPr lang="en-US" sz="1200" dirty="0">
                          <a:effectLst/>
                          <a:latin typeface="+mj-lt"/>
                        </a:rPr>
                        <a:t>0</a:t>
                      </a:r>
                      <a:endParaRPr lang="en-US" sz="1200" dirty="0">
                        <a:effectLst/>
                        <a:latin typeface="+mj-lt"/>
                        <a:ea typeface="Calibri"/>
                        <a:cs typeface="Times New Roman"/>
                      </a:endParaRPr>
                    </a:p>
                  </a:txBody>
                  <a:tcPr marL="68580" marR="68580" marT="0" marB="0" anchor="ctr"/>
                </a:tc>
                <a:tc>
                  <a:txBody>
                    <a:bodyPr/>
                    <a:lstStyle/>
                    <a:p>
                      <a:pPr marL="0" marR="0" algn="r">
                        <a:spcBef>
                          <a:spcPts val="0"/>
                        </a:spcBef>
                        <a:spcAft>
                          <a:spcPts val="0"/>
                        </a:spcAft>
                      </a:pPr>
                      <a:r>
                        <a:rPr lang="en-US" sz="1200" dirty="0" smtClean="0">
                          <a:effectLst/>
                          <a:latin typeface="+mj-lt"/>
                          <a:ea typeface="+mn-ea"/>
                          <a:cs typeface="+mn-cs"/>
                        </a:rPr>
                        <a:t>194,624</a:t>
                      </a:r>
                      <a:endParaRPr lang="en-US" sz="1200" dirty="0">
                        <a:effectLst/>
                        <a:latin typeface="+mj-lt"/>
                        <a:ea typeface="Calibri"/>
                        <a:cs typeface="Times New Roman"/>
                      </a:endParaRPr>
                    </a:p>
                  </a:txBody>
                  <a:tcPr marL="68580" marR="68580" marT="0" marB="0" anchor="ctr"/>
                </a:tc>
                <a:tc>
                  <a:txBody>
                    <a:bodyPr/>
                    <a:lstStyle/>
                    <a:p>
                      <a:pPr marL="0" marR="0" algn="r">
                        <a:spcBef>
                          <a:spcPts val="0"/>
                        </a:spcBef>
                        <a:spcAft>
                          <a:spcPts val="0"/>
                        </a:spcAft>
                      </a:pPr>
                      <a:r>
                        <a:rPr lang="en-US" sz="1200" dirty="0" smtClean="0">
                          <a:effectLst/>
                          <a:latin typeface="+mj-lt"/>
                          <a:ea typeface="+mn-ea"/>
                          <a:cs typeface="+mn-cs"/>
                        </a:rPr>
                        <a:t>192,697</a:t>
                      </a:r>
                      <a:endParaRPr lang="en-US" sz="1200" dirty="0">
                        <a:effectLst/>
                        <a:latin typeface="+mj-lt"/>
                        <a:ea typeface="Calibri"/>
                        <a:cs typeface="Times New Roman"/>
                      </a:endParaRPr>
                    </a:p>
                  </a:txBody>
                  <a:tcPr marL="68580" marR="68580" marT="0" marB="0" anchor="ctr"/>
                </a:tc>
                <a:tc>
                  <a:txBody>
                    <a:bodyPr/>
                    <a:lstStyle/>
                    <a:p>
                      <a:pPr marL="0" marR="0" algn="r">
                        <a:spcBef>
                          <a:spcPts val="0"/>
                        </a:spcBef>
                        <a:spcAft>
                          <a:spcPts val="0"/>
                        </a:spcAft>
                      </a:pPr>
                      <a:r>
                        <a:rPr lang="en-US" sz="1200" dirty="0">
                          <a:effectLst/>
                          <a:latin typeface="+mj-lt"/>
                        </a:rPr>
                        <a:t>0</a:t>
                      </a:r>
                      <a:endParaRPr lang="en-US" sz="1200" dirty="0">
                        <a:effectLst/>
                        <a:latin typeface="+mj-lt"/>
                        <a:ea typeface="Calibri"/>
                        <a:cs typeface="Times New Roman"/>
                      </a:endParaRPr>
                    </a:p>
                  </a:txBody>
                  <a:tcPr marL="68580" marR="68580" marT="0" marB="0" anchor="ctr"/>
                </a:tc>
                <a:tc>
                  <a:txBody>
                    <a:bodyPr/>
                    <a:lstStyle/>
                    <a:p>
                      <a:pPr marL="0" marR="0" algn="r">
                        <a:spcBef>
                          <a:spcPts val="0"/>
                        </a:spcBef>
                        <a:spcAft>
                          <a:spcPts val="0"/>
                        </a:spcAft>
                      </a:pPr>
                      <a:r>
                        <a:rPr lang="en-US" sz="1200" dirty="0">
                          <a:effectLst/>
                          <a:latin typeface="+mj-lt"/>
                        </a:rPr>
                        <a:t>122,019</a:t>
                      </a:r>
                      <a:endParaRPr lang="en-US" sz="1200" dirty="0">
                        <a:effectLst/>
                        <a:latin typeface="+mj-lt"/>
                        <a:ea typeface="Calibri"/>
                        <a:cs typeface="Times New Roman"/>
                      </a:endParaRPr>
                    </a:p>
                  </a:txBody>
                  <a:tcPr marL="68580" marR="68580" marT="0" marB="0" anchor="ctr"/>
                </a:tc>
                <a:tc>
                  <a:txBody>
                    <a:bodyPr/>
                    <a:lstStyle/>
                    <a:p>
                      <a:pPr marL="0" marR="0" algn="r">
                        <a:spcBef>
                          <a:spcPts val="0"/>
                        </a:spcBef>
                        <a:spcAft>
                          <a:spcPts val="0"/>
                        </a:spcAft>
                      </a:pPr>
                      <a:r>
                        <a:rPr lang="en-US" sz="1200" dirty="0">
                          <a:effectLst/>
                          <a:latin typeface="+mj-lt"/>
                        </a:rPr>
                        <a:t>122,019</a:t>
                      </a:r>
                      <a:endParaRPr lang="en-US" sz="1200" dirty="0">
                        <a:effectLst/>
                        <a:latin typeface="+mj-lt"/>
                        <a:ea typeface="Calibri"/>
                        <a:cs typeface="Times New Roman"/>
                      </a:endParaRPr>
                    </a:p>
                  </a:txBody>
                  <a:tcPr marL="68580" marR="68580" marT="0" marB="0" anchor="ctr"/>
                </a:tc>
                <a:tc>
                  <a:txBody>
                    <a:bodyPr/>
                    <a:lstStyle/>
                    <a:p>
                      <a:pPr marL="0" marR="0" algn="r">
                        <a:spcBef>
                          <a:spcPts val="0"/>
                        </a:spcBef>
                        <a:spcAft>
                          <a:spcPts val="0"/>
                        </a:spcAft>
                      </a:pPr>
                      <a:r>
                        <a:rPr lang="en-US" sz="1600" b="1" dirty="0" smtClean="0">
                          <a:solidFill>
                            <a:schemeClr val="bg1"/>
                          </a:solidFill>
                          <a:effectLst/>
                          <a:latin typeface="+mj-lt"/>
                          <a:ea typeface="+mn-ea"/>
                          <a:cs typeface="+mn-cs"/>
                        </a:rPr>
                        <a:t>72,605</a:t>
                      </a:r>
                      <a:endParaRPr lang="en-US" sz="1600" b="1" dirty="0">
                        <a:solidFill>
                          <a:schemeClr val="bg1"/>
                        </a:solidFill>
                        <a:effectLst/>
                        <a:latin typeface="+mj-lt"/>
                        <a:ea typeface="Calibri"/>
                        <a:cs typeface="Times New Roman"/>
                      </a:endParaRPr>
                    </a:p>
                  </a:txBody>
                  <a:tcPr marL="68580" marR="68580" marT="0" marB="0" anchor="ctr">
                    <a:solidFill>
                      <a:schemeClr val="accent4"/>
                    </a:solidFill>
                  </a:tcPr>
                </a:tc>
                <a:tc>
                  <a:txBody>
                    <a:bodyPr/>
                    <a:lstStyle/>
                    <a:p>
                      <a:pPr marL="0" marR="0" algn="r">
                        <a:spcBef>
                          <a:spcPts val="0"/>
                        </a:spcBef>
                        <a:spcAft>
                          <a:spcPts val="0"/>
                        </a:spcAft>
                      </a:pPr>
                      <a:r>
                        <a:rPr lang="en-US" sz="1600" b="1" dirty="0" smtClean="0">
                          <a:solidFill>
                            <a:schemeClr val="bg1"/>
                          </a:solidFill>
                          <a:effectLst/>
                          <a:latin typeface="+mj-lt"/>
                          <a:ea typeface="+mn-ea"/>
                          <a:cs typeface="+mn-cs"/>
                        </a:rPr>
                        <a:t>70,678</a:t>
                      </a:r>
                      <a:endParaRPr lang="en-US" sz="1600" b="1" dirty="0">
                        <a:solidFill>
                          <a:schemeClr val="bg1"/>
                        </a:solidFill>
                        <a:effectLst/>
                        <a:latin typeface="+mj-lt"/>
                        <a:ea typeface="Calibri"/>
                        <a:cs typeface="Times New Roman"/>
                      </a:endParaRPr>
                    </a:p>
                  </a:txBody>
                  <a:tcPr marL="68580" marR="68580" marT="0" marB="0" anchor="ctr">
                    <a:solidFill>
                      <a:schemeClr val="accent4"/>
                    </a:solidFill>
                  </a:tcPr>
                </a:tc>
              </a:tr>
              <a:tr h="263495">
                <a:tc>
                  <a:txBody>
                    <a:bodyPr/>
                    <a:lstStyle/>
                    <a:p>
                      <a:pPr marL="0" marR="0" algn="r">
                        <a:spcBef>
                          <a:spcPts val="0"/>
                        </a:spcBef>
                        <a:spcAft>
                          <a:spcPts val="0"/>
                        </a:spcAft>
                      </a:pPr>
                      <a:r>
                        <a:rPr lang="en-US" sz="1200" dirty="0">
                          <a:effectLst/>
                          <a:latin typeface="+mj-lt"/>
                        </a:rPr>
                        <a:t>25</a:t>
                      </a:r>
                      <a:endParaRPr lang="en-US" sz="1200" dirty="0">
                        <a:effectLst/>
                        <a:latin typeface="+mj-lt"/>
                        <a:ea typeface="Calibri"/>
                        <a:cs typeface="Times New Roman"/>
                      </a:endParaRPr>
                    </a:p>
                  </a:txBody>
                  <a:tcPr marL="68580" marR="68580" marT="0" marB="0" anchor="ctr"/>
                </a:tc>
                <a:tc>
                  <a:txBody>
                    <a:bodyPr/>
                    <a:lstStyle/>
                    <a:p>
                      <a:pPr marL="0" marR="0" algn="r">
                        <a:spcBef>
                          <a:spcPts val="0"/>
                        </a:spcBef>
                        <a:spcAft>
                          <a:spcPts val="0"/>
                        </a:spcAft>
                      </a:pPr>
                      <a:r>
                        <a:rPr lang="en-US" sz="1200" dirty="0">
                          <a:effectLst/>
                          <a:latin typeface="+mj-lt"/>
                        </a:rPr>
                        <a:t>100</a:t>
                      </a:r>
                      <a:endParaRPr lang="en-US" sz="1200" dirty="0">
                        <a:effectLst/>
                        <a:latin typeface="+mj-lt"/>
                        <a:ea typeface="Calibri"/>
                        <a:cs typeface="Times New Roman"/>
                      </a:endParaRPr>
                    </a:p>
                  </a:txBody>
                  <a:tcPr marL="68580" marR="68580" marT="0" marB="0" anchor="ctr"/>
                </a:tc>
                <a:tc>
                  <a:txBody>
                    <a:bodyPr/>
                    <a:lstStyle/>
                    <a:p>
                      <a:pPr marL="0" marR="0" algn="r">
                        <a:spcBef>
                          <a:spcPts val="0"/>
                        </a:spcBef>
                        <a:spcAft>
                          <a:spcPts val="0"/>
                        </a:spcAft>
                      </a:pPr>
                      <a:r>
                        <a:rPr lang="en-US" sz="1200" dirty="0">
                          <a:effectLst/>
                          <a:latin typeface="+mj-lt"/>
                        </a:rPr>
                        <a:t>0</a:t>
                      </a:r>
                      <a:endParaRPr lang="en-US" sz="1200" dirty="0">
                        <a:effectLst/>
                        <a:latin typeface="+mj-lt"/>
                        <a:ea typeface="Calibri"/>
                        <a:cs typeface="Times New Roman"/>
                      </a:endParaRPr>
                    </a:p>
                  </a:txBody>
                  <a:tcPr marL="68580" marR="68580" marT="0" marB="0" anchor="ctr"/>
                </a:tc>
                <a:tc>
                  <a:txBody>
                    <a:bodyPr/>
                    <a:lstStyle/>
                    <a:p>
                      <a:pPr marL="0" marR="0" algn="r">
                        <a:spcBef>
                          <a:spcPts val="0"/>
                        </a:spcBef>
                        <a:spcAft>
                          <a:spcPts val="0"/>
                        </a:spcAft>
                      </a:pPr>
                      <a:r>
                        <a:rPr lang="en-US" sz="1200" dirty="0" smtClean="0">
                          <a:effectLst/>
                          <a:latin typeface="+mj-lt"/>
                          <a:ea typeface="+mn-ea"/>
                          <a:cs typeface="+mn-cs"/>
                        </a:rPr>
                        <a:t>238,673</a:t>
                      </a:r>
                      <a:endParaRPr lang="en-US" sz="1200" dirty="0">
                        <a:effectLst/>
                        <a:latin typeface="+mj-lt"/>
                        <a:ea typeface="Calibri"/>
                        <a:cs typeface="Times New Roman"/>
                      </a:endParaRPr>
                    </a:p>
                  </a:txBody>
                  <a:tcPr marL="68580" marR="68580" marT="0" marB="0" anchor="ctr"/>
                </a:tc>
                <a:tc>
                  <a:txBody>
                    <a:bodyPr/>
                    <a:lstStyle/>
                    <a:p>
                      <a:pPr marL="0" marR="0" algn="r">
                        <a:spcBef>
                          <a:spcPts val="0"/>
                        </a:spcBef>
                        <a:spcAft>
                          <a:spcPts val="0"/>
                        </a:spcAft>
                      </a:pPr>
                      <a:r>
                        <a:rPr lang="en-US" sz="1200" dirty="0" smtClean="0">
                          <a:effectLst/>
                          <a:latin typeface="+mj-lt"/>
                          <a:ea typeface="+mn-ea"/>
                          <a:cs typeface="+mn-cs"/>
                        </a:rPr>
                        <a:t>238,673</a:t>
                      </a:r>
                      <a:endParaRPr lang="en-US" sz="1200" dirty="0">
                        <a:effectLst/>
                        <a:latin typeface="+mj-lt"/>
                        <a:ea typeface="Calibri"/>
                        <a:cs typeface="Times New Roman"/>
                      </a:endParaRPr>
                    </a:p>
                  </a:txBody>
                  <a:tcPr marL="68580" marR="68580" marT="0" marB="0" anchor="ctr"/>
                </a:tc>
                <a:tc>
                  <a:txBody>
                    <a:bodyPr/>
                    <a:lstStyle/>
                    <a:p>
                      <a:pPr marL="0" marR="0" algn="r">
                        <a:spcBef>
                          <a:spcPts val="0"/>
                        </a:spcBef>
                        <a:spcAft>
                          <a:spcPts val="0"/>
                        </a:spcAft>
                      </a:pPr>
                      <a:r>
                        <a:rPr lang="en-US" sz="1200" dirty="0">
                          <a:effectLst/>
                          <a:latin typeface="+mj-lt"/>
                        </a:rPr>
                        <a:t>0</a:t>
                      </a:r>
                      <a:endParaRPr lang="en-US" sz="1200" dirty="0">
                        <a:effectLst/>
                        <a:latin typeface="+mj-lt"/>
                        <a:ea typeface="Calibri"/>
                        <a:cs typeface="Times New Roman"/>
                      </a:endParaRPr>
                    </a:p>
                  </a:txBody>
                  <a:tcPr marL="68580" marR="68580" marT="0" marB="0" anchor="ctr"/>
                </a:tc>
                <a:tc>
                  <a:txBody>
                    <a:bodyPr/>
                    <a:lstStyle/>
                    <a:p>
                      <a:pPr marL="0" marR="0" algn="r">
                        <a:spcBef>
                          <a:spcPts val="0"/>
                        </a:spcBef>
                        <a:spcAft>
                          <a:spcPts val="0"/>
                        </a:spcAft>
                      </a:pPr>
                      <a:r>
                        <a:rPr lang="en-US" sz="1200" dirty="0">
                          <a:effectLst/>
                          <a:latin typeface="+mj-lt"/>
                        </a:rPr>
                        <a:t>128,243</a:t>
                      </a:r>
                      <a:endParaRPr lang="en-US" sz="1200" dirty="0">
                        <a:effectLst/>
                        <a:latin typeface="+mj-lt"/>
                        <a:ea typeface="Calibri"/>
                        <a:cs typeface="Times New Roman"/>
                      </a:endParaRPr>
                    </a:p>
                  </a:txBody>
                  <a:tcPr marL="68580" marR="68580" marT="0" marB="0" anchor="ctr"/>
                </a:tc>
                <a:tc>
                  <a:txBody>
                    <a:bodyPr/>
                    <a:lstStyle/>
                    <a:p>
                      <a:pPr marL="0" marR="0" algn="r">
                        <a:spcBef>
                          <a:spcPts val="0"/>
                        </a:spcBef>
                        <a:spcAft>
                          <a:spcPts val="0"/>
                        </a:spcAft>
                      </a:pPr>
                      <a:r>
                        <a:rPr lang="en-US" sz="1200" dirty="0">
                          <a:effectLst/>
                          <a:latin typeface="+mj-lt"/>
                        </a:rPr>
                        <a:t>128,243</a:t>
                      </a:r>
                      <a:endParaRPr lang="en-US" sz="1200" dirty="0">
                        <a:effectLst/>
                        <a:latin typeface="+mj-lt"/>
                        <a:ea typeface="Calibri"/>
                        <a:cs typeface="Times New Roman"/>
                      </a:endParaRPr>
                    </a:p>
                  </a:txBody>
                  <a:tcPr marL="68580" marR="68580" marT="0" marB="0" anchor="ctr"/>
                </a:tc>
                <a:tc>
                  <a:txBody>
                    <a:bodyPr/>
                    <a:lstStyle/>
                    <a:p>
                      <a:pPr marL="0" marR="0" algn="r">
                        <a:spcBef>
                          <a:spcPts val="0"/>
                        </a:spcBef>
                        <a:spcAft>
                          <a:spcPts val="0"/>
                        </a:spcAft>
                      </a:pPr>
                      <a:r>
                        <a:rPr lang="en-US" sz="1600" b="1" dirty="0" smtClean="0">
                          <a:solidFill>
                            <a:schemeClr val="bg1"/>
                          </a:solidFill>
                          <a:effectLst/>
                          <a:latin typeface="+mj-lt"/>
                          <a:ea typeface="+mn-ea"/>
                          <a:cs typeface="+mn-cs"/>
                        </a:rPr>
                        <a:t>110,430</a:t>
                      </a:r>
                      <a:endParaRPr lang="en-US" sz="1600" b="1" dirty="0">
                        <a:solidFill>
                          <a:schemeClr val="bg1"/>
                        </a:solidFill>
                        <a:effectLst/>
                        <a:latin typeface="+mj-lt"/>
                        <a:ea typeface="Calibri"/>
                        <a:cs typeface="Times New Roman"/>
                      </a:endParaRPr>
                    </a:p>
                  </a:txBody>
                  <a:tcPr marL="68580" marR="68580" marT="0" marB="0" anchor="ctr">
                    <a:solidFill>
                      <a:schemeClr val="accent4"/>
                    </a:solidFill>
                  </a:tcPr>
                </a:tc>
                <a:tc>
                  <a:txBody>
                    <a:bodyPr/>
                    <a:lstStyle/>
                    <a:p>
                      <a:pPr marL="0" marR="0" algn="r">
                        <a:spcBef>
                          <a:spcPts val="0"/>
                        </a:spcBef>
                        <a:spcAft>
                          <a:spcPts val="0"/>
                        </a:spcAft>
                      </a:pPr>
                      <a:r>
                        <a:rPr lang="en-US" sz="1600" b="1" dirty="0" smtClean="0">
                          <a:solidFill>
                            <a:schemeClr val="bg1"/>
                          </a:solidFill>
                          <a:effectLst/>
                          <a:latin typeface="+mj-lt"/>
                          <a:ea typeface="+mn-ea"/>
                          <a:cs typeface="+mn-cs"/>
                        </a:rPr>
                        <a:t>110,430</a:t>
                      </a:r>
                      <a:endParaRPr lang="en-US" sz="1600" b="1" dirty="0">
                        <a:solidFill>
                          <a:schemeClr val="bg1"/>
                        </a:solidFill>
                        <a:effectLst/>
                        <a:latin typeface="+mj-lt"/>
                        <a:ea typeface="Calibri"/>
                        <a:cs typeface="Times New Roman"/>
                      </a:endParaRPr>
                    </a:p>
                  </a:txBody>
                  <a:tcPr marL="68580" marR="68580" marT="0" marB="0" anchor="ctr">
                    <a:solidFill>
                      <a:schemeClr val="accent4"/>
                    </a:solidFill>
                  </a:tcPr>
                </a:tc>
              </a:tr>
            </a:tbl>
          </a:graphicData>
        </a:graphic>
      </p:graphicFrame>
    </p:spTree>
    <p:extLst>
      <p:ext uri="{BB962C8B-B14F-4D97-AF65-F5344CB8AC3E}">
        <p14:creationId xmlns:p14="http://schemas.microsoft.com/office/powerpoint/2010/main" val="9815010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066800"/>
          </a:xfrm>
        </p:spPr>
        <p:txBody>
          <a:bodyPr>
            <a:normAutofit/>
          </a:bodyPr>
          <a:lstStyle/>
          <a:p>
            <a:pPr marL="109728" indent="0"/>
            <a:r>
              <a:rPr lang="en-US" sz="2400" b="1" dirty="0">
                <a:effectLst>
                  <a:outerShdw blurRad="38100" dist="38100" dir="2700000" algn="tl">
                    <a:srgbClr val="000000">
                      <a:alpha val="43137"/>
                    </a:srgbClr>
                  </a:outerShdw>
                </a:effectLst>
              </a:rPr>
              <a:t>Do You Want An Affordable, Accessible Alternative </a:t>
            </a:r>
            <a:br>
              <a:rPr lang="en-US" sz="2400" b="1" dirty="0">
                <a:effectLst>
                  <a:outerShdw blurRad="38100" dist="38100" dir="2700000" algn="tl">
                    <a:srgbClr val="000000">
                      <a:alpha val="43137"/>
                    </a:srgbClr>
                  </a:outerShdw>
                </a:effectLst>
              </a:rPr>
            </a:br>
            <a:r>
              <a:rPr lang="en-US" sz="2400" b="1" dirty="0">
                <a:effectLst>
                  <a:outerShdw blurRad="38100" dist="38100" dir="2700000" algn="tl">
                    <a:srgbClr val="000000">
                      <a:alpha val="43137"/>
                    </a:srgbClr>
                  </a:outerShdw>
                </a:effectLst>
              </a:rPr>
              <a:t>to Long Term Care Insurance?  </a:t>
            </a:r>
          </a:p>
        </p:txBody>
      </p:sp>
      <p:sp>
        <p:nvSpPr>
          <p:cNvPr id="3" name="Content Placeholder 2"/>
          <p:cNvSpPr>
            <a:spLocks noGrp="1"/>
          </p:cNvSpPr>
          <p:nvPr>
            <p:ph idx="1"/>
          </p:nvPr>
        </p:nvSpPr>
        <p:spPr>
          <a:xfrm>
            <a:off x="457200" y="1905000"/>
            <a:ext cx="8229600" cy="4250131"/>
          </a:xfrm>
        </p:spPr>
        <p:txBody>
          <a:bodyPr>
            <a:noAutofit/>
          </a:bodyPr>
          <a:lstStyle/>
          <a:p>
            <a:pPr marL="109728" indent="0">
              <a:buNone/>
            </a:pPr>
            <a:r>
              <a:rPr lang="en-US" sz="2400" b="1" i="1" dirty="0">
                <a:solidFill>
                  <a:schemeClr val="accent6">
                    <a:lumMod val="50000"/>
                  </a:schemeClr>
                </a:solidFill>
                <a:latin typeface="+mj-lt"/>
              </a:rPr>
              <a:t>	</a:t>
            </a:r>
            <a:r>
              <a:rPr lang="en-US" sz="2400" b="1" i="1" dirty="0" smtClean="0">
                <a:solidFill>
                  <a:schemeClr val="accent6">
                    <a:lumMod val="50000"/>
                  </a:schemeClr>
                </a:solidFill>
                <a:latin typeface="+mj-lt"/>
              </a:rPr>
              <a:t>It’s the Sons of Norway Chronic </a:t>
            </a:r>
            <a:r>
              <a:rPr lang="en-US" sz="2400" b="1" i="1" dirty="0">
                <a:solidFill>
                  <a:schemeClr val="accent6">
                    <a:lumMod val="50000"/>
                  </a:schemeClr>
                </a:solidFill>
                <a:latin typeface="+mj-lt"/>
              </a:rPr>
              <a:t>Illness </a:t>
            </a:r>
            <a:r>
              <a:rPr lang="en-US" sz="2400" b="1" i="1" dirty="0" smtClean="0">
                <a:solidFill>
                  <a:schemeClr val="accent6">
                    <a:lumMod val="50000"/>
                  </a:schemeClr>
                </a:solidFill>
                <a:latin typeface="+mj-lt"/>
              </a:rPr>
              <a:t>Rider!  </a:t>
            </a:r>
            <a:endParaRPr lang="en-US" sz="2400" b="1" dirty="0">
              <a:solidFill>
                <a:schemeClr val="accent6">
                  <a:lumMod val="50000"/>
                </a:schemeClr>
              </a:solidFill>
              <a:latin typeface="+mj-lt"/>
            </a:endParaRPr>
          </a:p>
          <a:p>
            <a:pPr marL="109728" indent="0">
              <a:buNone/>
            </a:pPr>
            <a:endParaRPr lang="en-US" sz="800" b="1" dirty="0">
              <a:solidFill>
                <a:schemeClr val="accent6">
                  <a:lumMod val="50000"/>
                </a:schemeClr>
              </a:solidFill>
              <a:latin typeface="+mj-lt"/>
            </a:endParaRPr>
          </a:p>
          <a:p>
            <a:pPr marL="109728" indent="0">
              <a:buNone/>
            </a:pPr>
            <a:r>
              <a:rPr lang="en-US" sz="1600" b="1" dirty="0" smtClean="0">
                <a:solidFill>
                  <a:schemeClr val="accent6">
                    <a:lumMod val="50000"/>
                  </a:schemeClr>
                </a:solidFill>
                <a:latin typeface="+mj-lt"/>
              </a:rPr>
              <a:t>It is a low </a:t>
            </a:r>
            <a:r>
              <a:rPr lang="en-US" sz="1600" b="1" dirty="0">
                <a:solidFill>
                  <a:schemeClr val="accent6">
                    <a:lumMod val="50000"/>
                  </a:schemeClr>
                </a:solidFill>
                <a:latin typeface="+mj-lt"/>
              </a:rPr>
              <a:t>cost </a:t>
            </a:r>
            <a:r>
              <a:rPr lang="en-US" sz="1600" b="1" dirty="0" smtClean="0">
                <a:solidFill>
                  <a:schemeClr val="accent6">
                    <a:lumMod val="50000"/>
                  </a:schemeClr>
                </a:solidFill>
                <a:latin typeface="+mj-lt"/>
              </a:rPr>
              <a:t>Rider you can add </a:t>
            </a:r>
            <a:r>
              <a:rPr lang="en-US" sz="1600" b="1" dirty="0">
                <a:solidFill>
                  <a:schemeClr val="accent6">
                    <a:lumMod val="50000"/>
                  </a:schemeClr>
                </a:solidFill>
                <a:latin typeface="+mj-lt"/>
              </a:rPr>
              <a:t>to your </a:t>
            </a:r>
            <a:r>
              <a:rPr lang="en-US" sz="1600" b="1" dirty="0" smtClean="0">
                <a:solidFill>
                  <a:schemeClr val="accent6">
                    <a:lumMod val="50000"/>
                  </a:schemeClr>
                </a:solidFill>
                <a:latin typeface="+mj-lt"/>
              </a:rPr>
              <a:t>Nordic Elite life </a:t>
            </a:r>
            <a:r>
              <a:rPr lang="en-US" sz="1600" b="1" dirty="0">
                <a:solidFill>
                  <a:schemeClr val="accent6">
                    <a:lumMod val="50000"/>
                  </a:schemeClr>
                </a:solidFill>
                <a:latin typeface="+mj-lt"/>
              </a:rPr>
              <a:t>insurance policy. </a:t>
            </a:r>
            <a:r>
              <a:rPr lang="en-US" sz="1600" b="1" dirty="0" smtClean="0">
                <a:solidFill>
                  <a:schemeClr val="accent6">
                    <a:lumMod val="50000"/>
                  </a:schemeClr>
                </a:solidFill>
                <a:latin typeface="+mj-lt"/>
              </a:rPr>
              <a:t> </a:t>
            </a:r>
          </a:p>
          <a:p>
            <a:r>
              <a:rPr lang="en-US" sz="1600" b="1" dirty="0" smtClean="0">
                <a:solidFill>
                  <a:schemeClr val="accent6">
                    <a:lumMod val="50000"/>
                  </a:schemeClr>
                </a:solidFill>
                <a:latin typeface="+mj-lt"/>
              </a:rPr>
              <a:t>For a person age 75, the Rider costs only $67.50 per month for a $5,000 monthly benefit payment payable for 50 months.</a:t>
            </a:r>
          </a:p>
          <a:p>
            <a:pPr marL="109728" indent="0">
              <a:buNone/>
            </a:pPr>
            <a:endParaRPr lang="en-US" sz="800" b="1" dirty="0">
              <a:solidFill>
                <a:schemeClr val="accent6">
                  <a:lumMod val="50000"/>
                </a:schemeClr>
              </a:solidFill>
              <a:latin typeface="+mj-lt"/>
            </a:endParaRPr>
          </a:p>
          <a:p>
            <a:pPr marL="109728" indent="0">
              <a:buNone/>
            </a:pPr>
            <a:r>
              <a:rPr lang="en-US" sz="1600" b="1" dirty="0" smtClean="0">
                <a:solidFill>
                  <a:schemeClr val="accent6">
                    <a:lumMod val="50000"/>
                  </a:schemeClr>
                </a:solidFill>
                <a:latin typeface="+mj-lt"/>
              </a:rPr>
              <a:t>It provides </a:t>
            </a:r>
            <a:r>
              <a:rPr lang="en-US" sz="1600" b="1" u="sng" dirty="0">
                <a:solidFill>
                  <a:schemeClr val="accent6">
                    <a:lumMod val="50000"/>
                  </a:schemeClr>
                </a:solidFill>
                <a:latin typeface="+mj-lt"/>
              </a:rPr>
              <a:t>Regular Monthly Payments</a:t>
            </a:r>
            <a:r>
              <a:rPr lang="en-US" sz="1600" b="1" dirty="0">
                <a:solidFill>
                  <a:schemeClr val="accent6">
                    <a:lumMod val="50000"/>
                  </a:schemeClr>
                </a:solidFill>
                <a:latin typeface="+mj-lt"/>
              </a:rPr>
              <a:t> </a:t>
            </a:r>
            <a:r>
              <a:rPr lang="en-US" sz="1600" b="1" dirty="0" smtClean="0">
                <a:solidFill>
                  <a:schemeClr val="accent6">
                    <a:lumMod val="50000"/>
                  </a:schemeClr>
                </a:solidFill>
                <a:latin typeface="+mj-lt"/>
              </a:rPr>
              <a:t>if </a:t>
            </a:r>
            <a:r>
              <a:rPr lang="en-US" sz="1600" b="1" dirty="0">
                <a:solidFill>
                  <a:schemeClr val="accent6">
                    <a:lumMod val="50000"/>
                  </a:schemeClr>
                </a:solidFill>
                <a:latin typeface="+mj-lt"/>
              </a:rPr>
              <a:t>the insured is under </a:t>
            </a:r>
            <a:r>
              <a:rPr lang="en-US" sz="1600" b="1" u="sng" dirty="0">
                <a:solidFill>
                  <a:schemeClr val="accent6">
                    <a:lumMod val="50000"/>
                  </a:schemeClr>
                </a:solidFill>
                <a:latin typeface="+mj-lt"/>
              </a:rPr>
              <a:t>medically prescribed long term care. </a:t>
            </a:r>
            <a:endParaRPr lang="en-US" sz="1600" b="1" u="sng" dirty="0" smtClean="0">
              <a:solidFill>
                <a:schemeClr val="accent6">
                  <a:lumMod val="50000"/>
                </a:schemeClr>
              </a:solidFill>
              <a:latin typeface="+mj-lt"/>
            </a:endParaRPr>
          </a:p>
          <a:p>
            <a:pPr marL="109728" indent="0">
              <a:buNone/>
            </a:pPr>
            <a:endParaRPr lang="en-US" sz="800" b="1" u="sng" dirty="0">
              <a:solidFill>
                <a:schemeClr val="accent6">
                  <a:lumMod val="50000"/>
                </a:schemeClr>
              </a:solidFill>
              <a:latin typeface="+mj-lt"/>
            </a:endParaRPr>
          </a:p>
          <a:p>
            <a:pPr lvl="0"/>
            <a:r>
              <a:rPr lang="en-US" sz="1600" b="1" dirty="0" smtClean="0">
                <a:solidFill>
                  <a:schemeClr val="accent6">
                    <a:lumMod val="50000"/>
                  </a:schemeClr>
                </a:solidFill>
                <a:latin typeface="+mj-lt"/>
              </a:rPr>
              <a:t>The </a:t>
            </a:r>
            <a:r>
              <a:rPr lang="en-US" sz="1600" b="1" dirty="0">
                <a:solidFill>
                  <a:schemeClr val="accent6">
                    <a:lumMod val="50000"/>
                  </a:schemeClr>
                </a:solidFill>
                <a:latin typeface="+mj-lt"/>
              </a:rPr>
              <a:t>benefit may be used for </a:t>
            </a:r>
            <a:r>
              <a:rPr lang="en-US" sz="1600" b="1" u="sng" dirty="0">
                <a:solidFill>
                  <a:schemeClr val="accent6">
                    <a:lumMod val="50000"/>
                  </a:schemeClr>
                </a:solidFill>
                <a:latin typeface="+mj-lt"/>
              </a:rPr>
              <a:t>At Home Care</a:t>
            </a:r>
            <a:r>
              <a:rPr lang="en-US" sz="1600" b="1" dirty="0">
                <a:solidFill>
                  <a:schemeClr val="accent6">
                    <a:lumMod val="50000"/>
                  </a:schemeClr>
                </a:solidFill>
                <a:latin typeface="+mj-lt"/>
              </a:rPr>
              <a:t> or </a:t>
            </a:r>
            <a:r>
              <a:rPr lang="en-US" sz="1600" b="1" u="sng" dirty="0">
                <a:solidFill>
                  <a:schemeClr val="accent6">
                    <a:lumMod val="50000"/>
                  </a:schemeClr>
                </a:solidFill>
                <a:latin typeface="+mj-lt"/>
              </a:rPr>
              <a:t>Nursing Home Stay</a:t>
            </a:r>
            <a:r>
              <a:rPr lang="en-US" sz="1600" b="1" dirty="0">
                <a:solidFill>
                  <a:schemeClr val="accent6">
                    <a:lumMod val="50000"/>
                  </a:schemeClr>
                </a:solidFill>
                <a:latin typeface="+mj-lt"/>
              </a:rPr>
              <a:t>.</a:t>
            </a:r>
          </a:p>
          <a:p>
            <a:pPr lvl="0"/>
            <a:r>
              <a:rPr lang="en-US" sz="1600" b="1" dirty="0" smtClean="0">
                <a:solidFill>
                  <a:schemeClr val="accent6">
                    <a:lumMod val="50000"/>
                  </a:schemeClr>
                </a:solidFill>
                <a:latin typeface="+mj-lt"/>
              </a:rPr>
              <a:t>It’s </a:t>
            </a:r>
            <a:r>
              <a:rPr lang="en-US" sz="1600" b="1" dirty="0">
                <a:solidFill>
                  <a:schemeClr val="accent6">
                    <a:lumMod val="50000"/>
                  </a:schemeClr>
                </a:solidFill>
                <a:latin typeface="+mj-lt"/>
              </a:rPr>
              <a:t>easy to use.  </a:t>
            </a:r>
            <a:r>
              <a:rPr lang="en-US" sz="1600" b="1" u="sng" dirty="0">
                <a:solidFill>
                  <a:schemeClr val="accent6">
                    <a:lumMod val="50000"/>
                  </a:schemeClr>
                </a:solidFill>
                <a:latin typeface="+mj-lt"/>
              </a:rPr>
              <a:t>No Receipts Or Care Plan Are Needed</a:t>
            </a:r>
            <a:r>
              <a:rPr lang="en-US" sz="1600" b="1" dirty="0">
                <a:solidFill>
                  <a:schemeClr val="accent6">
                    <a:lumMod val="50000"/>
                  </a:schemeClr>
                </a:solidFill>
                <a:latin typeface="+mj-lt"/>
              </a:rPr>
              <a:t>.  Policyholders can decide how their monthly payments are spent.</a:t>
            </a:r>
          </a:p>
          <a:p>
            <a:pPr lvl="0"/>
            <a:r>
              <a:rPr lang="en-US" sz="1600" b="1" dirty="0" smtClean="0">
                <a:solidFill>
                  <a:schemeClr val="accent6">
                    <a:lumMod val="50000"/>
                  </a:schemeClr>
                </a:solidFill>
                <a:latin typeface="+mj-lt"/>
              </a:rPr>
              <a:t>It’s </a:t>
            </a:r>
            <a:r>
              <a:rPr lang="en-US" sz="1600" b="1" dirty="0">
                <a:solidFill>
                  <a:schemeClr val="accent6">
                    <a:lumMod val="50000"/>
                  </a:schemeClr>
                </a:solidFill>
                <a:latin typeface="+mj-lt"/>
              </a:rPr>
              <a:t>available for Issue Ages 18 – 85.  </a:t>
            </a:r>
            <a:endParaRPr lang="en-US" sz="1600" b="1" dirty="0" smtClean="0">
              <a:solidFill>
                <a:schemeClr val="accent6">
                  <a:lumMod val="50000"/>
                </a:schemeClr>
              </a:solidFill>
              <a:latin typeface="+mj-lt"/>
            </a:endParaRPr>
          </a:p>
          <a:p>
            <a:pPr lvl="0"/>
            <a:r>
              <a:rPr lang="en-US" sz="1600" b="1" dirty="0" smtClean="0">
                <a:solidFill>
                  <a:schemeClr val="accent6">
                    <a:lumMod val="50000"/>
                  </a:schemeClr>
                </a:solidFill>
                <a:latin typeface="+mj-lt"/>
              </a:rPr>
              <a:t>Subject to Underwriting approval, see your Sons of Norway Financial Benefits Counselor for full details</a:t>
            </a:r>
          </a:p>
          <a:p>
            <a:pPr lvl="0"/>
            <a:endParaRPr lang="en-US" sz="1200" dirty="0" smtClean="0">
              <a:solidFill>
                <a:schemeClr val="accent6">
                  <a:lumMod val="50000"/>
                </a:schemeClr>
              </a:solidFill>
            </a:endParaRPr>
          </a:p>
          <a:p>
            <a:pPr marL="109728" lvl="0" indent="0">
              <a:buNone/>
            </a:pPr>
            <a:r>
              <a:rPr lang="en-US" sz="1200" dirty="0" smtClean="0">
                <a:solidFill>
                  <a:schemeClr val="accent6">
                    <a:lumMod val="50000"/>
                  </a:schemeClr>
                </a:solidFill>
                <a:latin typeface="+mj-lt"/>
              </a:rPr>
              <a:t>Slide 14 of 16</a:t>
            </a:r>
            <a:endParaRPr lang="en-US" sz="1200" dirty="0">
              <a:solidFill>
                <a:schemeClr val="accent6">
                  <a:lumMod val="50000"/>
                </a:schemeClr>
              </a:solidFill>
              <a:latin typeface="+mj-lt"/>
            </a:endParaRPr>
          </a:p>
          <a:p>
            <a:endParaRPr lang="en-US" sz="1200" dirty="0" smtClean="0"/>
          </a:p>
          <a:p>
            <a:endParaRPr lang="en-US" dirty="0"/>
          </a:p>
          <a:p>
            <a:endParaRPr lang="en-US" dirty="0" smtClean="0"/>
          </a:p>
          <a:p>
            <a:endParaRPr lang="en-US" dirty="0"/>
          </a:p>
          <a:p>
            <a:endParaRPr lang="en-US" dirty="0" smtClean="0"/>
          </a:p>
          <a:p>
            <a:endParaRPr lang="en-US" dirty="0"/>
          </a:p>
          <a:p>
            <a:endParaRPr lang="en-US" dirty="0" smtClean="0"/>
          </a:p>
          <a:p>
            <a:pPr algn="r"/>
            <a:endParaRPr lang="en-US" dirty="0"/>
          </a:p>
        </p:txBody>
      </p:sp>
      <p:pic>
        <p:nvPicPr>
          <p:cNvPr id="4" name="Content Placeholder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553200" y="5715000"/>
            <a:ext cx="2057400" cy="592531"/>
          </a:xfrm>
          <a:prstGeom prst="rect">
            <a:avLst/>
          </a:prstGeom>
        </p:spPr>
      </p:pic>
    </p:spTree>
    <p:extLst>
      <p:ext uri="{BB962C8B-B14F-4D97-AF65-F5344CB8AC3E}">
        <p14:creationId xmlns:p14="http://schemas.microsoft.com/office/powerpoint/2010/main" val="36120055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066800"/>
          </a:xfrm>
        </p:spPr>
        <p:txBody>
          <a:bodyPr>
            <a:noAutofit/>
          </a:bodyPr>
          <a:lstStyle/>
          <a:p>
            <a:r>
              <a:rPr lang="en-US" altLang="en-US" b="1" dirty="0">
                <a:solidFill>
                  <a:schemeClr val="accent6">
                    <a:lumMod val="50000"/>
                  </a:schemeClr>
                </a:solidFill>
                <a:effectLst>
                  <a:outerShdw blurRad="38100" dist="38100" dir="2700000" algn="tl">
                    <a:srgbClr val="000000">
                      <a:alpha val="43137"/>
                    </a:srgbClr>
                  </a:outerShdw>
                </a:effectLst>
              </a:rPr>
              <a:t>Members who own a </a:t>
            </a:r>
            <a:br>
              <a:rPr lang="en-US" altLang="en-US" b="1" dirty="0">
                <a:solidFill>
                  <a:schemeClr val="accent6">
                    <a:lumMod val="50000"/>
                  </a:schemeClr>
                </a:solidFill>
                <a:effectLst>
                  <a:outerShdw blurRad="38100" dist="38100" dir="2700000" algn="tl">
                    <a:srgbClr val="000000">
                      <a:alpha val="43137"/>
                    </a:srgbClr>
                  </a:outerShdw>
                </a:effectLst>
              </a:rPr>
            </a:br>
            <a:r>
              <a:rPr lang="en-US" altLang="en-US" b="1" dirty="0">
                <a:solidFill>
                  <a:schemeClr val="accent6">
                    <a:lumMod val="50000"/>
                  </a:schemeClr>
                </a:solidFill>
                <a:effectLst>
                  <a:outerShdw blurRad="38100" dist="38100" dir="2700000" algn="tl">
                    <a:srgbClr val="000000">
                      <a:alpha val="43137"/>
                    </a:srgbClr>
                  </a:outerShdw>
                </a:effectLst>
              </a:rPr>
              <a:t>Sons of Norway financial product:</a:t>
            </a:r>
            <a:endParaRPr lang="en-US" b="1" dirty="0">
              <a:solidFill>
                <a:schemeClr val="accent6">
                  <a:lumMod val="50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2057399"/>
            <a:ext cx="8229600" cy="4250131"/>
          </a:xfrm>
        </p:spPr>
        <p:txBody>
          <a:bodyPr>
            <a:noAutofit/>
          </a:bodyPr>
          <a:lstStyle/>
          <a:p>
            <a:pPr lvl="1">
              <a:buFont typeface="Arial" panose="020B0604020202020204" pitchFamily="34" charset="0"/>
              <a:buChar char="•"/>
              <a:defRPr/>
            </a:pPr>
            <a:endParaRPr lang="en-US" sz="2400" b="1" dirty="0" smtClean="0">
              <a:solidFill>
                <a:schemeClr val="accent6">
                  <a:lumMod val="50000"/>
                </a:schemeClr>
              </a:solidFill>
              <a:latin typeface="+mj-lt"/>
            </a:endParaRPr>
          </a:p>
          <a:p>
            <a:pPr lvl="1">
              <a:buFont typeface="Arial" panose="020B0604020202020204" pitchFamily="34" charset="0"/>
              <a:buChar char="•"/>
              <a:defRPr/>
            </a:pPr>
            <a:r>
              <a:rPr lang="en-US" sz="2000" b="1" dirty="0" smtClean="0">
                <a:solidFill>
                  <a:schemeClr val="accent6">
                    <a:lumMod val="50000"/>
                  </a:schemeClr>
                </a:solidFill>
                <a:latin typeface="+mj-lt"/>
              </a:rPr>
              <a:t>Recognize </a:t>
            </a:r>
            <a:r>
              <a:rPr lang="en-US" sz="2000" b="1" dirty="0">
                <a:solidFill>
                  <a:schemeClr val="accent6">
                    <a:lumMod val="50000"/>
                  </a:schemeClr>
                </a:solidFill>
                <a:latin typeface="+mj-lt"/>
              </a:rPr>
              <a:t>the true meaning of strength and </a:t>
            </a:r>
            <a:r>
              <a:rPr lang="en-US" sz="2000" b="1" dirty="0" smtClean="0">
                <a:solidFill>
                  <a:schemeClr val="accent6">
                    <a:lumMod val="50000"/>
                  </a:schemeClr>
                </a:solidFill>
                <a:latin typeface="+mj-lt"/>
              </a:rPr>
              <a:t>stability</a:t>
            </a:r>
          </a:p>
          <a:p>
            <a:pPr marL="411480" lvl="1" indent="0">
              <a:buNone/>
              <a:defRPr/>
            </a:pPr>
            <a:endParaRPr lang="en-US" sz="2000" b="1" dirty="0">
              <a:solidFill>
                <a:schemeClr val="accent6">
                  <a:lumMod val="50000"/>
                </a:schemeClr>
              </a:solidFill>
              <a:latin typeface="+mj-lt"/>
            </a:endParaRPr>
          </a:p>
          <a:p>
            <a:pPr lvl="1">
              <a:buFont typeface="Arial" panose="020B0604020202020204" pitchFamily="34" charset="0"/>
              <a:buChar char="•"/>
              <a:defRPr/>
            </a:pPr>
            <a:r>
              <a:rPr lang="en-US" sz="2000" b="1" dirty="0">
                <a:solidFill>
                  <a:schemeClr val="accent6">
                    <a:lumMod val="50000"/>
                  </a:schemeClr>
                </a:solidFill>
                <a:latin typeface="+mj-lt"/>
              </a:rPr>
              <a:t>Get the benefit of more than a century’s worth of </a:t>
            </a:r>
            <a:r>
              <a:rPr lang="en-US" sz="2000" b="1" dirty="0" smtClean="0">
                <a:solidFill>
                  <a:schemeClr val="accent6">
                    <a:lumMod val="50000"/>
                  </a:schemeClr>
                </a:solidFill>
                <a:latin typeface="+mj-lt"/>
              </a:rPr>
              <a:t>experience</a:t>
            </a:r>
          </a:p>
          <a:p>
            <a:pPr marL="411480" lvl="1" indent="0">
              <a:buNone/>
              <a:defRPr/>
            </a:pPr>
            <a:endParaRPr lang="en-US" sz="2000" b="1" dirty="0">
              <a:solidFill>
                <a:schemeClr val="accent6">
                  <a:lumMod val="50000"/>
                </a:schemeClr>
              </a:solidFill>
              <a:latin typeface="+mj-lt"/>
            </a:endParaRPr>
          </a:p>
          <a:p>
            <a:pPr lvl="1">
              <a:buFont typeface="Arial" panose="020B0604020202020204" pitchFamily="34" charset="0"/>
              <a:buChar char="•"/>
              <a:defRPr/>
            </a:pPr>
            <a:r>
              <a:rPr lang="en-US" sz="2000" b="1" dirty="0">
                <a:solidFill>
                  <a:schemeClr val="accent6">
                    <a:lumMod val="50000"/>
                  </a:schemeClr>
                </a:solidFill>
                <a:latin typeface="+mj-lt"/>
              </a:rPr>
              <a:t>Help support Fraternal </a:t>
            </a:r>
            <a:r>
              <a:rPr lang="en-US" sz="2000" b="1" dirty="0" smtClean="0">
                <a:solidFill>
                  <a:schemeClr val="accent6">
                    <a:lumMod val="50000"/>
                  </a:schemeClr>
                </a:solidFill>
                <a:latin typeface="+mj-lt"/>
              </a:rPr>
              <a:t>programs</a:t>
            </a:r>
          </a:p>
          <a:p>
            <a:pPr marL="411480" lvl="1" indent="0">
              <a:buNone/>
              <a:defRPr/>
            </a:pPr>
            <a:endParaRPr lang="en-US" sz="2000" b="1" dirty="0" smtClean="0">
              <a:solidFill>
                <a:schemeClr val="accent6">
                  <a:lumMod val="50000"/>
                </a:schemeClr>
              </a:solidFill>
              <a:latin typeface="+mj-lt"/>
            </a:endParaRPr>
          </a:p>
          <a:p>
            <a:pPr lvl="1">
              <a:buFont typeface="Arial" panose="020B0604020202020204" pitchFamily="34" charset="0"/>
              <a:buChar char="•"/>
              <a:defRPr/>
            </a:pPr>
            <a:r>
              <a:rPr lang="en-US" sz="2000" b="1" dirty="0" smtClean="0">
                <a:solidFill>
                  <a:schemeClr val="accent6">
                    <a:lumMod val="50000"/>
                  </a:schemeClr>
                </a:solidFill>
                <a:latin typeface="+mj-lt"/>
              </a:rPr>
              <a:t>See </a:t>
            </a:r>
            <a:r>
              <a:rPr lang="en-US" sz="2000" b="1" dirty="0">
                <a:solidFill>
                  <a:schemeClr val="accent6">
                    <a:lumMod val="50000"/>
                  </a:schemeClr>
                </a:solidFill>
                <a:latin typeface="+mj-lt"/>
              </a:rPr>
              <a:t>the protection of their future in action</a:t>
            </a:r>
          </a:p>
          <a:p>
            <a:pPr marL="457200" lvl="1" indent="0">
              <a:buNone/>
              <a:defRPr/>
            </a:pPr>
            <a:endParaRPr lang="en-US" sz="1400" dirty="0">
              <a:solidFill>
                <a:schemeClr val="accent6">
                  <a:lumMod val="50000"/>
                </a:schemeClr>
              </a:solidFill>
              <a:latin typeface="+mj-lt"/>
            </a:endParaRPr>
          </a:p>
          <a:p>
            <a:pPr marL="457200" lvl="1" indent="0">
              <a:buNone/>
              <a:defRPr/>
            </a:pPr>
            <a:endParaRPr lang="en-US" sz="1400" dirty="0">
              <a:solidFill>
                <a:schemeClr val="accent6">
                  <a:lumMod val="50000"/>
                </a:schemeClr>
              </a:solidFill>
              <a:latin typeface="+mj-lt"/>
            </a:endParaRPr>
          </a:p>
          <a:p>
            <a:pPr marL="457200" lvl="1" indent="0">
              <a:buNone/>
              <a:defRPr/>
            </a:pPr>
            <a:endParaRPr lang="en-US" sz="1400" dirty="0" smtClean="0">
              <a:solidFill>
                <a:schemeClr val="accent6">
                  <a:lumMod val="50000"/>
                </a:schemeClr>
              </a:solidFill>
              <a:latin typeface="+mj-lt"/>
            </a:endParaRPr>
          </a:p>
          <a:p>
            <a:pPr marL="457200" lvl="1" indent="0">
              <a:buNone/>
              <a:defRPr/>
            </a:pPr>
            <a:endParaRPr lang="en-US" sz="1400" dirty="0">
              <a:solidFill>
                <a:schemeClr val="accent6">
                  <a:lumMod val="50000"/>
                </a:schemeClr>
              </a:solidFill>
              <a:latin typeface="+mj-lt"/>
            </a:endParaRPr>
          </a:p>
          <a:p>
            <a:pPr marL="457200" lvl="1" indent="0">
              <a:buNone/>
              <a:defRPr/>
            </a:pPr>
            <a:r>
              <a:rPr lang="en-US" sz="1200" dirty="0">
                <a:solidFill>
                  <a:schemeClr val="accent6">
                    <a:lumMod val="50000"/>
                  </a:schemeClr>
                </a:solidFill>
                <a:latin typeface="+mj-lt"/>
              </a:rPr>
              <a:t>Slide </a:t>
            </a:r>
            <a:r>
              <a:rPr lang="en-US" sz="1200" dirty="0" smtClean="0">
                <a:solidFill>
                  <a:schemeClr val="accent6">
                    <a:lumMod val="50000"/>
                  </a:schemeClr>
                </a:solidFill>
                <a:latin typeface="+mj-lt"/>
              </a:rPr>
              <a:t>15 </a:t>
            </a:r>
            <a:r>
              <a:rPr lang="en-US" sz="1200" dirty="0">
                <a:solidFill>
                  <a:schemeClr val="accent6">
                    <a:lumMod val="50000"/>
                  </a:schemeClr>
                </a:solidFill>
                <a:latin typeface="+mj-lt"/>
              </a:rPr>
              <a:t>of </a:t>
            </a:r>
            <a:r>
              <a:rPr lang="en-US" sz="1200" dirty="0" smtClean="0">
                <a:solidFill>
                  <a:schemeClr val="accent6">
                    <a:lumMod val="50000"/>
                  </a:schemeClr>
                </a:solidFill>
                <a:latin typeface="+mj-lt"/>
              </a:rPr>
              <a:t>16</a:t>
            </a:r>
            <a:endParaRPr lang="en-US" sz="1200" dirty="0">
              <a:solidFill>
                <a:schemeClr val="accent6">
                  <a:lumMod val="50000"/>
                </a:schemeClr>
              </a:solidFill>
              <a:latin typeface="+mj-lt"/>
            </a:endParaRPr>
          </a:p>
          <a:p>
            <a:pPr marL="109728" indent="0">
              <a:buNone/>
            </a:pPr>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pPr algn="r"/>
            <a:endParaRPr lang="en-US" dirty="0"/>
          </a:p>
        </p:txBody>
      </p:sp>
      <p:pic>
        <p:nvPicPr>
          <p:cNvPr id="4" name="Content Placeholder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553200" y="5715000"/>
            <a:ext cx="2057400" cy="592531"/>
          </a:xfrm>
          <a:prstGeom prst="rect">
            <a:avLst/>
          </a:prstGeom>
        </p:spPr>
      </p:pic>
    </p:spTree>
    <p:extLst>
      <p:ext uri="{BB962C8B-B14F-4D97-AF65-F5344CB8AC3E}">
        <p14:creationId xmlns:p14="http://schemas.microsoft.com/office/powerpoint/2010/main" val="18233030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066800"/>
          </a:xfrm>
        </p:spPr>
        <p:txBody>
          <a:bodyPr/>
          <a:lstStyle/>
          <a:p>
            <a:r>
              <a:rPr lang="en-US" altLang="en-US" b="1" u="sng" dirty="0">
                <a:solidFill>
                  <a:schemeClr val="accent6">
                    <a:lumMod val="50000"/>
                  </a:schemeClr>
                </a:solidFill>
              </a:rPr>
              <a:t>Questions about Sons of Norway?</a:t>
            </a:r>
            <a:endParaRPr lang="en-US" b="1" u="sng" dirty="0">
              <a:solidFill>
                <a:schemeClr val="accent6">
                  <a:lumMod val="50000"/>
                </a:schemeClr>
              </a:solidFill>
            </a:endParaRPr>
          </a:p>
        </p:txBody>
      </p:sp>
      <p:sp>
        <p:nvSpPr>
          <p:cNvPr id="3" name="Content Placeholder 2"/>
          <p:cNvSpPr>
            <a:spLocks noGrp="1"/>
          </p:cNvSpPr>
          <p:nvPr>
            <p:ph idx="1"/>
          </p:nvPr>
        </p:nvSpPr>
        <p:spPr>
          <a:xfrm>
            <a:off x="457200" y="2057398"/>
            <a:ext cx="8229600" cy="4343401"/>
          </a:xfrm>
        </p:spPr>
        <p:txBody>
          <a:bodyPr>
            <a:noAutofit/>
          </a:bodyPr>
          <a:lstStyle/>
          <a:p>
            <a:pPr>
              <a:lnSpc>
                <a:spcPct val="80000"/>
              </a:lnSpc>
              <a:buNone/>
            </a:pPr>
            <a:r>
              <a:rPr lang="en-US" altLang="en-US" sz="2600" b="1" dirty="0">
                <a:solidFill>
                  <a:schemeClr val="accent6">
                    <a:lumMod val="50000"/>
                  </a:schemeClr>
                </a:solidFill>
                <a:latin typeface="+mj-lt"/>
              </a:rPr>
              <a:t>For more information about Sons of Norway’s financial benefits, contact:</a:t>
            </a:r>
          </a:p>
          <a:p>
            <a:pPr>
              <a:lnSpc>
                <a:spcPct val="80000"/>
              </a:lnSpc>
              <a:buNone/>
            </a:pPr>
            <a:r>
              <a:rPr lang="en-US" altLang="en-US" sz="800" b="1" dirty="0" smtClean="0">
                <a:solidFill>
                  <a:schemeClr val="accent6">
                    <a:lumMod val="50000"/>
                  </a:schemeClr>
                </a:solidFill>
                <a:latin typeface="+mj-lt"/>
              </a:rPr>
              <a:t>    </a:t>
            </a:r>
            <a:r>
              <a:rPr lang="en-US" altLang="en-US" sz="800" b="1" dirty="0">
                <a:solidFill>
                  <a:schemeClr val="accent6">
                    <a:lumMod val="50000"/>
                  </a:schemeClr>
                </a:solidFill>
                <a:latin typeface="+mj-lt"/>
              </a:rPr>
              <a:t>	</a:t>
            </a:r>
          </a:p>
          <a:p>
            <a:pPr>
              <a:lnSpc>
                <a:spcPct val="80000"/>
              </a:lnSpc>
              <a:buNone/>
            </a:pPr>
            <a:r>
              <a:rPr lang="en-US" altLang="en-US" b="1" dirty="0" smtClean="0">
                <a:solidFill>
                  <a:schemeClr val="accent6">
                    <a:lumMod val="50000"/>
                  </a:schemeClr>
                </a:solidFill>
                <a:latin typeface="+mj-lt"/>
              </a:rPr>
              <a:t>Len Carlson, CLU</a:t>
            </a:r>
          </a:p>
          <a:p>
            <a:pPr>
              <a:lnSpc>
                <a:spcPct val="80000"/>
              </a:lnSpc>
              <a:buNone/>
            </a:pPr>
            <a:endParaRPr lang="en-US" altLang="en-US" sz="2600" b="1" dirty="0">
              <a:solidFill>
                <a:schemeClr val="accent6">
                  <a:lumMod val="50000"/>
                </a:schemeClr>
              </a:solidFill>
              <a:latin typeface="+mj-lt"/>
            </a:endParaRPr>
          </a:p>
          <a:p>
            <a:pPr>
              <a:lnSpc>
                <a:spcPct val="80000"/>
              </a:lnSpc>
              <a:buNone/>
            </a:pPr>
            <a:r>
              <a:rPr lang="en-US" altLang="en-US" sz="2600" b="1" dirty="0" smtClean="0">
                <a:solidFill>
                  <a:schemeClr val="accent6">
                    <a:lumMod val="50000"/>
                  </a:schemeClr>
                </a:solidFill>
                <a:latin typeface="+mj-lt"/>
              </a:rPr>
              <a:t>		Phone: 	(800) 945-8851</a:t>
            </a:r>
          </a:p>
          <a:p>
            <a:pPr>
              <a:lnSpc>
                <a:spcPct val="80000"/>
              </a:lnSpc>
              <a:buNone/>
            </a:pPr>
            <a:r>
              <a:rPr lang="en-US" altLang="en-US" sz="2600" b="1" dirty="0" smtClean="0">
                <a:solidFill>
                  <a:schemeClr val="accent6">
                    <a:lumMod val="50000"/>
                  </a:schemeClr>
                </a:solidFill>
                <a:latin typeface="+mj-lt"/>
              </a:rPr>
              <a:t>	</a:t>
            </a:r>
            <a:r>
              <a:rPr lang="en-US" altLang="en-US" sz="2600" b="1" dirty="0">
                <a:solidFill>
                  <a:schemeClr val="accent6">
                    <a:lumMod val="50000"/>
                  </a:schemeClr>
                </a:solidFill>
                <a:latin typeface="+mj-lt"/>
              </a:rPr>
              <a:t>	</a:t>
            </a:r>
            <a:r>
              <a:rPr lang="en-US" altLang="en-US" sz="2600" b="1" dirty="0" smtClean="0">
                <a:solidFill>
                  <a:schemeClr val="accent6">
                    <a:lumMod val="50000"/>
                  </a:schemeClr>
                </a:solidFill>
                <a:latin typeface="+mj-lt"/>
              </a:rPr>
              <a:t>Email:	</a:t>
            </a:r>
            <a:r>
              <a:rPr lang="en-US" altLang="en-US" sz="2600" b="1" dirty="0" smtClean="0">
                <a:solidFill>
                  <a:schemeClr val="accent6">
                    <a:lumMod val="50000"/>
                  </a:schemeClr>
                </a:solidFill>
                <a:latin typeface="+mj-lt"/>
                <a:hlinkClick r:id="rId2"/>
              </a:rPr>
              <a:t>lcarlson@sofn.com</a:t>
            </a:r>
            <a:endParaRPr lang="en-US" altLang="en-US" sz="2600" b="1" dirty="0" smtClean="0">
              <a:solidFill>
                <a:schemeClr val="accent6">
                  <a:lumMod val="50000"/>
                </a:schemeClr>
              </a:solidFill>
              <a:latin typeface="+mj-lt"/>
            </a:endParaRPr>
          </a:p>
          <a:p>
            <a:pPr>
              <a:lnSpc>
                <a:spcPct val="80000"/>
              </a:lnSpc>
              <a:buNone/>
            </a:pPr>
            <a:endParaRPr lang="en-US" altLang="en-US" sz="2600" b="1" dirty="0" smtClean="0">
              <a:solidFill>
                <a:schemeClr val="accent6">
                  <a:lumMod val="50000"/>
                </a:schemeClr>
              </a:solidFill>
              <a:latin typeface="+mj-lt"/>
            </a:endParaRPr>
          </a:p>
          <a:p>
            <a:pPr>
              <a:lnSpc>
                <a:spcPct val="80000"/>
              </a:lnSpc>
              <a:buNone/>
            </a:pPr>
            <a:endParaRPr lang="en-US" altLang="en-US" sz="600" b="1" dirty="0">
              <a:solidFill>
                <a:schemeClr val="accent6">
                  <a:lumMod val="50000"/>
                </a:schemeClr>
              </a:solidFill>
              <a:latin typeface="+mj-lt"/>
            </a:endParaRPr>
          </a:p>
          <a:p>
            <a:pPr>
              <a:lnSpc>
                <a:spcPct val="80000"/>
              </a:lnSpc>
              <a:buNone/>
            </a:pPr>
            <a:r>
              <a:rPr lang="en-US" altLang="en-US" sz="2400" b="1" dirty="0">
                <a:solidFill>
                  <a:schemeClr val="accent6">
                    <a:lumMod val="50000"/>
                  </a:schemeClr>
                </a:solidFill>
                <a:latin typeface="+mj-lt"/>
              </a:rPr>
              <a:t>Visit us on the web at:  </a:t>
            </a:r>
            <a:r>
              <a:rPr lang="en-US" altLang="en-US" sz="2400" b="1" dirty="0">
                <a:solidFill>
                  <a:schemeClr val="accent6">
                    <a:lumMod val="50000"/>
                  </a:schemeClr>
                </a:solidFill>
                <a:latin typeface="+mj-lt"/>
                <a:hlinkClick r:id="rId3"/>
              </a:rPr>
              <a:t>http://www.sonsofnorway.com</a:t>
            </a:r>
            <a:endParaRPr lang="en-US" altLang="en-US" sz="2400" b="1" dirty="0">
              <a:solidFill>
                <a:schemeClr val="accent6">
                  <a:lumMod val="50000"/>
                </a:schemeClr>
              </a:solidFill>
              <a:latin typeface="+mj-lt"/>
            </a:endParaRPr>
          </a:p>
          <a:p>
            <a:pPr>
              <a:lnSpc>
                <a:spcPct val="80000"/>
              </a:lnSpc>
              <a:buNone/>
            </a:pPr>
            <a:endParaRPr lang="en-US" altLang="en-US" sz="2600" b="1" dirty="0">
              <a:solidFill>
                <a:schemeClr val="accent6">
                  <a:lumMod val="50000"/>
                </a:schemeClr>
              </a:solidFill>
              <a:latin typeface="+mj-lt"/>
            </a:endParaRPr>
          </a:p>
          <a:p>
            <a:pPr>
              <a:lnSpc>
                <a:spcPct val="80000"/>
              </a:lnSpc>
              <a:buNone/>
            </a:pPr>
            <a:endParaRPr lang="en-US" altLang="en-US" sz="1200" dirty="0" smtClean="0">
              <a:solidFill>
                <a:schemeClr val="accent6">
                  <a:lumMod val="50000"/>
                </a:schemeClr>
              </a:solidFill>
              <a:latin typeface="+mj-lt"/>
            </a:endParaRPr>
          </a:p>
          <a:p>
            <a:pPr>
              <a:lnSpc>
                <a:spcPct val="80000"/>
              </a:lnSpc>
              <a:buNone/>
            </a:pPr>
            <a:endParaRPr lang="en-US" altLang="en-US" sz="1200" dirty="0">
              <a:solidFill>
                <a:schemeClr val="accent6">
                  <a:lumMod val="50000"/>
                </a:schemeClr>
              </a:solidFill>
              <a:latin typeface="+mj-lt"/>
            </a:endParaRPr>
          </a:p>
          <a:p>
            <a:pPr>
              <a:lnSpc>
                <a:spcPct val="80000"/>
              </a:lnSpc>
              <a:buNone/>
            </a:pPr>
            <a:r>
              <a:rPr lang="en-US" altLang="en-US" sz="1200" dirty="0" smtClean="0">
                <a:solidFill>
                  <a:schemeClr val="accent6">
                    <a:lumMod val="50000"/>
                  </a:schemeClr>
                </a:solidFill>
                <a:latin typeface="+mj-lt"/>
              </a:rPr>
              <a:t>Slide 16 </a:t>
            </a:r>
            <a:r>
              <a:rPr lang="en-US" altLang="en-US" sz="1200" dirty="0">
                <a:solidFill>
                  <a:schemeClr val="accent6">
                    <a:lumMod val="50000"/>
                  </a:schemeClr>
                </a:solidFill>
                <a:latin typeface="+mj-lt"/>
              </a:rPr>
              <a:t>of </a:t>
            </a:r>
            <a:r>
              <a:rPr lang="en-US" altLang="en-US" sz="1200" dirty="0" smtClean="0">
                <a:solidFill>
                  <a:schemeClr val="accent6">
                    <a:lumMod val="50000"/>
                  </a:schemeClr>
                </a:solidFill>
                <a:latin typeface="+mj-lt"/>
              </a:rPr>
              <a:t>16</a:t>
            </a:r>
            <a:endParaRPr lang="en-US" altLang="en-US" sz="1200" dirty="0">
              <a:solidFill>
                <a:schemeClr val="accent6">
                  <a:lumMod val="50000"/>
                </a:schemeClr>
              </a:solidFill>
              <a:latin typeface="+mj-lt"/>
            </a:endParaRPr>
          </a:p>
          <a:p>
            <a:pPr marL="109728" indent="0">
              <a:buNone/>
            </a:pPr>
            <a:endParaRPr lang="en-US" dirty="0"/>
          </a:p>
          <a:p>
            <a:endParaRPr lang="en-US" dirty="0" smtClean="0"/>
          </a:p>
          <a:p>
            <a:endParaRPr lang="en-US" dirty="0"/>
          </a:p>
          <a:p>
            <a:endParaRPr lang="en-US" dirty="0" smtClean="0"/>
          </a:p>
          <a:p>
            <a:endParaRPr lang="en-US" dirty="0"/>
          </a:p>
          <a:p>
            <a:endParaRPr lang="en-US" dirty="0" smtClean="0"/>
          </a:p>
          <a:p>
            <a:pPr algn="r"/>
            <a:endParaRPr lang="en-US" dirty="0"/>
          </a:p>
        </p:txBody>
      </p:sp>
      <p:pic>
        <p:nvPicPr>
          <p:cNvPr id="4" name="Content Placeholder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553200" y="5715000"/>
            <a:ext cx="2057400" cy="592531"/>
          </a:xfrm>
          <a:prstGeom prst="rect">
            <a:avLst/>
          </a:prstGeom>
        </p:spPr>
      </p:pic>
    </p:spTree>
    <p:extLst>
      <p:ext uri="{BB962C8B-B14F-4D97-AF65-F5344CB8AC3E}">
        <p14:creationId xmlns:p14="http://schemas.microsoft.com/office/powerpoint/2010/main" val="10543226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en-US" sz="4400" b="1" dirty="0">
                <a:solidFill>
                  <a:schemeClr val="accent6">
                    <a:lumMod val="50000"/>
                  </a:schemeClr>
                </a:solidFill>
                <a:effectLst>
                  <a:outerShdw blurRad="38100" dist="38100" dir="2700000" algn="tl">
                    <a:srgbClr val="000000">
                      <a:alpha val="43137"/>
                    </a:srgbClr>
                  </a:outerShdw>
                </a:effectLst>
              </a:rPr>
              <a:t>What’s in a Name?</a:t>
            </a:r>
            <a:endParaRPr lang="en-US" sz="4400" b="1" dirty="0">
              <a:solidFill>
                <a:schemeClr val="accent6">
                  <a:lumMod val="50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2249424"/>
            <a:ext cx="8229600" cy="4075176"/>
          </a:xfrm>
        </p:spPr>
        <p:txBody>
          <a:bodyPr>
            <a:noAutofit/>
          </a:bodyPr>
          <a:lstStyle/>
          <a:p>
            <a:pPr>
              <a:defRPr/>
            </a:pPr>
            <a:r>
              <a:rPr lang="en-US" b="1" dirty="0" smtClean="0">
                <a:solidFill>
                  <a:schemeClr val="accent6">
                    <a:lumMod val="50000"/>
                  </a:schemeClr>
                </a:solidFill>
                <a:latin typeface="+mj-lt"/>
              </a:rPr>
              <a:t>Stability</a:t>
            </a:r>
            <a:endParaRPr lang="en-US" b="1" dirty="0">
              <a:solidFill>
                <a:schemeClr val="accent6">
                  <a:lumMod val="50000"/>
                </a:schemeClr>
              </a:solidFill>
              <a:latin typeface="+mj-lt"/>
            </a:endParaRPr>
          </a:p>
          <a:p>
            <a:pPr marL="411480" lvl="1" indent="0">
              <a:buNone/>
              <a:defRPr/>
            </a:pPr>
            <a:r>
              <a:rPr lang="en-US" sz="2000" b="1" dirty="0" smtClean="0">
                <a:solidFill>
                  <a:schemeClr val="accent6">
                    <a:lumMod val="50000"/>
                  </a:schemeClr>
                </a:solidFill>
                <a:latin typeface="+mj-lt"/>
              </a:rPr>
              <a:t>	Sons </a:t>
            </a:r>
            <a:r>
              <a:rPr lang="en-US" sz="2000" b="1" dirty="0">
                <a:solidFill>
                  <a:schemeClr val="accent6">
                    <a:lumMod val="50000"/>
                  </a:schemeClr>
                </a:solidFill>
                <a:latin typeface="+mj-lt"/>
              </a:rPr>
              <a:t>of Norway has never defaulted on an </a:t>
            </a:r>
            <a:endParaRPr lang="en-US" sz="2000" b="1" dirty="0" smtClean="0">
              <a:solidFill>
                <a:schemeClr val="accent6">
                  <a:lumMod val="50000"/>
                </a:schemeClr>
              </a:solidFill>
              <a:latin typeface="+mj-lt"/>
            </a:endParaRPr>
          </a:p>
          <a:p>
            <a:pPr marL="411480" lvl="1" indent="0">
              <a:buNone/>
              <a:defRPr/>
            </a:pPr>
            <a:r>
              <a:rPr lang="en-US" sz="2000" b="1" dirty="0" smtClean="0">
                <a:solidFill>
                  <a:schemeClr val="accent6">
                    <a:lumMod val="50000"/>
                  </a:schemeClr>
                </a:solidFill>
                <a:latin typeface="+mj-lt"/>
              </a:rPr>
              <a:t>	obligation </a:t>
            </a:r>
            <a:r>
              <a:rPr lang="en-US" sz="2000" b="1" dirty="0">
                <a:solidFill>
                  <a:schemeClr val="accent6">
                    <a:lumMod val="50000"/>
                  </a:schemeClr>
                </a:solidFill>
                <a:latin typeface="+mj-lt"/>
              </a:rPr>
              <a:t>in its </a:t>
            </a:r>
            <a:r>
              <a:rPr lang="en-US" sz="2000" b="1" dirty="0" smtClean="0">
                <a:solidFill>
                  <a:schemeClr val="accent6">
                    <a:lumMod val="50000"/>
                  </a:schemeClr>
                </a:solidFill>
                <a:latin typeface="+mj-lt"/>
              </a:rPr>
              <a:t>121 </a:t>
            </a:r>
            <a:r>
              <a:rPr lang="en-US" sz="2000" b="1" dirty="0">
                <a:solidFill>
                  <a:schemeClr val="accent6">
                    <a:lumMod val="50000"/>
                  </a:schemeClr>
                </a:solidFill>
                <a:latin typeface="+mj-lt"/>
              </a:rPr>
              <a:t>year history</a:t>
            </a:r>
          </a:p>
          <a:p>
            <a:pPr>
              <a:defRPr/>
            </a:pPr>
            <a:r>
              <a:rPr lang="en-US" b="1" dirty="0">
                <a:solidFill>
                  <a:schemeClr val="accent6">
                    <a:lumMod val="50000"/>
                  </a:schemeClr>
                </a:solidFill>
                <a:latin typeface="+mj-lt"/>
              </a:rPr>
              <a:t>Strength</a:t>
            </a:r>
          </a:p>
          <a:p>
            <a:pPr marL="411480" lvl="1" indent="0">
              <a:buNone/>
              <a:defRPr/>
            </a:pPr>
            <a:r>
              <a:rPr lang="en-US" sz="2000" b="1" dirty="0" smtClean="0">
                <a:solidFill>
                  <a:schemeClr val="accent6">
                    <a:lumMod val="50000"/>
                  </a:schemeClr>
                </a:solidFill>
                <a:latin typeface="+mj-lt"/>
              </a:rPr>
              <a:t>	Sons </a:t>
            </a:r>
            <a:r>
              <a:rPr lang="en-US" sz="2000" b="1" dirty="0">
                <a:solidFill>
                  <a:schemeClr val="accent6">
                    <a:lumMod val="50000"/>
                  </a:schemeClr>
                </a:solidFill>
                <a:latin typeface="+mj-lt"/>
              </a:rPr>
              <a:t>of Norway currently operates </a:t>
            </a:r>
            <a:r>
              <a:rPr lang="en-US" sz="2000" b="1" dirty="0" smtClean="0">
                <a:solidFill>
                  <a:schemeClr val="accent6">
                    <a:lumMod val="50000"/>
                  </a:schemeClr>
                </a:solidFill>
                <a:latin typeface="+mj-lt"/>
              </a:rPr>
              <a:t>with </a:t>
            </a:r>
          </a:p>
          <a:p>
            <a:pPr marL="411480" lvl="1" indent="0">
              <a:buNone/>
              <a:defRPr/>
            </a:pPr>
            <a:r>
              <a:rPr lang="en-US" sz="2000" b="1" dirty="0" smtClean="0">
                <a:solidFill>
                  <a:schemeClr val="accent6">
                    <a:lumMod val="50000"/>
                  </a:schemeClr>
                </a:solidFill>
                <a:latin typeface="+mj-lt"/>
              </a:rPr>
              <a:t>	$360 </a:t>
            </a:r>
            <a:r>
              <a:rPr lang="en-US" sz="2000" b="1" dirty="0">
                <a:solidFill>
                  <a:schemeClr val="accent6">
                    <a:lumMod val="50000"/>
                  </a:schemeClr>
                </a:solidFill>
                <a:latin typeface="+mj-lt"/>
              </a:rPr>
              <a:t>million in assets and </a:t>
            </a:r>
            <a:r>
              <a:rPr lang="en-US" sz="2000" b="1" dirty="0" smtClean="0">
                <a:solidFill>
                  <a:schemeClr val="accent6">
                    <a:lumMod val="50000"/>
                  </a:schemeClr>
                </a:solidFill>
                <a:latin typeface="+mj-lt"/>
              </a:rPr>
              <a:t>$14.3 </a:t>
            </a:r>
            <a:r>
              <a:rPr lang="en-US" sz="2000" b="1" dirty="0">
                <a:solidFill>
                  <a:schemeClr val="accent6">
                    <a:lumMod val="50000"/>
                  </a:schemeClr>
                </a:solidFill>
                <a:latin typeface="+mj-lt"/>
              </a:rPr>
              <a:t>million in surplus</a:t>
            </a:r>
          </a:p>
          <a:p>
            <a:pPr>
              <a:defRPr/>
            </a:pPr>
            <a:r>
              <a:rPr lang="en-US" b="1" dirty="0">
                <a:solidFill>
                  <a:schemeClr val="accent6">
                    <a:lumMod val="50000"/>
                  </a:schemeClr>
                </a:solidFill>
                <a:latin typeface="+mj-lt"/>
              </a:rPr>
              <a:t>Society</a:t>
            </a:r>
          </a:p>
          <a:p>
            <a:pPr marL="411480" lvl="1" indent="0">
              <a:buNone/>
              <a:defRPr/>
            </a:pPr>
            <a:r>
              <a:rPr lang="en-US" sz="2000" b="1" dirty="0" smtClean="0">
                <a:solidFill>
                  <a:schemeClr val="accent6">
                    <a:lumMod val="50000"/>
                  </a:schemeClr>
                </a:solidFill>
                <a:latin typeface="+mj-lt"/>
              </a:rPr>
              <a:t>	Sons </a:t>
            </a:r>
            <a:r>
              <a:rPr lang="en-US" sz="2000" b="1" dirty="0">
                <a:solidFill>
                  <a:schemeClr val="accent6">
                    <a:lumMod val="50000"/>
                  </a:schemeClr>
                </a:solidFill>
                <a:latin typeface="+mj-lt"/>
              </a:rPr>
              <a:t>of Norway has 59,000 members in more than 400 </a:t>
            </a:r>
            <a:r>
              <a:rPr lang="en-US" sz="2000" b="1" dirty="0" smtClean="0">
                <a:solidFill>
                  <a:schemeClr val="accent6">
                    <a:lumMod val="50000"/>
                  </a:schemeClr>
                </a:solidFill>
                <a:latin typeface="+mj-lt"/>
              </a:rPr>
              <a:t>	lodges </a:t>
            </a:r>
            <a:r>
              <a:rPr lang="en-US" sz="2000" b="1" dirty="0">
                <a:solidFill>
                  <a:schemeClr val="accent6">
                    <a:lumMod val="50000"/>
                  </a:schemeClr>
                </a:solidFill>
                <a:latin typeface="+mj-lt"/>
              </a:rPr>
              <a:t>throughout North America and </a:t>
            </a:r>
            <a:r>
              <a:rPr lang="en-US" sz="2000" b="1" dirty="0" smtClean="0">
                <a:solidFill>
                  <a:schemeClr val="accent6">
                    <a:lumMod val="50000"/>
                  </a:schemeClr>
                </a:solidFill>
                <a:latin typeface="+mj-lt"/>
              </a:rPr>
              <a:t>Norway</a:t>
            </a:r>
            <a:endParaRPr lang="en-US" sz="2400" b="1" dirty="0">
              <a:solidFill>
                <a:schemeClr val="accent6">
                  <a:lumMod val="50000"/>
                </a:schemeClr>
              </a:solidFill>
              <a:latin typeface="+mj-lt"/>
            </a:endParaRPr>
          </a:p>
          <a:p>
            <a:pPr lvl="1">
              <a:defRPr/>
            </a:pPr>
            <a:endParaRPr lang="en-US" sz="1400" dirty="0">
              <a:solidFill>
                <a:srgbClr val="000099"/>
              </a:solidFill>
            </a:endParaRPr>
          </a:p>
          <a:p>
            <a:pPr marL="457200" lvl="1" indent="0">
              <a:buNone/>
              <a:defRPr/>
            </a:pPr>
            <a:r>
              <a:rPr lang="en-US" sz="1200" dirty="0">
                <a:solidFill>
                  <a:schemeClr val="accent6">
                    <a:lumMod val="50000"/>
                  </a:schemeClr>
                </a:solidFill>
                <a:latin typeface="+mj-lt"/>
              </a:rPr>
              <a:t>Slide 2 of </a:t>
            </a:r>
            <a:r>
              <a:rPr lang="en-US" sz="1200" dirty="0" smtClean="0">
                <a:solidFill>
                  <a:schemeClr val="accent6">
                    <a:lumMod val="50000"/>
                  </a:schemeClr>
                </a:solidFill>
                <a:latin typeface="+mj-lt"/>
              </a:rPr>
              <a:t>16</a:t>
            </a:r>
            <a:endParaRPr lang="en-US" sz="1200" dirty="0">
              <a:solidFill>
                <a:schemeClr val="accent6">
                  <a:lumMod val="50000"/>
                </a:schemeClr>
              </a:solidFill>
              <a:latin typeface="+mj-lt"/>
            </a:endParaRPr>
          </a:p>
          <a:p>
            <a:endParaRPr lang="en-US" dirty="0"/>
          </a:p>
          <a:p>
            <a:endParaRPr lang="en-US" dirty="0" smtClean="0"/>
          </a:p>
          <a:p>
            <a:endParaRPr lang="en-US" dirty="0"/>
          </a:p>
          <a:p>
            <a:endParaRPr lang="en-US" dirty="0" smtClean="0"/>
          </a:p>
          <a:p>
            <a:pPr algn="r"/>
            <a:endParaRPr lang="en-US" dirty="0"/>
          </a:p>
        </p:txBody>
      </p:sp>
      <p:pic>
        <p:nvPicPr>
          <p:cNvPr id="4" name="Content Placeholder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553200" y="5715000"/>
            <a:ext cx="2057400" cy="592531"/>
          </a:xfrm>
          <a:prstGeom prst="rect">
            <a:avLst/>
          </a:prstGeom>
        </p:spPr>
      </p:pic>
    </p:spTree>
    <p:extLst>
      <p:ext uri="{BB962C8B-B14F-4D97-AF65-F5344CB8AC3E}">
        <p14:creationId xmlns:p14="http://schemas.microsoft.com/office/powerpoint/2010/main" val="17558773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066800"/>
          </a:xfrm>
        </p:spPr>
        <p:txBody>
          <a:bodyPr>
            <a:normAutofit/>
          </a:bodyPr>
          <a:lstStyle/>
          <a:p>
            <a:r>
              <a:rPr lang="en-US" sz="4400" b="1" dirty="0" smtClean="0">
                <a:effectLst>
                  <a:outerShdw blurRad="38100" dist="38100" dir="2700000" algn="tl">
                    <a:srgbClr val="000000">
                      <a:alpha val="43137"/>
                    </a:srgbClr>
                  </a:outerShdw>
                </a:effectLst>
              </a:rPr>
              <a:t>History</a:t>
            </a:r>
            <a:endParaRPr lang="en-US" sz="44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828800"/>
            <a:ext cx="8229600" cy="4075176"/>
          </a:xfrm>
        </p:spPr>
        <p:txBody>
          <a:bodyPr>
            <a:noAutofit/>
          </a:bodyPr>
          <a:lstStyle/>
          <a:p>
            <a:pPr>
              <a:defRPr/>
            </a:pPr>
            <a:r>
              <a:rPr lang="en-US" b="1" dirty="0">
                <a:solidFill>
                  <a:schemeClr val="accent6">
                    <a:lumMod val="50000"/>
                  </a:schemeClr>
                </a:solidFill>
                <a:latin typeface="+mj-lt"/>
              </a:rPr>
              <a:t>Sons of Norway was founded in 1895 by 18 Norwegian </a:t>
            </a:r>
            <a:r>
              <a:rPr lang="en-US" b="1" dirty="0" smtClean="0">
                <a:solidFill>
                  <a:schemeClr val="accent6">
                    <a:lumMod val="50000"/>
                  </a:schemeClr>
                </a:solidFill>
                <a:latin typeface="+mj-lt"/>
              </a:rPr>
              <a:t>immigrants</a:t>
            </a:r>
          </a:p>
          <a:p>
            <a:pPr>
              <a:defRPr/>
            </a:pPr>
            <a:endParaRPr lang="en-US" sz="800" b="1" dirty="0">
              <a:solidFill>
                <a:schemeClr val="accent6">
                  <a:lumMod val="50000"/>
                </a:schemeClr>
              </a:solidFill>
              <a:latin typeface="+mj-lt"/>
            </a:endParaRPr>
          </a:p>
          <a:p>
            <a:pPr lvl="1">
              <a:buFont typeface="Arial" panose="020B0604020202020204" pitchFamily="34" charset="0"/>
              <a:buChar char="•"/>
              <a:defRPr/>
            </a:pPr>
            <a:r>
              <a:rPr lang="en-US" sz="2400" b="1" dirty="0">
                <a:solidFill>
                  <a:schemeClr val="accent6">
                    <a:lumMod val="50000"/>
                  </a:schemeClr>
                </a:solidFill>
                <a:latin typeface="+mj-lt"/>
              </a:rPr>
              <a:t>Founded with thoughts of survival for their </a:t>
            </a:r>
            <a:r>
              <a:rPr lang="en-US" sz="2400" b="1" dirty="0" smtClean="0">
                <a:solidFill>
                  <a:schemeClr val="accent6">
                    <a:lumMod val="50000"/>
                  </a:schemeClr>
                </a:solidFill>
                <a:latin typeface="+mj-lt"/>
              </a:rPr>
              <a:t>families</a:t>
            </a:r>
          </a:p>
          <a:p>
            <a:pPr lvl="1">
              <a:buFont typeface="Arial" panose="020B0604020202020204" pitchFamily="34" charset="0"/>
              <a:buChar char="•"/>
              <a:defRPr/>
            </a:pPr>
            <a:endParaRPr lang="en-US" sz="800" b="1" dirty="0">
              <a:solidFill>
                <a:schemeClr val="accent6">
                  <a:lumMod val="50000"/>
                </a:schemeClr>
              </a:solidFill>
              <a:latin typeface="+mj-lt"/>
            </a:endParaRPr>
          </a:p>
          <a:p>
            <a:pPr lvl="1">
              <a:buFont typeface="Arial" panose="020B0604020202020204" pitchFamily="34" charset="0"/>
              <a:buChar char="•"/>
              <a:defRPr/>
            </a:pPr>
            <a:r>
              <a:rPr lang="en-US" sz="2400" b="1" dirty="0">
                <a:solidFill>
                  <a:schemeClr val="accent6">
                    <a:lumMod val="50000"/>
                  </a:schemeClr>
                </a:solidFill>
                <a:latin typeface="+mj-lt"/>
              </a:rPr>
              <a:t>Originally structured in a manner similar to group assistance plan from </a:t>
            </a:r>
            <a:r>
              <a:rPr lang="en-US" sz="2400" b="1" dirty="0" smtClean="0">
                <a:solidFill>
                  <a:schemeClr val="accent6">
                    <a:lumMod val="50000"/>
                  </a:schemeClr>
                </a:solidFill>
                <a:latin typeface="+mj-lt"/>
              </a:rPr>
              <a:t>Trondheim</a:t>
            </a:r>
          </a:p>
          <a:p>
            <a:pPr marL="411480" lvl="1" indent="0">
              <a:buNone/>
              <a:defRPr/>
            </a:pPr>
            <a:endParaRPr lang="en-US" sz="800" b="1" dirty="0">
              <a:solidFill>
                <a:schemeClr val="accent6">
                  <a:lumMod val="50000"/>
                </a:schemeClr>
              </a:solidFill>
              <a:latin typeface="+mj-lt"/>
            </a:endParaRPr>
          </a:p>
          <a:p>
            <a:pPr lvl="1">
              <a:buFont typeface="Arial" panose="020B0604020202020204" pitchFamily="34" charset="0"/>
              <a:buChar char="•"/>
              <a:defRPr/>
            </a:pPr>
            <a:r>
              <a:rPr lang="en-US" sz="2400" b="1" dirty="0">
                <a:solidFill>
                  <a:schemeClr val="accent6">
                    <a:lumMod val="50000"/>
                  </a:schemeClr>
                </a:solidFill>
                <a:latin typeface="+mj-lt"/>
              </a:rPr>
              <a:t>Each member contributed a small amount each week in return for medical care and financial assistance during times of need</a:t>
            </a:r>
          </a:p>
          <a:p>
            <a:pPr lvl="1">
              <a:defRPr/>
            </a:pPr>
            <a:endParaRPr lang="en-US" sz="800" b="1" dirty="0">
              <a:solidFill>
                <a:schemeClr val="accent6">
                  <a:lumMod val="50000"/>
                </a:schemeClr>
              </a:solidFill>
              <a:latin typeface="+mj-lt"/>
            </a:endParaRPr>
          </a:p>
          <a:p>
            <a:pPr marL="457200" lvl="1" indent="0">
              <a:buNone/>
              <a:defRPr/>
            </a:pPr>
            <a:r>
              <a:rPr lang="en-US" sz="1200" dirty="0">
                <a:solidFill>
                  <a:schemeClr val="accent6">
                    <a:lumMod val="50000"/>
                  </a:schemeClr>
                </a:solidFill>
                <a:latin typeface="+mj-lt"/>
              </a:rPr>
              <a:t>Slide 3 of </a:t>
            </a:r>
            <a:r>
              <a:rPr lang="en-US" sz="1200" dirty="0" smtClean="0">
                <a:solidFill>
                  <a:schemeClr val="accent6">
                    <a:lumMod val="50000"/>
                  </a:schemeClr>
                </a:solidFill>
                <a:latin typeface="+mj-lt"/>
              </a:rPr>
              <a:t>16</a:t>
            </a:r>
            <a:endParaRPr lang="en-US" sz="1200" dirty="0">
              <a:solidFill>
                <a:schemeClr val="accent6">
                  <a:lumMod val="50000"/>
                </a:schemeClr>
              </a:solidFill>
              <a:latin typeface="+mj-lt"/>
            </a:endParaRPr>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pPr algn="r"/>
            <a:endParaRPr lang="en-US" dirty="0"/>
          </a:p>
        </p:txBody>
      </p:sp>
      <p:pic>
        <p:nvPicPr>
          <p:cNvPr id="4" name="Content Placeholder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553200" y="5715000"/>
            <a:ext cx="2057400" cy="592531"/>
          </a:xfrm>
          <a:prstGeom prst="rect">
            <a:avLst/>
          </a:prstGeom>
        </p:spPr>
      </p:pic>
    </p:spTree>
    <p:extLst>
      <p:ext uri="{BB962C8B-B14F-4D97-AF65-F5344CB8AC3E}">
        <p14:creationId xmlns:p14="http://schemas.microsoft.com/office/powerpoint/2010/main" val="34171073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066800"/>
          </a:xfrm>
        </p:spPr>
        <p:txBody>
          <a:bodyPr>
            <a:normAutofit/>
          </a:bodyPr>
          <a:lstStyle/>
          <a:p>
            <a:r>
              <a:rPr lang="en-US" altLang="en-US" sz="4400" b="1" dirty="0">
                <a:solidFill>
                  <a:schemeClr val="accent6">
                    <a:lumMod val="50000"/>
                  </a:schemeClr>
                </a:solidFill>
                <a:effectLst>
                  <a:outerShdw blurRad="38100" dist="38100" dir="2700000" algn="tl">
                    <a:srgbClr val="000000">
                      <a:alpha val="43137"/>
                    </a:srgbClr>
                  </a:outerShdw>
                </a:effectLst>
              </a:rPr>
              <a:t>Sons of Norway Today</a:t>
            </a:r>
            <a:endParaRPr lang="en-US" sz="4400" b="1" dirty="0">
              <a:solidFill>
                <a:schemeClr val="accent6">
                  <a:lumMod val="50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2057399"/>
            <a:ext cx="8229600" cy="4250131"/>
          </a:xfrm>
        </p:spPr>
        <p:txBody>
          <a:bodyPr>
            <a:normAutofit fontScale="92500" lnSpcReduction="10000"/>
          </a:bodyPr>
          <a:lstStyle/>
          <a:p>
            <a:pPr marL="109728" indent="0">
              <a:buNone/>
              <a:tabLst>
                <a:tab pos="338138" algn="l"/>
              </a:tabLst>
              <a:defRPr/>
            </a:pPr>
            <a:r>
              <a:rPr lang="en-US" b="1" dirty="0">
                <a:solidFill>
                  <a:schemeClr val="accent6">
                    <a:lumMod val="50000"/>
                  </a:schemeClr>
                </a:solidFill>
                <a:latin typeface="+mj-lt"/>
              </a:rPr>
              <a:t>In staying true to its mission statement, Sons of Norway focuses on three core business areas</a:t>
            </a:r>
            <a:r>
              <a:rPr lang="en-US" b="1" dirty="0" smtClean="0">
                <a:solidFill>
                  <a:schemeClr val="accent6">
                    <a:lumMod val="50000"/>
                  </a:schemeClr>
                </a:solidFill>
                <a:latin typeface="+mj-lt"/>
              </a:rPr>
              <a:t>:</a:t>
            </a:r>
          </a:p>
          <a:p>
            <a:pPr marL="109728" indent="0">
              <a:buNone/>
              <a:tabLst>
                <a:tab pos="338138" algn="l"/>
              </a:tabLst>
              <a:defRPr/>
            </a:pPr>
            <a:endParaRPr lang="en-US" sz="900" b="1" dirty="0">
              <a:solidFill>
                <a:schemeClr val="accent6">
                  <a:lumMod val="50000"/>
                </a:schemeClr>
              </a:solidFill>
              <a:latin typeface="+mj-lt"/>
            </a:endParaRPr>
          </a:p>
          <a:p>
            <a:pPr marL="917575" lvl="1" indent="-457200">
              <a:buFont typeface="Arial" panose="020B0604020202020204" pitchFamily="34" charset="0"/>
              <a:buChar char="•"/>
              <a:tabLst>
                <a:tab pos="338138" algn="l"/>
              </a:tabLst>
              <a:defRPr/>
            </a:pPr>
            <a:r>
              <a:rPr lang="en-US" b="1" u="sng" dirty="0">
                <a:solidFill>
                  <a:schemeClr val="accent6">
                    <a:lumMod val="50000"/>
                  </a:schemeClr>
                </a:solidFill>
                <a:latin typeface="+mj-lt"/>
              </a:rPr>
              <a:t>Fraternal:</a:t>
            </a:r>
            <a:r>
              <a:rPr lang="en-US" b="1" dirty="0">
                <a:solidFill>
                  <a:schemeClr val="accent6">
                    <a:lumMod val="50000"/>
                  </a:schemeClr>
                </a:solidFill>
                <a:latin typeface="+mj-lt"/>
              </a:rPr>
              <a:t> Providing ever-expanding cultural resources and training to </a:t>
            </a:r>
            <a:r>
              <a:rPr lang="en-US" b="1" dirty="0" smtClean="0">
                <a:solidFill>
                  <a:schemeClr val="accent6">
                    <a:lumMod val="50000"/>
                  </a:schemeClr>
                </a:solidFill>
                <a:latin typeface="+mj-lt"/>
              </a:rPr>
              <a:t>members</a:t>
            </a:r>
          </a:p>
          <a:p>
            <a:pPr marL="631825" lvl="1" indent="-171450">
              <a:buFont typeface="Arial" panose="020B0604020202020204" pitchFamily="34" charset="0"/>
              <a:buChar char="•"/>
              <a:tabLst>
                <a:tab pos="338138" algn="l"/>
              </a:tabLst>
              <a:defRPr/>
            </a:pPr>
            <a:endParaRPr lang="en-US" sz="900" b="1" dirty="0">
              <a:solidFill>
                <a:schemeClr val="accent6">
                  <a:lumMod val="50000"/>
                </a:schemeClr>
              </a:solidFill>
              <a:latin typeface="+mj-lt"/>
            </a:endParaRPr>
          </a:p>
          <a:p>
            <a:pPr marL="917575" lvl="1" indent="-457200">
              <a:buFont typeface="Arial" panose="020B0604020202020204" pitchFamily="34" charset="0"/>
              <a:buChar char="•"/>
              <a:tabLst>
                <a:tab pos="338138" algn="l"/>
              </a:tabLst>
              <a:defRPr/>
            </a:pPr>
            <a:r>
              <a:rPr lang="en-US" b="1" u="sng" dirty="0">
                <a:solidFill>
                  <a:schemeClr val="accent6">
                    <a:lumMod val="50000"/>
                  </a:schemeClr>
                </a:solidFill>
                <a:latin typeface="+mj-lt"/>
              </a:rPr>
              <a:t>Financial:</a:t>
            </a:r>
            <a:r>
              <a:rPr lang="en-US" b="1" dirty="0">
                <a:solidFill>
                  <a:schemeClr val="accent6">
                    <a:lumMod val="50000"/>
                  </a:schemeClr>
                </a:solidFill>
                <a:latin typeface="+mj-lt"/>
              </a:rPr>
              <a:t> Providing members with sound financial benefits and </a:t>
            </a:r>
            <a:r>
              <a:rPr lang="en-US" b="1" dirty="0" smtClean="0">
                <a:solidFill>
                  <a:schemeClr val="accent6">
                    <a:lumMod val="50000"/>
                  </a:schemeClr>
                </a:solidFill>
                <a:latin typeface="+mj-lt"/>
              </a:rPr>
              <a:t>protection</a:t>
            </a:r>
          </a:p>
          <a:p>
            <a:pPr marL="631825" lvl="1" indent="-171450">
              <a:buFont typeface="Arial" panose="020B0604020202020204" pitchFamily="34" charset="0"/>
              <a:buChar char="•"/>
              <a:tabLst>
                <a:tab pos="338138" algn="l"/>
              </a:tabLst>
              <a:defRPr/>
            </a:pPr>
            <a:endParaRPr lang="en-US" sz="900" b="1" dirty="0">
              <a:solidFill>
                <a:schemeClr val="accent6">
                  <a:lumMod val="50000"/>
                </a:schemeClr>
              </a:solidFill>
              <a:latin typeface="+mj-lt"/>
            </a:endParaRPr>
          </a:p>
          <a:p>
            <a:pPr marL="917575" lvl="1" indent="-457200">
              <a:buFont typeface="Arial" panose="020B0604020202020204" pitchFamily="34" charset="0"/>
              <a:buChar char="•"/>
              <a:tabLst>
                <a:tab pos="338138" algn="l"/>
              </a:tabLst>
              <a:defRPr/>
            </a:pPr>
            <a:r>
              <a:rPr lang="en-US" b="1" u="sng" dirty="0">
                <a:solidFill>
                  <a:schemeClr val="accent6">
                    <a:lumMod val="50000"/>
                  </a:schemeClr>
                </a:solidFill>
                <a:latin typeface="+mj-lt"/>
              </a:rPr>
              <a:t>Foundation:</a:t>
            </a:r>
            <a:r>
              <a:rPr lang="en-US" b="1" dirty="0">
                <a:solidFill>
                  <a:schemeClr val="accent6">
                    <a:lumMod val="50000"/>
                  </a:schemeClr>
                </a:solidFill>
                <a:latin typeface="+mj-lt"/>
              </a:rPr>
              <a:t> Providing scholarships and humanitarian gifts</a:t>
            </a:r>
          </a:p>
          <a:p>
            <a:pPr marL="687388" lvl="1" indent="-227013">
              <a:tabLst>
                <a:tab pos="338138" algn="l"/>
              </a:tabLst>
              <a:defRPr/>
            </a:pPr>
            <a:endParaRPr lang="en-US" sz="1400" dirty="0">
              <a:solidFill>
                <a:schemeClr val="accent6">
                  <a:lumMod val="50000"/>
                </a:schemeClr>
              </a:solidFill>
              <a:latin typeface="+mj-lt"/>
            </a:endParaRPr>
          </a:p>
          <a:p>
            <a:pPr marL="687388" lvl="1" indent="-227013">
              <a:tabLst>
                <a:tab pos="338138" algn="l"/>
              </a:tabLst>
              <a:defRPr/>
            </a:pPr>
            <a:endParaRPr lang="en-US" sz="1400" dirty="0">
              <a:solidFill>
                <a:schemeClr val="accent6">
                  <a:lumMod val="50000"/>
                </a:schemeClr>
              </a:solidFill>
              <a:latin typeface="+mj-lt"/>
            </a:endParaRPr>
          </a:p>
          <a:p>
            <a:pPr marL="687388" lvl="1" indent="-227013">
              <a:tabLst>
                <a:tab pos="338138" algn="l"/>
              </a:tabLst>
              <a:defRPr/>
            </a:pPr>
            <a:endParaRPr lang="en-US" sz="1400" dirty="0">
              <a:solidFill>
                <a:schemeClr val="accent6">
                  <a:lumMod val="50000"/>
                </a:schemeClr>
              </a:solidFill>
              <a:latin typeface="+mj-lt"/>
            </a:endParaRPr>
          </a:p>
          <a:p>
            <a:pPr marL="460375" lvl="1" indent="0">
              <a:buNone/>
              <a:tabLst>
                <a:tab pos="338138" algn="l"/>
              </a:tabLst>
              <a:defRPr/>
            </a:pPr>
            <a:r>
              <a:rPr lang="en-US" sz="1300" dirty="0">
                <a:solidFill>
                  <a:schemeClr val="accent6">
                    <a:lumMod val="50000"/>
                  </a:schemeClr>
                </a:solidFill>
                <a:latin typeface="+mj-lt"/>
              </a:rPr>
              <a:t>Slide </a:t>
            </a:r>
            <a:r>
              <a:rPr lang="en-US" sz="1300" dirty="0" smtClean="0">
                <a:solidFill>
                  <a:schemeClr val="accent6">
                    <a:lumMod val="50000"/>
                  </a:schemeClr>
                </a:solidFill>
                <a:latin typeface="+mj-lt"/>
              </a:rPr>
              <a:t>4 </a:t>
            </a:r>
            <a:r>
              <a:rPr lang="en-US" sz="1300" dirty="0">
                <a:solidFill>
                  <a:schemeClr val="accent6">
                    <a:lumMod val="50000"/>
                  </a:schemeClr>
                </a:solidFill>
                <a:latin typeface="+mj-lt"/>
              </a:rPr>
              <a:t>of </a:t>
            </a:r>
            <a:r>
              <a:rPr lang="en-US" sz="1300" dirty="0" smtClean="0">
                <a:solidFill>
                  <a:schemeClr val="accent6">
                    <a:lumMod val="50000"/>
                  </a:schemeClr>
                </a:solidFill>
                <a:latin typeface="+mj-lt"/>
              </a:rPr>
              <a:t>16</a:t>
            </a:r>
            <a:endParaRPr lang="en-US" sz="1300" dirty="0">
              <a:solidFill>
                <a:schemeClr val="accent6">
                  <a:lumMod val="50000"/>
                </a:schemeClr>
              </a:solidFill>
              <a:latin typeface="+mj-lt"/>
            </a:endParaRPr>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pPr algn="r"/>
            <a:endParaRPr lang="en-US" dirty="0"/>
          </a:p>
        </p:txBody>
      </p:sp>
      <p:pic>
        <p:nvPicPr>
          <p:cNvPr id="4" name="Content Placeholder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553200" y="5715000"/>
            <a:ext cx="2057400" cy="592531"/>
          </a:xfrm>
          <a:prstGeom prst="rect">
            <a:avLst/>
          </a:prstGeom>
        </p:spPr>
      </p:pic>
    </p:spTree>
    <p:extLst>
      <p:ext uri="{BB962C8B-B14F-4D97-AF65-F5344CB8AC3E}">
        <p14:creationId xmlns:p14="http://schemas.microsoft.com/office/powerpoint/2010/main" val="29538884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066800"/>
          </a:xfrm>
        </p:spPr>
        <p:txBody>
          <a:bodyPr>
            <a:normAutofit/>
          </a:bodyPr>
          <a:lstStyle/>
          <a:p>
            <a:r>
              <a:rPr lang="en-US" altLang="en-US" sz="4400" b="1" dirty="0">
                <a:solidFill>
                  <a:schemeClr val="accent6">
                    <a:lumMod val="50000"/>
                  </a:schemeClr>
                </a:solidFill>
                <a:effectLst>
                  <a:outerShdw blurRad="38100" dist="38100" dir="2700000" algn="tl">
                    <a:srgbClr val="000000">
                      <a:alpha val="43137"/>
                    </a:srgbClr>
                  </a:outerShdw>
                </a:effectLst>
              </a:rPr>
              <a:t>Fraternal Operations </a:t>
            </a:r>
            <a:endParaRPr lang="en-US" sz="4400" b="1" dirty="0">
              <a:solidFill>
                <a:schemeClr val="accent6">
                  <a:lumMod val="50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2057399"/>
            <a:ext cx="8229600" cy="4250131"/>
          </a:xfrm>
        </p:spPr>
        <p:txBody>
          <a:bodyPr>
            <a:noAutofit/>
          </a:bodyPr>
          <a:lstStyle/>
          <a:p>
            <a:pPr>
              <a:lnSpc>
                <a:spcPct val="90000"/>
              </a:lnSpc>
              <a:defRPr/>
            </a:pPr>
            <a:r>
              <a:rPr lang="en-US" sz="2400" b="1" dirty="0">
                <a:solidFill>
                  <a:schemeClr val="accent6">
                    <a:lumMod val="50000"/>
                  </a:schemeClr>
                </a:solidFill>
                <a:latin typeface="+mj-lt"/>
              </a:rPr>
              <a:t>Cultural education programs and resources</a:t>
            </a:r>
          </a:p>
          <a:p>
            <a:pPr lvl="1">
              <a:lnSpc>
                <a:spcPct val="90000"/>
              </a:lnSpc>
              <a:buFont typeface="Wingdings" panose="05000000000000000000" pitchFamily="2" charset="2"/>
              <a:buChar char="§"/>
              <a:defRPr/>
            </a:pPr>
            <a:r>
              <a:rPr lang="en-US" sz="2200" b="1" dirty="0">
                <a:solidFill>
                  <a:schemeClr val="accent6">
                    <a:lumMod val="50000"/>
                  </a:schemeClr>
                </a:solidFill>
                <a:latin typeface="+mj-lt"/>
              </a:rPr>
              <a:t>Online language courses</a:t>
            </a:r>
          </a:p>
          <a:p>
            <a:pPr lvl="1">
              <a:lnSpc>
                <a:spcPct val="90000"/>
              </a:lnSpc>
              <a:buFont typeface="Wingdings" panose="05000000000000000000" pitchFamily="2" charset="2"/>
              <a:buChar char="§"/>
              <a:defRPr/>
            </a:pPr>
            <a:r>
              <a:rPr lang="en-US" sz="2200" b="1" dirty="0">
                <a:solidFill>
                  <a:schemeClr val="accent6">
                    <a:lumMod val="50000"/>
                  </a:schemeClr>
                </a:solidFill>
                <a:latin typeface="+mj-lt"/>
              </a:rPr>
              <a:t>Cultural Skills Program</a:t>
            </a:r>
          </a:p>
          <a:p>
            <a:pPr lvl="1">
              <a:lnSpc>
                <a:spcPct val="90000"/>
              </a:lnSpc>
              <a:buFont typeface="Wingdings" panose="05000000000000000000" pitchFamily="2" charset="2"/>
              <a:buChar char="§"/>
              <a:defRPr/>
            </a:pPr>
            <a:r>
              <a:rPr lang="en-US" sz="2200" b="1" dirty="0">
                <a:solidFill>
                  <a:schemeClr val="accent6">
                    <a:lumMod val="50000"/>
                  </a:schemeClr>
                </a:solidFill>
                <a:latin typeface="+mj-lt"/>
              </a:rPr>
              <a:t>Sports Medal Program</a:t>
            </a:r>
          </a:p>
          <a:p>
            <a:pPr lvl="1">
              <a:lnSpc>
                <a:spcPct val="90000"/>
              </a:lnSpc>
              <a:buFont typeface="Wingdings" panose="05000000000000000000" pitchFamily="2" charset="2"/>
              <a:buChar char="§"/>
              <a:defRPr/>
            </a:pPr>
            <a:r>
              <a:rPr lang="en-US" sz="2200" b="1" dirty="0">
                <a:solidFill>
                  <a:schemeClr val="accent6">
                    <a:lumMod val="50000"/>
                  </a:schemeClr>
                </a:solidFill>
                <a:latin typeface="+mj-lt"/>
              </a:rPr>
              <a:t>Strengthening communities through the Sons of Norway Foundation</a:t>
            </a:r>
          </a:p>
          <a:p>
            <a:pPr>
              <a:lnSpc>
                <a:spcPct val="90000"/>
              </a:lnSpc>
              <a:defRPr/>
            </a:pPr>
            <a:r>
              <a:rPr lang="en-US" sz="2400" b="1" dirty="0">
                <a:solidFill>
                  <a:schemeClr val="accent6">
                    <a:lumMod val="50000"/>
                  </a:schemeClr>
                </a:solidFill>
                <a:latin typeface="+mj-lt"/>
              </a:rPr>
              <a:t>Special Events</a:t>
            </a:r>
          </a:p>
          <a:p>
            <a:pPr lvl="1">
              <a:lnSpc>
                <a:spcPct val="90000"/>
              </a:lnSpc>
              <a:buFont typeface="Wingdings" panose="05000000000000000000" pitchFamily="2" charset="2"/>
              <a:buChar char="§"/>
              <a:defRPr/>
            </a:pPr>
            <a:r>
              <a:rPr lang="en-US" sz="2200" b="1" dirty="0">
                <a:solidFill>
                  <a:schemeClr val="accent6">
                    <a:lumMod val="50000"/>
                  </a:schemeClr>
                </a:solidFill>
                <a:latin typeface="+mj-lt"/>
              </a:rPr>
              <a:t>Nordic American Thanksgiving Breakfast</a:t>
            </a:r>
          </a:p>
          <a:p>
            <a:pPr>
              <a:lnSpc>
                <a:spcPct val="90000"/>
              </a:lnSpc>
              <a:defRPr/>
            </a:pPr>
            <a:r>
              <a:rPr lang="en-US" sz="2400" b="1" dirty="0">
                <a:solidFill>
                  <a:schemeClr val="accent6">
                    <a:lumMod val="50000"/>
                  </a:schemeClr>
                </a:solidFill>
                <a:latin typeface="+mj-lt"/>
              </a:rPr>
              <a:t>Web presence </a:t>
            </a:r>
            <a:r>
              <a:rPr lang="en-US" sz="2400" b="1" dirty="0" smtClean="0">
                <a:solidFill>
                  <a:schemeClr val="accent6">
                    <a:lumMod val="50000"/>
                  </a:schemeClr>
                </a:solidFill>
                <a:latin typeface="+mj-lt"/>
              </a:rPr>
              <a:t>- </a:t>
            </a:r>
            <a:r>
              <a:rPr lang="en-US" sz="2400" b="1" dirty="0">
                <a:solidFill>
                  <a:schemeClr val="accent6">
                    <a:lumMod val="50000"/>
                  </a:schemeClr>
                </a:solidFill>
                <a:latin typeface="+mj-lt"/>
              </a:rPr>
              <a:t>www.sonsofnorway.com</a:t>
            </a:r>
          </a:p>
          <a:p>
            <a:pPr lvl="1">
              <a:lnSpc>
                <a:spcPct val="90000"/>
              </a:lnSpc>
              <a:buFont typeface="Wingdings" panose="05000000000000000000" pitchFamily="2" charset="2"/>
              <a:buChar char="§"/>
              <a:defRPr/>
            </a:pPr>
            <a:r>
              <a:rPr lang="en-US" sz="2200" b="1" dirty="0">
                <a:solidFill>
                  <a:schemeClr val="accent6">
                    <a:lumMod val="50000"/>
                  </a:schemeClr>
                </a:solidFill>
                <a:latin typeface="+mj-lt"/>
              </a:rPr>
              <a:t>Lodge events, recipes, cultural information</a:t>
            </a:r>
          </a:p>
          <a:p>
            <a:pPr lvl="1">
              <a:lnSpc>
                <a:spcPct val="90000"/>
              </a:lnSpc>
              <a:defRPr/>
            </a:pPr>
            <a:endParaRPr lang="en-US" sz="1400" dirty="0">
              <a:solidFill>
                <a:schemeClr val="accent6">
                  <a:lumMod val="50000"/>
                </a:schemeClr>
              </a:solidFill>
              <a:latin typeface="+mj-lt"/>
            </a:endParaRPr>
          </a:p>
          <a:p>
            <a:pPr lvl="1">
              <a:lnSpc>
                <a:spcPct val="90000"/>
              </a:lnSpc>
              <a:defRPr/>
            </a:pPr>
            <a:endParaRPr lang="en-US" sz="1400" dirty="0">
              <a:solidFill>
                <a:schemeClr val="accent6">
                  <a:lumMod val="50000"/>
                </a:schemeClr>
              </a:solidFill>
              <a:latin typeface="+mj-lt"/>
            </a:endParaRPr>
          </a:p>
          <a:p>
            <a:pPr marL="457200" lvl="1" indent="0">
              <a:lnSpc>
                <a:spcPct val="90000"/>
              </a:lnSpc>
              <a:buNone/>
              <a:defRPr/>
            </a:pPr>
            <a:r>
              <a:rPr lang="en-US" sz="1200" dirty="0">
                <a:solidFill>
                  <a:schemeClr val="accent6">
                    <a:lumMod val="50000"/>
                  </a:schemeClr>
                </a:solidFill>
                <a:latin typeface="+mj-lt"/>
              </a:rPr>
              <a:t>Slide </a:t>
            </a:r>
            <a:r>
              <a:rPr lang="en-US" sz="1200" dirty="0" smtClean="0">
                <a:solidFill>
                  <a:schemeClr val="accent6">
                    <a:lumMod val="50000"/>
                  </a:schemeClr>
                </a:solidFill>
                <a:latin typeface="+mj-lt"/>
              </a:rPr>
              <a:t>5 </a:t>
            </a:r>
            <a:r>
              <a:rPr lang="en-US" sz="1200" dirty="0">
                <a:solidFill>
                  <a:schemeClr val="accent6">
                    <a:lumMod val="50000"/>
                  </a:schemeClr>
                </a:solidFill>
                <a:latin typeface="+mj-lt"/>
              </a:rPr>
              <a:t>of </a:t>
            </a:r>
            <a:r>
              <a:rPr lang="en-US" sz="1200" dirty="0" smtClean="0">
                <a:solidFill>
                  <a:schemeClr val="accent6">
                    <a:lumMod val="50000"/>
                  </a:schemeClr>
                </a:solidFill>
                <a:latin typeface="+mj-lt"/>
              </a:rPr>
              <a:t>16</a:t>
            </a:r>
            <a:endParaRPr lang="en-US" sz="1200" dirty="0">
              <a:solidFill>
                <a:schemeClr val="accent6">
                  <a:lumMod val="50000"/>
                </a:schemeClr>
              </a:solidFill>
              <a:latin typeface="+mj-lt"/>
            </a:endParaRPr>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pPr algn="r"/>
            <a:endParaRPr lang="en-US" dirty="0"/>
          </a:p>
        </p:txBody>
      </p:sp>
      <p:pic>
        <p:nvPicPr>
          <p:cNvPr id="4" name="Content Placeholder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553200" y="5715000"/>
            <a:ext cx="2057400" cy="592531"/>
          </a:xfrm>
          <a:prstGeom prst="rect">
            <a:avLst/>
          </a:prstGeom>
        </p:spPr>
      </p:pic>
    </p:spTree>
    <p:extLst>
      <p:ext uri="{BB962C8B-B14F-4D97-AF65-F5344CB8AC3E}">
        <p14:creationId xmlns:p14="http://schemas.microsoft.com/office/powerpoint/2010/main" val="28653700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066800"/>
          </a:xfrm>
        </p:spPr>
        <p:txBody>
          <a:bodyPr>
            <a:normAutofit/>
          </a:bodyPr>
          <a:lstStyle/>
          <a:p>
            <a:r>
              <a:rPr lang="en-US" altLang="en-US" sz="3600" b="1" dirty="0">
                <a:solidFill>
                  <a:schemeClr val="accent6">
                    <a:lumMod val="50000"/>
                  </a:schemeClr>
                </a:solidFill>
                <a:effectLst>
                  <a:outerShdw blurRad="38100" dist="38100" dir="2700000" algn="tl">
                    <a:srgbClr val="000000">
                      <a:alpha val="43137"/>
                    </a:srgbClr>
                  </a:outerShdw>
                </a:effectLst>
              </a:rPr>
              <a:t>The Financial/Fraternal </a:t>
            </a:r>
            <a:r>
              <a:rPr lang="en-US" altLang="en-US" sz="3600" b="1" dirty="0" smtClean="0">
                <a:solidFill>
                  <a:schemeClr val="accent6">
                    <a:lumMod val="50000"/>
                  </a:schemeClr>
                </a:solidFill>
                <a:effectLst>
                  <a:outerShdw blurRad="38100" dist="38100" dir="2700000" algn="tl">
                    <a:srgbClr val="000000">
                      <a:alpha val="43137"/>
                    </a:srgbClr>
                  </a:outerShdw>
                </a:effectLst>
              </a:rPr>
              <a:t>Connection</a:t>
            </a:r>
            <a:endParaRPr lang="en-US" sz="3600" b="1" dirty="0">
              <a:solidFill>
                <a:schemeClr val="accent6">
                  <a:lumMod val="50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2057399"/>
            <a:ext cx="8229600" cy="4250131"/>
          </a:xfrm>
        </p:spPr>
        <p:txBody>
          <a:bodyPr>
            <a:noAutofit/>
          </a:bodyPr>
          <a:lstStyle/>
          <a:p>
            <a:pPr>
              <a:lnSpc>
                <a:spcPct val="90000"/>
              </a:lnSpc>
              <a:buNone/>
            </a:pPr>
            <a:r>
              <a:rPr lang="en-US" altLang="en-US" sz="2000" b="1" dirty="0" smtClean="0">
                <a:solidFill>
                  <a:srgbClr val="000099"/>
                </a:solidFill>
                <a:latin typeface="+mj-lt"/>
              </a:rPr>
              <a:t>	</a:t>
            </a:r>
            <a:r>
              <a:rPr lang="en-US" altLang="en-US" sz="2000" b="1" dirty="0" smtClean="0">
                <a:solidFill>
                  <a:schemeClr val="accent6">
                    <a:lumMod val="50000"/>
                  </a:schemeClr>
                </a:solidFill>
                <a:latin typeface="+mj-lt"/>
              </a:rPr>
              <a:t>Each </a:t>
            </a:r>
            <a:r>
              <a:rPr lang="en-US" altLang="en-US" sz="2000" b="1" dirty="0">
                <a:solidFill>
                  <a:schemeClr val="accent6">
                    <a:lumMod val="50000"/>
                  </a:schemeClr>
                </a:solidFill>
                <a:latin typeface="+mj-lt"/>
              </a:rPr>
              <a:t>year, profits from the Sons of Norway insurance </a:t>
            </a:r>
            <a:r>
              <a:rPr lang="en-US" altLang="en-US" sz="2000" b="1" dirty="0" smtClean="0">
                <a:solidFill>
                  <a:schemeClr val="accent6">
                    <a:lumMod val="50000"/>
                  </a:schemeClr>
                </a:solidFill>
                <a:latin typeface="+mj-lt"/>
              </a:rPr>
              <a:t>operations are used to help offset the cost of publishing the Viking Magazine and to support programs such as the Lodge Revenue Sharing Program.  In the past 5 years alone, this profit contribution has totaled more than $5.8 Million:</a:t>
            </a:r>
          </a:p>
          <a:p>
            <a:pPr>
              <a:lnSpc>
                <a:spcPct val="90000"/>
              </a:lnSpc>
              <a:buNone/>
            </a:pPr>
            <a:r>
              <a:rPr lang="en-US" altLang="en-US" sz="2000" b="1" dirty="0">
                <a:solidFill>
                  <a:schemeClr val="accent6">
                    <a:lumMod val="50000"/>
                  </a:schemeClr>
                </a:solidFill>
                <a:latin typeface="+mj-lt"/>
              </a:rPr>
              <a:t>	</a:t>
            </a:r>
            <a:r>
              <a:rPr lang="en-US" altLang="en-US" sz="2000" b="1" dirty="0" smtClean="0">
                <a:solidFill>
                  <a:schemeClr val="accent6">
                    <a:lumMod val="50000"/>
                  </a:schemeClr>
                </a:solidFill>
                <a:latin typeface="+mj-lt"/>
              </a:rPr>
              <a:t>		2015     -     Over $1,300,000</a:t>
            </a:r>
          </a:p>
          <a:p>
            <a:pPr>
              <a:lnSpc>
                <a:spcPct val="90000"/>
              </a:lnSpc>
              <a:buNone/>
            </a:pPr>
            <a:r>
              <a:rPr lang="en-US" altLang="en-US" sz="2000" b="1" dirty="0">
                <a:solidFill>
                  <a:schemeClr val="accent6">
                    <a:lumMod val="50000"/>
                  </a:schemeClr>
                </a:solidFill>
                <a:latin typeface="+mj-lt"/>
              </a:rPr>
              <a:t>	</a:t>
            </a:r>
            <a:r>
              <a:rPr lang="en-US" altLang="en-US" sz="2000" b="1" dirty="0" smtClean="0">
                <a:solidFill>
                  <a:schemeClr val="accent6">
                    <a:lumMod val="50000"/>
                  </a:schemeClr>
                </a:solidFill>
                <a:latin typeface="+mj-lt"/>
              </a:rPr>
              <a:t>		2014     -     Over $1,116,000</a:t>
            </a:r>
          </a:p>
          <a:p>
            <a:pPr>
              <a:lnSpc>
                <a:spcPct val="90000"/>
              </a:lnSpc>
              <a:buNone/>
            </a:pPr>
            <a:r>
              <a:rPr lang="en-US" altLang="en-US" sz="2000" b="1" dirty="0" smtClean="0">
                <a:solidFill>
                  <a:schemeClr val="accent6">
                    <a:lumMod val="50000"/>
                  </a:schemeClr>
                </a:solidFill>
                <a:latin typeface="+mj-lt"/>
              </a:rPr>
              <a:t>			2013     -     Over $1,204,000  	</a:t>
            </a:r>
          </a:p>
          <a:p>
            <a:pPr>
              <a:lnSpc>
                <a:spcPct val="90000"/>
              </a:lnSpc>
              <a:buNone/>
            </a:pPr>
            <a:r>
              <a:rPr lang="en-US" altLang="en-US" sz="2000" b="1" dirty="0">
                <a:solidFill>
                  <a:schemeClr val="accent6">
                    <a:lumMod val="50000"/>
                  </a:schemeClr>
                </a:solidFill>
                <a:latin typeface="+mj-lt"/>
              </a:rPr>
              <a:t>			2012     -     Over $1,113,000</a:t>
            </a:r>
          </a:p>
          <a:p>
            <a:pPr>
              <a:lnSpc>
                <a:spcPct val="90000"/>
              </a:lnSpc>
              <a:buNone/>
            </a:pPr>
            <a:r>
              <a:rPr lang="en-US" altLang="en-US" sz="2000" b="1" dirty="0">
                <a:solidFill>
                  <a:schemeClr val="accent6">
                    <a:lumMod val="50000"/>
                  </a:schemeClr>
                </a:solidFill>
                <a:latin typeface="+mj-lt"/>
              </a:rPr>
              <a:t>			2011     </a:t>
            </a:r>
            <a:r>
              <a:rPr lang="en-US" altLang="en-US" sz="2000" b="1" dirty="0" smtClean="0">
                <a:solidFill>
                  <a:schemeClr val="accent6">
                    <a:lumMod val="50000"/>
                  </a:schemeClr>
                </a:solidFill>
                <a:latin typeface="+mj-lt"/>
              </a:rPr>
              <a:t>-     </a:t>
            </a:r>
            <a:r>
              <a:rPr lang="en-US" altLang="en-US" sz="2000" b="1" u="sng" dirty="0" smtClean="0">
                <a:solidFill>
                  <a:schemeClr val="accent6">
                    <a:lumMod val="50000"/>
                  </a:schemeClr>
                </a:solidFill>
                <a:latin typeface="+mj-lt"/>
              </a:rPr>
              <a:t>Over $1,077,000</a:t>
            </a:r>
            <a:endParaRPr lang="en-US" altLang="en-US" sz="2000" b="1" u="sng" dirty="0">
              <a:solidFill>
                <a:schemeClr val="accent6">
                  <a:lumMod val="50000"/>
                </a:schemeClr>
              </a:solidFill>
              <a:latin typeface="+mj-lt"/>
            </a:endParaRPr>
          </a:p>
          <a:p>
            <a:pPr>
              <a:lnSpc>
                <a:spcPct val="90000"/>
              </a:lnSpc>
              <a:buNone/>
            </a:pPr>
            <a:r>
              <a:rPr lang="en-US" altLang="en-US" sz="2000" b="1" dirty="0">
                <a:solidFill>
                  <a:schemeClr val="accent6">
                    <a:lumMod val="50000"/>
                  </a:schemeClr>
                </a:solidFill>
                <a:latin typeface="+mj-lt"/>
              </a:rPr>
              <a:t>				          </a:t>
            </a:r>
            <a:r>
              <a:rPr lang="en-US" altLang="en-US" sz="2000" b="1" dirty="0" smtClean="0">
                <a:solidFill>
                  <a:schemeClr val="accent6">
                    <a:lumMod val="50000"/>
                  </a:schemeClr>
                </a:solidFill>
                <a:latin typeface="+mj-lt"/>
              </a:rPr>
              <a:t>     </a:t>
            </a:r>
            <a:r>
              <a:rPr lang="en-US" altLang="en-US" sz="2000" b="1" dirty="0">
                <a:solidFill>
                  <a:schemeClr val="accent6">
                    <a:lumMod val="50000"/>
                  </a:schemeClr>
                </a:solidFill>
                <a:latin typeface="+mj-lt"/>
              </a:rPr>
              <a:t>$</a:t>
            </a:r>
            <a:r>
              <a:rPr lang="en-US" altLang="en-US" sz="2000" b="1" dirty="0" smtClean="0">
                <a:solidFill>
                  <a:schemeClr val="accent6">
                    <a:lumMod val="50000"/>
                  </a:schemeClr>
                </a:solidFill>
                <a:latin typeface="+mj-lt"/>
              </a:rPr>
              <a:t>5,810,000</a:t>
            </a:r>
            <a:endParaRPr lang="en-US" altLang="en-US" sz="2000" b="1" dirty="0">
              <a:solidFill>
                <a:schemeClr val="accent6">
                  <a:lumMod val="50000"/>
                </a:schemeClr>
              </a:solidFill>
              <a:latin typeface="+mj-lt"/>
            </a:endParaRPr>
          </a:p>
          <a:p>
            <a:pPr>
              <a:lnSpc>
                <a:spcPct val="90000"/>
              </a:lnSpc>
              <a:buNone/>
            </a:pPr>
            <a:endParaRPr lang="en-US" altLang="en-US" sz="1600" b="1" dirty="0">
              <a:solidFill>
                <a:srgbClr val="000099"/>
              </a:solidFill>
            </a:endParaRPr>
          </a:p>
          <a:p>
            <a:pPr>
              <a:lnSpc>
                <a:spcPct val="90000"/>
              </a:lnSpc>
              <a:buNone/>
            </a:pPr>
            <a:endParaRPr lang="en-US" altLang="en-US" sz="1600" b="1" dirty="0">
              <a:solidFill>
                <a:srgbClr val="000099"/>
              </a:solidFill>
            </a:endParaRPr>
          </a:p>
          <a:p>
            <a:pPr>
              <a:lnSpc>
                <a:spcPct val="90000"/>
              </a:lnSpc>
              <a:buNone/>
            </a:pPr>
            <a:r>
              <a:rPr lang="en-US" altLang="en-US" sz="1200" dirty="0">
                <a:solidFill>
                  <a:schemeClr val="accent6">
                    <a:lumMod val="50000"/>
                  </a:schemeClr>
                </a:solidFill>
                <a:latin typeface="+mj-lt"/>
              </a:rPr>
              <a:t>Slide </a:t>
            </a:r>
            <a:r>
              <a:rPr lang="en-US" altLang="en-US" sz="1200" dirty="0" smtClean="0">
                <a:solidFill>
                  <a:schemeClr val="accent6">
                    <a:lumMod val="50000"/>
                  </a:schemeClr>
                </a:solidFill>
                <a:latin typeface="+mj-lt"/>
              </a:rPr>
              <a:t>6 </a:t>
            </a:r>
            <a:r>
              <a:rPr lang="en-US" altLang="en-US" sz="1200" dirty="0">
                <a:solidFill>
                  <a:schemeClr val="accent6">
                    <a:lumMod val="50000"/>
                  </a:schemeClr>
                </a:solidFill>
                <a:latin typeface="+mj-lt"/>
              </a:rPr>
              <a:t>of </a:t>
            </a:r>
            <a:r>
              <a:rPr lang="en-US" altLang="en-US" sz="1200" dirty="0" smtClean="0">
                <a:solidFill>
                  <a:schemeClr val="accent6">
                    <a:lumMod val="50000"/>
                  </a:schemeClr>
                </a:solidFill>
                <a:latin typeface="+mj-lt"/>
              </a:rPr>
              <a:t>16</a:t>
            </a:r>
            <a:endParaRPr lang="en-US" altLang="en-US" sz="1200" dirty="0">
              <a:solidFill>
                <a:schemeClr val="accent6">
                  <a:lumMod val="50000"/>
                </a:schemeClr>
              </a:solidFill>
              <a:latin typeface="+mj-lt"/>
            </a:endParaRPr>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pPr algn="r"/>
            <a:endParaRPr lang="en-US" dirty="0"/>
          </a:p>
        </p:txBody>
      </p:sp>
      <p:pic>
        <p:nvPicPr>
          <p:cNvPr id="4" name="Content Placeholder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553200" y="5715000"/>
            <a:ext cx="2057400" cy="592531"/>
          </a:xfrm>
          <a:prstGeom prst="rect">
            <a:avLst/>
          </a:prstGeom>
        </p:spPr>
      </p:pic>
    </p:spTree>
    <p:extLst>
      <p:ext uri="{BB962C8B-B14F-4D97-AF65-F5344CB8AC3E}">
        <p14:creationId xmlns:p14="http://schemas.microsoft.com/office/powerpoint/2010/main" val="22202130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066800"/>
          </a:xfrm>
        </p:spPr>
        <p:txBody>
          <a:bodyPr>
            <a:normAutofit/>
          </a:bodyPr>
          <a:lstStyle/>
          <a:p>
            <a:r>
              <a:rPr lang="en-US" altLang="en-US" sz="4400" b="1" dirty="0">
                <a:solidFill>
                  <a:schemeClr val="accent6">
                    <a:lumMod val="50000"/>
                  </a:schemeClr>
                </a:solidFill>
                <a:effectLst>
                  <a:outerShdw blurRad="38100" dist="38100" dir="2700000" algn="tl">
                    <a:srgbClr val="000000">
                      <a:alpha val="43137"/>
                    </a:srgbClr>
                  </a:outerShdw>
                </a:effectLst>
              </a:rPr>
              <a:t>Our Members Often Ask:</a:t>
            </a:r>
            <a:endParaRPr lang="en-US" sz="4400" b="1" dirty="0">
              <a:solidFill>
                <a:schemeClr val="accent6">
                  <a:lumMod val="50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2057399"/>
            <a:ext cx="8229600" cy="4250131"/>
          </a:xfrm>
        </p:spPr>
        <p:txBody>
          <a:bodyPr>
            <a:noAutofit/>
          </a:bodyPr>
          <a:lstStyle/>
          <a:p>
            <a:pPr>
              <a:defRPr/>
            </a:pPr>
            <a:r>
              <a:rPr lang="en-US" sz="2200" b="1" dirty="0">
                <a:solidFill>
                  <a:schemeClr val="accent6">
                    <a:lumMod val="50000"/>
                  </a:schemeClr>
                </a:solidFill>
                <a:latin typeface="+mj-lt"/>
              </a:rPr>
              <a:t>What Kind of Life Insurance Should I Own, </a:t>
            </a:r>
            <a:r>
              <a:rPr lang="en-US" sz="2200" b="1" dirty="0" smtClean="0">
                <a:solidFill>
                  <a:schemeClr val="accent6">
                    <a:lumMod val="50000"/>
                  </a:schemeClr>
                </a:solidFill>
                <a:latin typeface="+mj-lt"/>
              </a:rPr>
              <a:t>how much?</a:t>
            </a:r>
          </a:p>
          <a:p>
            <a:pPr marL="109728" indent="0">
              <a:buNone/>
              <a:defRPr/>
            </a:pPr>
            <a:endParaRPr lang="en-US" sz="800" dirty="0">
              <a:solidFill>
                <a:schemeClr val="accent6">
                  <a:lumMod val="50000"/>
                </a:schemeClr>
              </a:solidFill>
              <a:latin typeface="+mj-lt"/>
            </a:endParaRPr>
          </a:p>
          <a:p>
            <a:pPr>
              <a:defRPr/>
            </a:pPr>
            <a:r>
              <a:rPr lang="en-US" sz="2200" b="1" dirty="0">
                <a:solidFill>
                  <a:schemeClr val="accent6">
                    <a:lumMod val="50000"/>
                  </a:schemeClr>
                </a:solidFill>
                <a:latin typeface="+mj-lt"/>
              </a:rPr>
              <a:t>Have I Taken Steps to Maximize My </a:t>
            </a:r>
            <a:r>
              <a:rPr lang="en-US" sz="2200" b="1" dirty="0" smtClean="0">
                <a:solidFill>
                  <a:schemeClr val="accent6">
                    <a:lumMod val="50000"/>
                  </a:schemeClr>
                </a:solidFill>
                <a:latin typeface="+mj-lt"/>
              </a:rPr>
              <a:t>Pension, My 401k, My IRA or And </a:t>
            </a:r>
            <a:r>
              <a:rPr lang="en-US" sz="2200" b="1" dirty="0">
                <a:solidFill>
                  <a:schemeClr val="accent6">
                    <a:lumMod val="50000"/>
                  </a:schemeClr>
                </a:solidFill>
                <a:latin typeface="+mj-lt"/>
              </a:rPr>
              <a:t>Other Retirement Savings</a:t>
            </a:r>
            <a:r>
              <a:rPr lang="en-US" sz="2200" b="1" dirty="0" smtClean="0">
                <a:solidFill>
                  <a:schemeClr val="accent6">
                    <a:lumMod val="50000"/>
                  </a:schemeClr>
                </a:solidFill>
                <a:latin typeface="+mj-lt"/>
              </a:rPr>
              <a:t>?</a:t>
            </a:r>
          </a:p>
          <a:p>
            <a:pPr marL="109728" indent="0">
              <a:buNone/>
              <a:defRPr/>
            </a:pPr>
            <a:endParaRPr lang="en-US" sz="800" dirty="0">
              <a:solidFill>
                <a:schemeClr val="accent6">
                  <a:lumMod val="50000"/>
                </a:schemeClr>
              </a:solidFill>
              <a:latin typeface="+mj-lt"/>
            </a:endParaRPr>
          </a:p>
          <a:p>
            <a:pPr>
              <a:defRPr/>
            </a:pPr>
            <a:r>
              <a:rPr lang="en-US" sz="2200" b="1" dirty="0">
                <a:solidFill>
                  <a:schemeClr val="accent6">
                    <a:lumMod val="50000"/>
                  </a:schemeClr>
                </a:solidFill>
                <a:latin typeface="+mj-lt"/>
              </a:rPr>
              <a:t>Do I have lazy money, Should It Be Working </a:t>
            </a:r>
          </a:p>
          <a:p>
            <a:pPr>
              <a:buNone/>
              <a:defRPr/>
            </a:pPr>
            <a:r>
              <a:rPr lang="en-US" sz="2200" b="1" dirty="0">
                <a:solidFill>
                  <a:schemeClr val="accent6">
                    <a:lumMod val="50000"/>
                  </a:schemeClr>
                </a:solidFill>
                <a:latin typeface="+mj-lt"/>
              </a:rPr>
              <a:t>	</a:t>
            </a:r>
            <a:r>
              <a:rPr lang="en-US" sz="2200" b="1" dirty="0" smtClean="0">
                <a:solidFill>
                  <a:schemeClr val="accent6">
                    <a:lumMod val="50000"/>
                  </a:schemeClr>
                </a:solidFill>
                <a:latin typeface="+mj-lt"/>
              </a:rPr>
              <a:t>Harder </a:t>
            </a:r>
            <a:r>
              <a:rPr lang="en-US" sz="2200" b="1" dirty="0">
                <a:solidFill>
                  <a:schemeClr val="accent6">
                    <a:lumMod val="50000"/>
                  </a:schemeClr>
                </a:solidFill>
                <a:latin typeface="+mj-lt"/>
              </a:rPr>
              <a:t>For Me</a:t>
            </a:r>
            <a:r>
              <a:rPr lang="en-US" sz="2200" b="1" dirty="0" smtClean="0">
                <a:solidFill>
                  <a:schemeClr val="accent6">
                    <a:lumMod val="50000"/>
                  </a:schemeClr>
                </a:solidFill>
                <a:latin typeface="+mj-lt"/>
              </a:rPr>
              <a:t>?</a:t>
            </a:r>
          </a:p>
          <a:p>
            <a:pPr>
              <a:buNone/>
              <a:defRPr/>
            </a:pPr>
            <a:endParaRPr lang="en-US" sz="800" b="1" dirty="0">
              <a:solidFill>
                <a:schemeClr val="accent6">
                  <a:lumMod val="50000"/>
                </a:schemeClr>
              </a:solidFill>
              <a:latin typeface="+mj-lt"/>
            </a:endParaRPr>
          </a:p>
          <a:p>
            <a:pPr>
              <a:defRPr/>
            </a:pPr>
            <a:r>
              <a:rPr lang="en-US" sz="2200" b="1" dirty="0">
                <a:solidFill>
                  <a:schemeClr val="accent6">
                    <a:lumMod val="50000"/>
                  </a:schemeClr>
                </a:solidFill>
                <a:latin typeface="+mj-lt"/>
              </a:rPr>
              <a:t>Do I Want To Leave A Legacy To My Heirs, </a:t>
            </a:r>
            <a:r>
              <a:rPr lang="en-US" sz="2200" b="1" dirty="0" smtClean="0">
                <a:solidFill>
                  <a:schemeClr val="accent6">
                    <a:lumMod val="50000"/>
                  </a:schemeClr>
                </a:solidFill>
                <a:latin typeface="+mj-lt"/>
              </a:rPr>
              <a:t>To </a:t>
            </a:r>
            <a:r>
              <a:rPr lang="en-US" sz="2200" b="1" dirty="0">
                <a:solidFill>
                  <a:schemeClr val="accent6">
                    <a:lumMod val="50000"/>
                  </a:schemeClr>
                </a:solidFill>
                <a:latin typeface="+mj-lt"/>
              </a:rPr>
              <a:t>Charity</a:t>
            </a:r>
            <a:r>
              <a:rPr lang="en-US" sz="2200" b="1" dirty="0" smtClean="0">
                <a:solidFill>
                  <a:schemeClr val="accent6">
                    <a:lumMod val="50000"/>
                  </a:schemeClr>
                </a:solidFill>
                <a:latin typeface="+mj-lt"/>
              </a:rPr>
              <a:t>?</a:t>
            </a:r>
          </a:p>
          <a:p>
            <a:pPr marL="109728" indent="0">
              <a:buNone/>
              <a:defRPr/>
            </a:pPr>
            <a:endParaRPr lang="en-US" sz="800" b="1" dirty="0">
              <a:solidFill>
                <a:schemeClr val="accent6">
                  <a:lumMod val="50000"/>
                </a:schemeClr>
              </a:solidFill>
              <a:latin typeface="+mj-lt"/>
            </a:endParaRPr>
          </a:p>
          <a:p>
            <a:pPr>
              <a:defRPr/>
            </a:pPr>
            <a:r>
              <a:rPr lang="en-US" sz="2200" b="1" dirty="0">
                <a:solidFill>
                  <a:schemeClr val="accent6">
                    <a:lumMod val="50000"/>
                  </a:schemeClr>
                </a:solidFill>
                <a:latin typeface="+mj-lt"/>
              </a:rPr>
              <a:t>Where Should I Invest My Money</a:t>
            </a:r>
            <a:r>
              <a:rPr lang="en-US" sz="2200" b="1" dirty="0" smtClean="0">
                <a:solidFill>
                  <a:schemeClr val="accent6">
                    <a:lumMod val="50000"/>
                  </a:schemeClr>
                </a:solidFill>
                <a:latin typeface="+mj-lt"/>
              </a:rPr>
              <a:t>?</a:t>
            </a:r>
          </a:p>
          <a:p>
            <a:pPr marL="0" indent="0">
              <a:buNone/>
              <a:defRPr/>
            </a:pPr>
            <a:endParaRPr lang="en-US" sz="1600" b="1" dirty="0">
              <a:solidFill>
                <a:schemeClr val="accent6">
                  <a:lumMod val="50000"/>
                </a:schemeClr>
              </a:solidFill>
              <a:latin typeface="+mj-lt"/>
            </a:endParaRPr>
          </a:p>
          <a:p>
            <a:pPr marL="0" indent="0">
              <a:buNone/>
              <a:defRPr/>
            </a:pPr>
            <a:endParaRPr lang="en-US" sz="1600" b="1" dirty="0">
              <a:solidFill>
                <a:schemeClr val="accent6">
                  <a:lumMod val="50000"/>
                </a:schemeClr>
              </a:solidFill>
              <a:latin typeface="+mj-lt"/>
            </a:endParaRPr>
          </a:p>
          <a:p>
            <a:pPr marL="0" indent="0">
              <a:buNone/>
              <a:defRPr/>
            </a:pPr>
            <a:endParaRPr lang="en-US" sz="1600" b="1" dirty="0">
              <a:solidFill>
                <a:schemeClr val="accent6">
                  <a:lumMod val="50000"/>
                </a:schemeClr>
              </a:solidFill>
              <a:latin typeface="+mj-lt"/>
            </a:endParaRPr>
          </a:p>
          <a:p>
            <a:pPr marL="0" indent="0">
              <a:buNone/>
              <a:defRPr/>
            </a:pPr>
            <a:r>
              <a:rPr lang="en-US" sz="1200" dirty="0">
                <a:solidFill>
                  <a:schemeClr val="accent6">
                    <a:lumMod val="50000"/>
                  </a:schemeClr>
                </a:solidFill>
                <a:latin typeface="+mj-lt"/>
              </a:rPr>
              <a:t>Slide </a:t>
            </a:r>
            <a:r>
              <a:rPr lang="en-US" sz="1200" dirty="0" smtClean="0">
                <a:solidFill>
                  <a:schemeClr val="accent6">
                    <a:lumMod val="50000"/>
                  </a:schemeClr>
                </a:solidFill>
                <a:latin typeface="+mj-lt"/>
              </a:rPr>
              <a:t>7 </a:t>
            </a:r>
            <a:r>
              <a:rPr lang="en-US" sz="1200" dirty="0">
                <a:solidFill>
                  <a:schemeClr val="accent6">
                    <a:lumMod val="50000"/>
                  </a:schemeClr>
                </a:solidFill>
                <a:latin typeface="+mj-lt"/>
              </a:rPr>
              <a:t>of </a:t>
            </a:r>
            <a:r>
              <a:rPr lang="en-US" sz="1200" dirty="0" smtClean="0">
                <a:solidFill>
                  <a:schemeClr val="accent6">
                    <a:lumMod val="50000"/>
                  </a:schemeClr>
                </a:solidFill>
                <a:latin typeface="+mj-lt"/>
              </a:rPr>
              <a:t>16</a:t>
            </a:r>
            <a:endParaRPr lang="en-US" sz="1200" dirty="0">
              <a:solidFill>
                <a:schemeClr val="accent6">
                  <a:lumMod val="50000"/>
                </a:schemeClr>
              </a:solidFill>
              <a:latin typeface="+mj-lt"/>
            </a:endParaRPr>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pPr algn="r"/>
            <a:endParaRPr lang="en-US" dirty="0"/>
          </a:p>
        </p:txBody>
      </p:sp>
      <p:pic>
        <p:nvPicPr>
          <p:cNvPr id="4" name="Content Placeholder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553200" y="5715000"/>
            <a:ext cx="2057400" cy="592531"/>
          </a:xfrm>
          <a:prstGeom prst="rect">
            <a:avLst/>
          </a:prstGeom>
        </p:spPr>
      </p:pic>
    </p:spTree>
    <p:extLst>
      <p:ext uri="{BB962C8B-B14F-4D97-AF65-F5344CB8AC3E}">
        <p14:creationId xmlns:p14="http://schemas.microsoft.com/office/powerpoint/2010/main" val="41507393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066800"/>
          </a:xfrm>
        </p:spPr>
        <p:txBody>
          <a:bodyPr>
            <a:noAutofit/>
          </a:bodyPr>
          <a:lstStyle/>
          <a:p>
            <a:r>
              <a:rPr lang="en-US" altLang="en-US" b="1" dirty="0">
                <a:solidFill>
                  <a:schemeClr val="accent6">
                    <a:lumMod val="50000"/>
                  </a:schemeClr>
                </a:solidFill>
                <a:effectLst>
                  <a:outerShdw blurRad="38100" dist="38100" dir="2700000" algn="tl">
                    <a:srgbClr val="000000">
                      <a:alpha val="43137"/>
                    </a:srgbClr>
                  </a:outerShdw>
                </a:effectLst>
              </a:rPr>
              <a:t>Our Financial Benefits Counselors Help Members by:</a:t>
            </a:r>
            <a:endParaRPr lang="en-US" b="1" dirty="0">
              <a:solidFill>
                <a:schemeClr val="accent6">
                  <a:lumMod val="50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2150669"/>
            <a:ext cx="8229600" cy="4250131"/>
          </a:xfrm>
        </p:spPr>
        <p:txBody>
          <a:bodyPr>
            <a:noAutofit/>
          </a:bodyPr>
          <a:lstStyle/>
          <a:p>
            <a:pPr>
              <a:defRPr/>
            </a:pPr>
            <a:endParaRPr lang="en-US" sz="2400" b="1" dirty="0" smtClean="0">
              <a:solidFill>
                <a:schemeClr val="accent6">
                  <a:lumMod val="50000"/>
                </a:schemeClr>
              </a:solidFill>
              <a:latin typeface="+mj-lt"/>
            </a:endParaRPr>
          </a:p>
          <a:p>
            <a:pPr>
              <a:defRPr/>
            </a:pPr>
            <a:r>
              <a:rPr lang="en-US" sz="2400" b="1" dirty="0" smtClean="0">
                <a:solidFill>
                  <a:schemeClr val="accent6">
                    <a:lumMod val="50000"/>
                  </a:schemeClr>
                </a:solidFill>
                <a:latin typeface="+mj-lt"/>
              </a:rPr>
              <a:t>Providing </a:t>
            </a:r>
            <a:r>
              <a:rPr lang="en-US" sz="2400" b="1" dirty="0">
                <a:solidFill>
                  <a:schemeClr val="accent6">
                    <a:lumMod val="50000"/>
                  </a:schemeClr>
                </a:solidFill>
                <a:latin typeface="+mj-lt"/>
              </a:rPr>
              <a:t>access to expert </a:t>
            </a:r>
            <a:r>
              <a:rPr lang="en-US" sz="2400" b="1" dirty="0" smtClean="0">
                <a:solidFill>
                  <a:schemeClr val="accent6">
                    <a:lumMod val="50000"/>
                  </a:schemeClr>
                </a:solidFill>
                <a:latin typeface="+mj-lt"/>
              </a:rPr>
              <a:t>advisors</a:t>
            </a:r>
          </a:p>
          <a:p>
            <a:pPr>
              <a:defRPr/>
            </a:pPr>
            <a:endParaRPr lang="en-US" sz="900" b="1" dirty="0" smtClean="0">
              <a:solidFill>
                <a:schemeClr val="accent6">
                  <a:lumMod val="50000"/>
                </a:schemeClr>
              </a:solidFill>
              <a:latin typeface="+mj-lt"/>
            </a:endParaRPr>
          </a:p>
          <a:p>
            <a:pPr>
              <a:defRPr/>
            </a:pPr>
            <a:r>
              <a:rPr lang="en-US" sz="2400" b="1" dirty="0">
                <a:solidFill>
                  <a:schemeClr val="accent6">
                    <a:lumMod val="50000"/>
                  </a:schemeClr>
                </a:solidFill>
                <a:latin typeface="+mj-lt"/>
              </a:rPr>
              <a:t>Providing </a:t>
            </a:r>
            <a:r>
              <a:rPr lang="en-US" sz="2400" b="1" dirty="0" smtClean="0">
                <a:solidFill>
                  <a:schemeClr val="accent6">
                    <a:lumMod val="50000"/>
                  </a:schemeClr>
                </a:solidFill>
                <a:latin typeface="+mj-lt"/>
              </a:rPr>
              <a:t>complimentary </a:t>
            </a:r>
            <a:r>
              <a:rPr lang="en-US" sz="2400" b="1" dirty="0">
                <a:solidFill>
                  <a:schemeClr val="accent6">
                    <a:lumMod val="50000"/>
                  </a:schemeClr>
                </a:solidFill>
                <a:latin typeface="+mj-lt"/>
              </a:rPr>
              <a:t>financial </a:t>
            </a:r>
            <a:r>
              <a:rPr lang="en-US" sz="2400" b="1" dirty="0" smtClean="0">
                <a:solidFill>
                  <a:schemeClr val="accent6">
                    <a:lumMod val="50000"/>
                  </a:schemeClr>
                </a:solidFill>
                <a:latin typeface="+mj-lt"/>
              </a:rPr>
              <a:t>check-up’s</a:t>
            </a:r>
            <a:endParaRPr lang="en-US" sz="2400" b="1" dirty="0">
              <a:solidFill>
                <a:schemeClr val="accent6">
                  <a:lumMod val="50000"/>
                </a:schemeClr>
              </a:solidFill>
              <a:latin typeface="+mj-lt"/>
            </a:endParaRPr>
          </a:p>
          <a:p>
            <a:pPr>
              <a:defRPr/>
            </a:pPr>
            <a:endParaRPr lang="en-US" sz="900" b="1" dirty="0" smtClean="0">
              <a:solidFill>
                <a:schemeClr val="accent6">
                  <a:lumMod val="50000"/>
                </a:schemeClr>
              </a:solidFill>
              <a:latin typeface="+mj-lt"/>
            </a:endParaRPr>
          </a:p>
          <a:p>
            <a:pPr>
              <a:defRPr/>
            </a:pPr>
            <a:r>
              <a:rPr lang="en-US" sz="2400" b="1" dirty="0" smtClean="0">
                <a:solidFill>
                  <a:schemeClr val="accent6">
                    <a:lumMod val="50000"/>
                  </a:schemeClr>
                </a:solidFill>
                <a:latin typeface="+mj-lt"/>
              </a:rPr>
              <a:t>Providing a wide range of financial products</a:t>
            </a:r>
          </a:p>
          <a:p>
            <a:pPr marL="109728" indent="0">
              <a:buNone/>
              <a:defRPr/>
            </a:pPr>
            <a:endParaRPr lang="en-US" sz="900" b="1" dirty="0">
              <a:solidFill>
                <a:schemeClr val="accent6">
                  <a:lumMod val="50000"/>
                </a:schemeClr>
              </a:solidFill>
              <a:latin typeface="+mj-lt"/>
            </a:endParaRPr>
          </a:p>
          <a:p>
            <a:pPr>
              <a:defRPr/>
            </a:pPr>
            <a:r>
              <a:rPr lang="en-US" sz="2400" b="1" dirty="0">
                <a:solidFill>
                  <a:schemeClr val="accent6">
                    <a:lumMod val="50000"/>
                  </a:schemeClr>
                </a:solidFill>
                <a:latin typeface="+mj-lt"/>
              </a:rPr>
              <a:t>Providing regular reviews of progress made towards your financial goals</a:t>
            </a:r>
          </a:p>
          <a:p>
            <a:pPr marL="0" indent="0">
              <a:buNone/>
              <a:defRPr/>
            </a:pPr>
            <a:endParaRPr lang="en-US" sz="1400" b="1" dirty="0" smtClean="0">
              <a:solidFill>
                <a:schemeClr val="accent6">
                  <a:lumMod val="50000"/>
                </a:schemeClr>
              </a:solidFill>
              <a:latin typeface="+mj-lt"/>
            </a:endParaRPr>
          </a:p>
          <a:p>
            <a:pPr marL="0" indent="0">
              <a:buNone/>
              <a:defRPr/>
            </a:pPr>
            <a:endParaRPr lang="en-US" sz="1400" b="1" dirty="0">
              <a:solidFill>
                <a:schemeClr val="accent6">
                  <a:lumMod val="50000"/>
                </a:schemeClr>
              </a:solidFill>
              <a:latin typeface="+mj-lt"/>
            </a:endParaRPr>
          </a:p>
          <a:p>
            <a:pPr marL="0" indent="0">
              <a:buNone/>
              <a:defRPr/>
            </a:pPr>
            <a:endParaRPr lang="en-US" sz="1400" b="1" dirty="0" smtClean="0">
              <a:solidFill>
                <a:schemeClr val="accent6">
                  <a:lumMod val="50000"/>
                </a:schemeClr>
              </a:solidFill>
              <a:latin typeface="+mj-lt"/>
            </a:endParaRPr>
          </a:p>
          <a:p>
            <a:pPr marL="0" indent="0">
              <a:buNone/>
              <a:defRPr/>
            </a:pPr>
            <a:endParaRPr lang="en-US" sz="1400" b="1" dirty="0">
              <a:solidFill>
                <a:schemeClr val="accent6">
                  <a:lumMod val="50000"/>
                </a:schemeClr>
              </a:solidFill>
              <a:latin typeface="+mj-lt"/>
            </a:endParaRPr>
          </a:p>
          <a:p>
            <a:pPr marL="0" indent="0">
              <a:buNone/>
              <a:defRPr/>
            </a:pPr>
            <a:r>
              <a:rPr lang="en-US" sz="1200" dirty="0">
                <a:solidFill>
                  <a:schemeClr val="accent6">
                    <a:lumMod val="50000"/>
                  </a:schemeClr>
                </a:solidFill>
                <a:latin typeface="+mj-lt"/>
              </a:rPr>
              <a:t>Slide </a:t>
            </a:r>
            <a:r>
              <a:rPr lang="en-US" sz="1200" dirty="0" smtClean="0">
                <a:solidFill>
                  <a:schemeClr val="accent6">
                    <a:lumMod val="50000"/>
                  </a:schemeClr>
                </a:solidFill>
                <a:latin typeface="+mj-lt"/>
              </a:rPr>
              <a:t>8 </a:t>
            </a:r>
            <a:r>
              <a:rPr lang="en-US" sz="1200" dirty="0">
                <a:solidFill>
                  <a:schemeClr val="accent6">
                    <a:lumMod val="50000"/>
                  </a:schemeClr>
                </a:solidFill>
                <a:latin typeface="+mj-lt"/>
              </a:rPr>
              <a:t>of </a:t>
            </a:r>
            <a:r>
              <a:rPr lang="en-US" sz="1200" dirty="0" smtClean="0">
                <a:solidFill>
                  <a:schemeClr val="accent6">
                    <a:lumMod val="50000"/>
                  </a:schemeClr>
                </a:solidFill>
                <a:latin typeface="+mj-lt"/>
              </a:rPr>
              <a:t>16</a:t>
            </a:r>
            <a:endParaRPr lang="en-US" sz="1200" dirty="0">
              <a:solidFill>
                <a:schemeClr val="accent6">
                  <a:lumMod val="50000"/>
                </a:schemeClr>
              </a:solidFill>
              <a:latin typeface="+mj-lt"/>
            </a:endParaRPr>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pPr algn="r"/>
            <a:endParaRPr lang="en-US" dirty="0"/>
          </a:p>
        </p:txBody>
      </p:sp>
      <p:pic>
        <p:nvPicPr>
          <p:cNvPr id="4" name="Content Placeholder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553200" y="5715000"/>
            <a:ext cx="2057400" cy="592531"/>
          </a:xfrm>
          <a:prstGeom prst="rect">
            <a:avLst/>
          </a:prstGeom>
        </p:spPr>
      </p:pic>
    </p:spTree>
    <p:extLst>
      <p:ext uri="{BB962C8B-B14F-4D97-AF65-F5344CB8AC3E}">
        <p14:creationId xmlns:p14="http://schemas.microsoft.com/office/powerpoint/2010/main" val="10905849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066800"/>
          </a:xfrm>
        </p:spPr>
        <p:txBody>
          <a:bodyPr>
            <a:noAutofit/>
          </a:bodyPr>
          <a:lstStyle/>
          <a:p>
            <a:r>
              <a:rPr lang="en-US" altLang="en-US" sz="4400" b="1" dirty="0">
                <a:solidFill>
                  <a:schemeClr val="accent6">
                    <a:lumMod val="50000"/>
                  </a:schemeClr>
                </a:solidFill>
                <a:effectLst>
                  <a:outerShdw blurRad="38100" dist="38100" dir="2700000" algn="tl">
                    <a:srgbClr val="000000">
                      <a:alpha val="43137"/>
                    </a:srgbClr>
                  </a:outerShdw>
                </a:effectLst>
              </a:rPr>
              <a:t>Our Financial Benefits Counselors Help Members:</a:t>
            </a:r>
            <a:endParaRPr lang="en-US" sz="4400" b="1" dirty="0">
              <a:solidFill>
                <a:schemeClr val="accent6">
                  <a:lumMod val="50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2057399"/>
            <a:ext cx="8229600" cy="4250131"/>
          </a:xfrm>
        </p:spPr>
        <p:txBody>
          <a:bodyPr>
            <a:noAutofit/>
          </a:bodyPr>
          <a:lstStyle/>
          <a:p>
            <a:pPr>
              <a:lnSpc>
                <a:spcPct val="90000"/>
              </a:lnSpc>
              <a:defRPr/>
            </a:pPr>
            <a:endParaRPr lang="en-US" b="1" dirty="0" smtClean="0">
              <a:solidFill>
                <a:schemeClr val="accent6">
                  <a:lumMod val="50000"/>
                </a:schemeClr>
              </a:solidFill>
              <a:latin typeface="+mj-lt"/>
            </a:endParaRPr>
          </a:p>
          <a:p>
            <a:pPr>
              <a:lnSpc>
                <a:spcPct val="90000"/>
              </a:lnSpc>
              <a:defRPr/>
            </a:pPr>
            <a:r>
              <a:rPr lang="en-US" b="1" dirty="0" smtClean="0">
                <a:solidFill>
                  <a:schemeClr val="accent6">
                    <a:lumMod val="50000"/>
                  </a:schemeClr>
                </a:solidFill>
                <a:latin typeface="+mj-lt"/>
              </a:rPr>
              <a:t>Protect </a:t>
            </a:r>
            <a:r>
              <a:rPr lang="en-US" b="1" dirty="0">
                <a:solidFill>
                  <a:schemeClr val="accent6">
                    <a:lumMod val="50000"/>
                  </a:schemeClr>
                </a:solidFill>
                <a:latin typeface="+mj-lt"/>
              </a:rPr>
              <a:t>their families at the time of </a:t>
            </a:r>
            <a:r>
              <a:rPr lang="en-US" b="1" dirty="0" smtClean="0">
                <a:solidFill>
                  <a:schemeClr val="accent6">
                    <a:lumMod val="50000"/>
                  </a:schemeClr>
                </a:solidFill>
                <a:latin typeface="+mj-lt"/>
              </a:rPr>
              <a:t>death</a:t>
            </a:r>
          </a:p>
          <a:p>
            <a:pPr marL="109728" indent="0">
              <a:lnSpc>
                <a:spcPct val="90000"/>
              </a:lnSpc>
              <a:buNone/>
              <a:defRPr/>
            </a:pPr>
            <a:endParaRPr lang="en-US" sz="800" b="1" dirty="0">
              <a:solidFill>
                <a:schemeClr val="accent6">
                  <a:lumMod val="50000"/>
                </a:schemeClr>
              </a:solidFill>
              <a:latin typeface="+mj-lt"/>
            </a:endParaRPr>
          </a:p>
          <a:p>
            <a:pPr>
              <a:lnSpc>
                <a:spcPct val="90000"/>
              </a:lnSpc>
              <a:defRPr/>
            </a:pPr>
            <a:r>
              <a:rPr lang="en-US" b="1" dirty="0">
                <a:solidFill>
                  <a:schemeClr val="accent6">
                    <a:lumMod val="50000"/>
                  </a:schemeClr>
                </a:solidFill>
                <a:latin typeface="+mj-lt"/>
              </a:rPr>
              <a:t>Fund their children’s college </a:t>
            </a:r>
            <a:r>
              <a:rPr lang="en-US" b="1" dirty="0" smtClean="0">
                <a:solidFill>
                  <a:schemeClr val="accent6">
                    <a:lumMod val="50000"/>
                  </a:schemeClr>
                </a:solidFill>
                <a:latin typeface="+mj-lt"/>
              </a:rPr>
              <a:t>education</a:t>
            </a:r>
          </a:p>
          <a:p>
            <a:pPr marL="109728" indent="0">
              <a:lnSpc>
                <a:spcPct val="90000"/>
              </a:lnSpc>
              <a:buNone/>
              <a:defRPr/>
            </a:pPr>
            <a:endParaRPr lang="en-US" sz="800" b="1" dirty="0">
              <a:solidFill>
                <a:schemeClr val="accent6">
                  <a:lumMod val="50000"/>
                </a:schemeClr>
              </a:solidFill>
              <a:latin typeface="+mj-lt"/>
            </a:endParaRPr>
          </a:p>
          <a:p>
            <a:pPr>
              <a:lnSpc>
                <a:spcPct val="90000"/>
              </a:lnSpc>
              <a:defRPr/>
            </a:pPr>
            <a:r>
              <a:rPr lang="en-US" b="1" dirty="0">
                <a:solidFill>
                  <a:schemeClr val="accent6">
                    <a:lumMod val="50000"/>
                  </a:schemeClr>
                </a:solidFill>
                <a:latin typeface="+mj-lt"/>
              </a:rPr>
              <a:t>Plan for </a:t>
            </a:r>
            <a:r>
              <a:rPr lang="en-US" b="1" dirty="0" smtClean="0">
                <a:solidFill>
                  <a:schemeClr val="accent6">
                    <a:lumMod val="50000"/>
                  </a:schemeClr>
                </a:solidFill>
                <a:latin typeface="+mj-lt"/>
              </a:rPr>
              <a:t>retirement</a:t>
            </a:r>
          </a:p>
          <a:p>
            <a:pPr marL="109728" indent="0">
              <a:lnSpc>
                <a:spcPct val="90000"/>
              </a:lnSpc>
              <a:buNone/>
              <a:defRPr/>
            </a:pPr>
            <a:endParaRPr lang="en-US" sz="800" b="1" dirty="0">
              <a:solidFill>
                <a:schemeClr val="accent6">
                  <a:lumMod val="50000"/>
                </a:schemeClr>
              </a:solidFill>
              <a:latin typeface="+mj-lt"/>
            </a:endParaRPr>
          </a:p>
          <a:p>
            <a:pPr>
              <a:lnSpc>
                <a:spcPct val="90000"/>
              </a:lnSpc>
              <a:defRPr/>
            </a:pPr>
            <a:r>
              <a:rPr lang="en-US" b="1" dirty="0">
                <a:solidFill>
                  <a:schemeClr val="accent6">
                    <a:lumMod val="50000"/>
                  </a:schemeClr>
                </a:solidFill>
                <a:latin typeface="+mj-lt"/>
              </a:rPr>
              <a:t>Avoiding outliving their </a:t>
            </a:r>
            <a:r>
              <a:rPr lang="en-US" b="1" dirty="0" smtClean="0">
                <a:solidFill>
                  <a:schemeClr val="accent6">
                    <a:lumMod val="50000"/>
                  </a:schemeClr>
                </a:solidFill>
                <a:latin typeface="+mj-lt"/>
              </a:rPr>
              <a:t>assets</a:t>
            </a:r>
          </a:p>
          <a:p>
            <a:pPr marL="109728" indent="0">
              <a:lnSpc>
                <a:spcPct val="90000"/>
              </a:lnSpc>
              <a:buNone/>
              <a:defRPr/>
            </a:pPr>
            <a:endParaRPr lang="en-US" sz="800" b="1" dirty="0">
              <a:solidFill>
                <a:schemeClr val="accent6">
                  <a:lumMod val="50000"/>
                </a:schemeClr>
              </a:solidFill>
              <a:latin typeface="+mj-lt"/>
            </a:endParaRPr>
          </a:p>
          <a:p>
            <a:pPr>
              <a:lnSpc>
                <a:spcPct val="90000"/>
              </a:lnSpc>
              <a:defRPr/>
            </a:pPr>
            <a:r>
              <a:rPr lang="en-US" b="1" dirty="0">
                <a:solidFill>
                  <a:schemeClr val="accent6">
                    <a:lumMod val="50000"/>
                  </a:schemeClr>
                </a:solidFill>
                <a:latin typeface="+mj-lt"/>
              </a:rPr>
              <a:t>Protect </a:t>
            </a:r>
            <a:r>
              <a:rPr lang="en-US" b="1" dirty="0" smtClean="0">
                <a:solidFill>
                  <a:schemeClr val="accent6">
                    <a:lumMod val="50000"/>
                  </a:schemeClr>
                </a:solidFill>
                <a:latin typeface="+mj-lt"/>
              </a:rPr>
              <a:t>assets</a:t>
            </a:r>
          </a:p>
          <a:p>
            <a:pPr marL="109728" indent="0">
              <a:lnSpc>
                <a:spcPct val="90000"/>
              </a:lnSpc>
              <a:buNone/>
              <a:defRPr/>
            </a:pPr>
            <a:endParaRPr lang="en-US" sz="800" b="1" dirty="0">
              <a:solidFill>
                <a:schemeClr val="accent6">
                  <a:lumMod val="50000"/>
                </a:schemeClr>
              </a:solidFill>
              <a:latin typeface="+mj-lt"/>
            </a:endParaRPr>
          </a:p>
          <a:p>
            <a:pPr>
              <a:lnSpc>
                <a:spcPct val="90000"/>
              </a:lnSpc>
              <a:defRPr/>
            </a:pPr>
            <a:r>
              <a:rPr lang="en-US" b="1" dirty="0">
                <a:solidFill>
                  <a:schemeClr val="accent6">
                    <a:lumMod val="50000"/>
                  </a:schemeClr>
                </a:solidFill>
                <a:latin typeface="+mj-lt"/>
              </a:rPr>
              <a:t>Accumulate </a:t>
            </a:r>
            <a:r>
              <a:rPr lang="en-US" b="1" dirty="0" smtClean="0">
                <a:solidFill>
                  <a:schemeClr val="accent6">
                    <a:lumMod val="50000"/>
                  </a:schemeClr>
                </a:solidFill>
                <a:latin typeface="+mj-lt"/>
              </a:rPr>
              <a:t>assets</a:t>
            </a:r>
            <a:endParaRPr lang="en-US" b="1" dirty="0">
              <a:solidFill>
                <a:schemeClr val="accent6">
                  <a:lumMod val="50000"/>
                </a:schemeClr>
              </a:solidFill>
              <a:latin typeface="+mj-lt"/>
            </a:endParaRPr>
          </a:p>
          <a:p>
            <a:pPr marL="0" indent="0">
              <a:lnSpc>
                <a:spcPct val="90000"/>
              </a:lnSpc>
              <a:buNone/>
              <a:defRPr/>
            </a:pPr>
            <a:endParaRPr lang="en-US" sz="1200" b="1" dirty="0" smtClean="0">
              <a:solidFill>
                <a:schemeClr val="accent6">
                  <a:lumMod val="50000"/>
                </a:schemeClr>
              </a:solidFill>
              <a:latin typeface="+mj-lt"/>
            </a:endParaRPr>
          </a:p>
          <a:p>
            <a:pPr marL="0" indent="0">
              <a:lnSpc>
                <a:spcPct val="90000"/>
              </a:lnSpc>
              <a:buNone/>
              <a:defRPr/>
            </a:pPr>
            <a:r>
              <a:rPr lang="en-US" sz="1200" dirty="0" smtClean="0">
                <a:solidFill>
                  <a:schemeClr val="accent6">
                    <a:lumMod val="50000"/>
                  </a:schemeClr>
                </a:solidFill>
                <a:latin typeface="+mj-lt"/>
              </a:rPr>
              <a:t>Slide 9 </a:t>
            </a:r>
            <a:r>
              <a:rPr lang="en-US" sz="1200" dirty="0">
                <a:solidFill>
                  <a:schemeClr val="accent6">
                    <a:lumMod val="50000"/>
                  </a:schemeClr>
                </a:solidFill>
                <a:latin typeface="+mj-lt"/>
              </a:rPr>
              <a:t>of </a:t>
            </a:r>
            <a:r>
              <a:rPr lang="en-US" sz="1200" dirty="0" smtClean="0">
                <a:solidFill>
                  <a:schemeClr val="accent6">
                    <a:lumMod val="50000"/>
                  </a:schemeClr>
                </a:solidFill>
                <a:latin typeface="+mj-lt"/>
              </a:rPr>
              <a:t>16</a:t>
            </a:r>
            <a:endParaRPr lang="en-US" sz="1200" dirty="0">
              <a:solidFill>
                <a:schemeClr val="accent6">
                  <a:lumMod val="50000"/>
                </a:schemeClr>
              </a:solidFill>
              <a:latin typeface="+mj-lt"/>
            </a:endParaRPr>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pPr algn="r"/>
            <a:endParaRPr lang="en-US" dirty="0"/>
          </a:p>
        </p:txBody>
      </p:sp>
      <p:pic>
        <p:nvPicPr>
          <p:cNvPr id="4" name="Content Placeholder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553200" y="5715000"/>
            <a:ext cx="2057400" cy="592531"/>
          </a:xfrm>
          <a:prstGeom prst="rect">
            <a:avLst/>
          </a:prstGeom>
        </p:spPr>
      </p:pic>
    </p:spTree>
    <p:extLst>
      <p:ext uri="{BB962C8B-B14F-4D97-AF65-F5344CB8AC3E}">
        <p14:creationId xmlns:p14="http://schemas.microsoft.com/office/powerpoint/2010/main" val="316363069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541</TotalTime>
  <Words>709</Words>
  <Application>Microsoft Office PowerPoint</Application>
  <PresentationFormat>On-screen Show (4:3)</PresentationFormat>
  <Paragraphs>433</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Urban</vt:lpstr>
      <vt:lpstr>Sons of Norway</vt:lpstr>
      <vt:lpstr>What’s in a Name?</vt:lpstr>
      <vt:lpstr>History</vt:lpstr>
      <vt:lpstr>Sons of Norway Today</vt:lpstr>
      <vt:lpstr>Fraternal Operations </vt:lpstr>
      <vt:lpstr>The Financial/Fraternal Connection</vt:lpstr>
      <vt:lpstr>Our Members Often Ask:</vt:lpstr>
      <vt:lpstr>Our Financial Benefits Counselors Help Members by:</vt:lpstr>
      <vt:lpstr>Our Financial Benefits Counselors Help Members:</vt:lpstr>
      <vt:lpstr>The Sons of Norway Provides These Sound Financial Products</vt:lpstr>
      <vt:lpstr>Providing the right solutions</vt:lpstr>
      <vt:lpstr>Providing the right solutions</vt:lpstr>
      <vt:lpstr>Providing the right solutions</vt:lpstr>
      <vt:lpstr>Do You Want An Affordable, Accessible Alternative  to Long Term Care Insurance?  </vt:lpstr>
      <vt:lpstr>Members who own a  Sons of Norway financial product:</vt:lpstr>
      <vt:lpstr>Questions about Sons of Norway?</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Sons of Norway</dc:title>
  <dc:creator>Ken Thul</dc:creator>
  <cp:lastModifiedBy>Pat Forchay</cp:lastModifiedBy>
  <cp:revision>50</cp:revision>
  <cp:lastPrinted>2016-07-07T18:02:47Z</cp:lastPrinted>
  <dcterms:created xsi:type="dcterms:W3CDTF">2016-05-02T14:30:17Z</dcterms:created>
  <dcterms:modified xsi:type="dcterms:W3CDTF">2016-07-11T18:22:09Z</dcterms:modified>
</cp:coreProperties>
</file>