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698" r:id="rId5"/>
    <p:sldMasterId id="2147483734" r:id="rId6"/>
    <p:sldMasterId id="2147483746" r:id="rId7"/>
    <p:sldMasterId id="2147483748" r:id="rId8"/>
    <p:sldMasterId id="2147483750" r:id="rId9"/>
    <p:sldMasterId id="2147483752" r:id="rId10"/>
  </p:sldMasterIdLst>
  <p:notesMasterIdLst>
    <p:notesMasterId r:id="rId24"/>
  </p:notesMasterIdLst>
  <p:handoutMasterIdLst>
    <p:handoutMasterId r:id="rId25"/>
  </p:handoutMasterIdLst>
  <p:sldIdLst>
    <p:sldId id="302" r:id="rId11"/>
    <p:sldId id="337" r:id="rId12"/>
    <p:sldId id="257" r:id="rId13"/>
    <p:sldId id="308" r:id="rId14"/>
    <p:sldId id="310" r:id="rId15"/>
    <p:sldId id="338" r:id="rId16"/>
    <p:sldId id="313" r:id="rId17"/>
    <p:sldId id="328" r:id="rId18"/>
    <p:sldId id="327" r:id="rId19"/>
    <p:sldId id="339" r:id="rId20"/>
    <p:sldId id="335" r:id="rId21"/>
    <p:sldId id="336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EDFB88-9FE2-4291-94E4-06072F6C2E38}">
          <p14:sldIdLst>
            <p14:sldId id="302"/>
            <p14:sldId id="337"/>
            <p14:sldId id="257"/>
            <p14:sldId id="308"/>
            <p14:sldId id="310"/>
            <p14:sldId id="338"/>
            <p14:sldId id="313"/>
            <p14:sldId id="328"/>
            <p14:sldId id="327"/>
            <p14:sldId id="339"/>
            <p14:sldId id="335"/>
            <p14:sldId id="336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Olson" initials="HO" lastIdx="9" clrIdx="0"/>
  <p:cmAuthor id="1" name="Marie Pauley" initials="MP" lastIdx="13" clrIdx="1">
    <p:extLst/>
  </p:cmAuthor>
  <p:cmAuthor id="2" name="Matthew Hill" initials="MH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005F61"/>
    <a:srgbClr val="1C9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5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296745978501572E-2"/>
          <c:y val="5.0744280895293106E-2"/>
          <c:w val="0.87681175081677376"/>
          <c:h val="0.74743359910199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Pounds Distributed (in millions)</c:v>
                </c:pt>
              </c:strCache>
            </c:strRef>
          </c:tx>
          <c:spPr>
            <a:solidFill>
              <a:srgbClr val="005F61"/>
            </a:solidFill>
          </c:spPr>
          <c:invertIfNegative val="0"/>
          <c:cat>
            <c:numRef>
              <c:f>Sheet1!$A$2:$A$9</c:f>
              <c:numCache>
                <c:formatCode>General</c:formatCode>
                <c:ptCount val="2"/>
                <c:pt idx="0">
                  <c:v>2008</c:v>
                </c:pt>
                <c:pt idx="1">
                  <c:v>2017</c:v>
                </c:pt>
              </c:numCache>
            </c:numRef>
          </c:cat>
          <c:val>
            <c:numRef>
              <c:f>Sheet1!$B$2:$B$9</c:f>
              <c:numCache>
                <c:formatCode>#,##0</c:formatCode>
                <c:ptCount val="2"/>
                <c:pt idx="0">
                  <c:v>41391</c:v>
                </c:pt>
                <c:pt idx="1">
                  <c:v>93491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16-4F26-9541-8DEC31B426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Meals Provided (in millions)</c:v>
                </c:pt>
              </c:strCache>
            </c:strRef>
          </c:tx>
          <c:spPr>
            <a:solidFill>
              <a:srgbClr val="B5BD00"/>
            </a:solidFill>
          </c:spPr>
          <c:invertIfNegative val="0"/>
          <c:cat>
            <c:numRef>
              <c:f>Sheet1!$A$2:$A$9</c:f>
              <c:numCache>
                <c:formatCode>General</c:formatCode>
                <c:ptCount val="2"/>
                <c:pt idx="0">
                  <c:v>2008</c:v>
                </c:pt>
                <c:pt idx="1">
                  <c:v>2017</c:v>
                </c:pt>
              </c:numCache>
            </c:numRef>
          </c:cat>
          <c:val>
            <c:numRef>
              <c:f>Sheet1!$C$2:$C$9</c:f>
              <c:numCache>
                <c:formatCode>#,##0</c:formatCode>
                <c:ptCount val="2"/>
                <c:pt idx="0">
                  <c:v>34493</c:v>
                </c:pt>
                <c:pt idx="1">
                  <c:v>81031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16-4F26-9541-8DEC31B42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158912"/>
        <c:axId val="123605760"/>
      </c:barChart>
      <c:catAx>
        <c:axId val="14915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605760"/>
        <c:crosses val="autoZero"/>
        <c:auto val="1"/>
        <c:lblAlgn val="ctr"/>
        <c:lblOffset val="100"/>
        <c:noMultiLvlLbl val="0"/>
      </c:catAx>
      <c:valAx>
        <c:axId val="123605760"/>
        <c:scaling>
          <c:orientation val="minMax"/>
          <c:max val="1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9158912"/>
        <c:crosses val="autoZero"/>
        <c:crossBetween val="between"/>
        <c:majorUnit val="10000"/>
        <c:minorUnit val="2000"/>
      </c:valAx>
    </c:plotArea>
    <c:legend>
      <c:legendPos val="b"/>
      <c:layout>
        <c:manualLayout>
          <c:xMode val="edge"/>
          <c:yMode val="edge"/>
          <c:x val="0"/>
          <c:y val="0.87715894612614553"/>
          <c:w val="0.99828668342993854"/>
          <c:h val="0.1181070750622274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Gotham Bold" pitchFamily="50" charset="0"/>
          <a:cs typeface="Gotham Bold" pitchFamily="50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459119496855348E-2"/>
          <c:y val="0.10889830226917838"/>
          <c:w val="0.60183095627197547"/>
          <c:h val="0.807520017276321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7658346951914028"/>
          <c:y val="0.22678710256154688"/>
          <c:w val="0.31712722230475909"/>
          <c:h val="0.39033921392737303"/>
        </c:manualLayout>
      </c:layout>
      <c:overlay val="0"/>
      <c:txPr>
        <a:bodyPr/>
        <a:lstStyle/>
        <a:p>
          <a:pPr>
            <a:defRPr sz="1400">
              <a:latin typeface="Gotham Medium" pitchFamily="50" charset="0"/>
              <a:ea typeface="Verdana" panose="020B0604030504040204" pitchFamily="34" charset="0"/>
              <a:cs typeface="Gotham Medium" pitchFamily="50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0.63569</cdr:x>
      <cdr:y>0.41537</cdr:y>
    </cdr:from>
    <cdr:to>
      <cdr:x>0.75997</cdr:x>
      <cdr:y>0.80024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215479" y="1990475"/>
          <a:ext cx="824139" cy="1844331"/>
        </a:xfrm>
        <a:prstGeom xmlns:a="http://schemas.openxmlformats.org/drawingml/2006/main" prst="rect">
          <a:avLst/>
        </a:prstGeom>
        <a:pattFill xmlns:a="http://schemas.openxmlformats.org/drawingml/2006/main" prst="openDmnd">
          <a:fgClr>
            <a:srgbClr val="B5BD00"/>
          </a:fgClr>
          <a:bgClr>
            <a:schemeClr val="bg1"/>
          </a:bgClr>
        </a:patt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0.19535</cdr:x>
      <cdr:y>0.73664</cdr:y>
    </cdr:from>
    <cdr:to>
      <cdr:x>0.32175</cdr:x>
      <cdr:y>0.80025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295400" y="3530025"/>
          <a:ext cx="838200" cy="304825"/>
        </a:xfrm>
        <a:prstGeom xmlns:a="http://schemas.openxmlformats.org/drawingml/2006/main" prst="rect">
          <a:avLst/>
        </a:prstGeom>
        <a:pattFill xmlns:a="http://schemas.openxmlformats.org/drawingml/2006/main" prst="openDmnd">
          <a:fgClr>
            <a:srgbClr val="B5BD00"/>
          </a:fgClr>
          <a:bgClr>
            <a:schemeClr val="bg1"/>
          </a:bgClr>
        </a:patt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0.5174</cdr:x>
      <cdr:y>0.31938</cdr:y>
    </cdr:from>
    <cdr:to>
      <cdr:x>0.67937</cdr:x>
      <cdr:y>0.59676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xmlns="" id="{27F715AD-2077-4AD6-A5E6-2FC649D60329}"/>
            </a:ext>
          </a:extLst>
        </cdr:cNvPr>
        <cdr:cNvCxnSpPr/>
      </cdr:nvCxnSpPr>
      <cdr:spPr>
        <a:xfrm xmlns:a="http://schemas.openxmlformats.org/drawingml/2006/main">
          <a:off x="1972293" y="986297"/>
          <a:ext cx="617401" cy="8566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08A2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0.28727</cdr:x>
      <cdr:y>0.31938</cdr:y>
    </cdr:from>
    <cdr:to>
      <cdr:x>0.41979</cdr:x>
      <cdr:y>0.76844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xmlns="" id="{A19123A3-235B-486A-B21F-F7B87D8213F0}"/>
            </a:ext>
          </a:extLst>
        </cdr:cNvPr>
        <cdr:cNvCxnSpPr/>
      </cdr:nvCxnSpPr>
      <cdr:spPr>
        <a:xfrm xmlns:a="http://schemas.openxmlformats.org/drawingml/2006/main" flipH="1">
          <a:off x="1095046" y="986297"/>
          <a:ext cx="505154" cy="138677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08A2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0.21833</cdr:x>
      <cdr:y>0.73664</cdr:y>
    </cdr:from>
    <cdr:to>
      <cdr:x>0.36788</cdr:x>
      <cdr:y>0.83932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895508" y="2744196"/>
          <a:ext cx="613412" cy="382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Gotham Medium" pitchFamily="50" charset="0"/>
              <a:cs typeface="Gotham Medium" pitchFamily="50" charset="0"/>
            </a:rPr>
            <a:t>23%</a:t>
          </a:r>
        </a:p>
      </cdr:txBody>
    </cdr:sp>
  </cdr:relSizeAnchor>
  <cdr:relSizeAnchor xmlns:cdr="http://schemas.openxmlformats.org/drawingml/2006/chartDrawing">
    <cdr:from>
      <cdr:x>0.6163</cdr:x>
      <cdr:y>0.58735</cdr:y>
    </cdr:from>
    <cdr:to>
      <cdr:x>0.80535</cdr:x>
      <cdr:y>0.6758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484084" y="2140224"/>
          <a:ext cx="762000" cy="322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Gotham Bold" pitchFamily="50" charset="0"/>
              <a:cs typeface="Gotham Bold" pitchFamily="50" charset="0"/>
            </a:rPr>
            <a:t>57.5%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0.65094</cdr:x>
      <cdr:y>0.82278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57800" y="4952971"/>
          <a:ext cx="2819400" cy="1066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>
            <a:latin typeface="Gotham Medium" pitchFamily="50" charset="0"/>
            <a:ea typeface="Verdana" panose="020B0604030504040204" pitchFamily="34" charset="0"/>
            <a:cs typeface="Gotham Medium" pitchFamily="50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09A748C-F892-4544-AA76-A4F26CCFBB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A24590-C44A-46DF-911A-675A2D9F8B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7396D-4AE6-44E4-8E43-BDB6B6893CD5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1EBE4A-61CA-4FEB-A9D3-0E842DE55C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60A313-E237-411F-AD70-55FC332417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C3EBE-78E3-4925-B4B4-9F17C33A6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9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6C877-A40C-4E64-AE1C-79BE02CFBD7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11B60-52EC-4AE9-A218-A1C2BA45E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8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11B60-52EC-4AE9-A218-A1C2BA45E1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44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11B60-52EC-4AE9-A218-A1C2BA45E1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2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5B63-41BA-4CAD-910D-75419447139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1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11B60-52EC-4AE9-A218-A1C2BA45E1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11B60-52EC-4AE9-A218-A1C2BA45E1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0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5B63-41BA-4CAD-910D-754194471399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1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5B63-41BA-4CAD-910D-75419447139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17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11B60-52EC-4AE9-A218-A1C2BA45E1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11B60-52EC-4AE9-A218-A1C2BA45E1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0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11B60-52EC-4AE9-A218-A1C2BA45E1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76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11B60-52EC-4AE9-A218-A1C2BA45E1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7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585788" y="774700"/>
            <a:ext cx="7972425" cy="479583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90000" rIns="90000" bIns="90000" anchor="ctr"/>
          <a:lstStyle/>
          <a:p>
            <a:pPr marL="119063" indent="-11906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100" b="1">
              <a:solidFill>
                <a:srgbClr val="000000"/>
              </a:solidFill>
            </a:endParaRPr>
          </a:p>
        </p:txBody>
      </p:sp>
      <p:pic>
        <p:nvPicPr>
          <p:cNvPr id="5" name="Picture 3" descr="LLP logo with big space 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t="1778" b="59770"/>
          <a:stretch>
            <a:fillRect/>
          </a:stretch>
        </p:blipFill>
        <p:spPr bwMode="gray">
          <a:xfrm>
            <a:off x="895350" y="6019800"/>
            <a:ext cx="1444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gray">
          <a:xfrm>
            <a:off x="892175" y="4756176"/>
            <a:ext cx="1601400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Deloitte Consulting LLP</a:t>
            </a:r>
          </a:p>
        </p:txBody>
      </p:sp>
      <p:sp>
        <p:nvSpPr>
          <p:cNvPr id="4016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2175" y="2848447"/>
            <a:ext cx="6581775" cy="282129"/>
          </a:xfrm>
        </p:spPr>
        <p:txBody>
          <a:bodyPr/>
          <a:lstStyle>
            <a:lvl1pPr>
              <a:lnSpc>
                <a:spcPts val="22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161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92175" y="3402013"/>
            <a:ext cx="6581775" cy="438150"/>
          </a:xfrm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defRPr sz="14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0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60" y="512565"/>
            <a:ext cx="8343900" cy="2609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0060" y="1216025"/>
            <a:ext cx="8343900" cy="507365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3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585788" y="774700"/>
            <a:ext cx="7972425" cy="479583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90000" rIns="90000" bIns="90000" anchor="ctr"/>
          <a:lstStyle/>
          <a:p>
            <a:pPr marL="119063" indent="-11906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100" b="1">
              <a:solidFill>
                <a:srgbClr val="000000"/>
              </a:solidFill>
            </a:endParaRPr>
          </a:p>
        </p:txBody>
      </p:sp>
      <p:pic>
        <p:nvPicPr>
          <p:cNvPr id="5" name="Picture 3" descr="LLP logo with big space 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t="1778" b="59770"/>
          <a:stretch>
            <a:fillRect/>
          </a:stretch>
        </p:blipFill>
        <p:spPr bwMode="gray">
          <a:xfrm>
            <a:off x="895350" y="6019800"/>
            <a:ext cx="1444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gray">
          <a:xfrm>
            <a:off x="892175" y="4756176"/>
            <a:ext cx="1601400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Deloitte Consulting LLP</a:t>
            </a:r>
          </a:p>
        </p:txBody>
      </p:sp>
      <p:sp>
        <p:nvSpPr>
          <p:cNvPr id="4016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2175" y="2848447"/>
            <a:ext cx="6581775" cy="282129"/>
          </a:xfrm>
        </p:spPr>
        <p:txBody>
          <a:bodyPr/>
          <a:lstStyle>
            <a:lvl1pPr>
              <a:lnSpc>
                <a:spcPts val="22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161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92175" y="3402013"/>
            <a:ext cx="6581775" cy="438150"/>
          </a:xfrm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defRPr sz="14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217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152525"/>
            <a:ext cx="8331200" cy="51371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551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503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w/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152525"/>
            <a:ext cx="8339328" cy="49377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36592" y="4800600"/>
            <a:ext cx="4005072" cy="1490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3192" y="4800600"/>
            <a:ext cx="4005072" cy="1490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96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rant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8" y="1152525"/>
            <a:ext cx="4005263" cy="49377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36592" y="1399032"/>
            <a:ext cx="4005072" cy="225856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36592" y="4041648"/>
            <a:ext cx="4005072" cy="224485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733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12969" y="1380744"/>
            <a:ext cx="2075688" cy="225856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2969" y="4023360"/>
            <a:ext cx="2075688" cy="225856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237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Value Map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3192" y="1399032"/>
            <a:ext cx="4005072" cy="202996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584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M sub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2336" y="4379976"/>
            <a:ext cx="1554480" cy="12527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03120" y="4379976"/>
            <a:ext cx="1554480" cy="12527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49824" y="4379976"/>
            <a:ext cx="1554480" cy="12527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68896" y="4379976"/>
            <a:ext cx="1554480" cy="12527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093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36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152525"/>
            <a:ext cx="8331200" cy="51371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275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7" y="1152144"/>
            <a:ext cx="8352346" cy="513892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93192" y="256032"/>
            <a:ext cx="8348472" cy="521208"/>
          </a:xfrm>
          <a:solidFill>
            <a:srgbClr val="FFFFFF"/>
          </a:solidFill>
        </p:spPr>
        <p:txBody>
          <a:bodyPr anchor="b"/>
          <a:lstStyle>
            <a:lvl1pPr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353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60" y="512565"/>
            <a:ext cx="8343900" cy="2609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0060" y="1216025"/>
            <a:ext cx="8343900" cy="507365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34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585788" y="774700"/>
            <a:ext cx="7972425" cy="479583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90000" rIns="90000" bIns="90000" anchor="ctr"/>
          <a:lstStyle/>
          <a:p>
            <a:pPr marL="119063" indent="-11906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100" b="1">
              <a:solidFill>
                <a:srgbClr val="000000"/>
              </a:solidFill>
            </a:endParaRPr>
          </a:p>
        </p:txBody>
      </p:sp>
      <p:pic>
        <p:nvPicPr>
          <p:cNvPr id="5" name="Picture 3" descr="LLP logo with big space cop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t="1778" b="59770"/>
          <a:stretch>
            <a:fillRect/>
          </a:stretch>
        </p:blipFill>
        <p:spPr bwMode="gray">
          <a:xfrm>
            <a:off x="895350" y="6019800"/>
            <a:ext cx="1444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gray">
          <a:xfrm>
            <a:off x="892175" y="4756176"/>
            <a:ext cx="1601400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Deloitte Consulting LLP</a:t>
            </a:r>
          </a:p>
        </p:txBody>
      </p:sp>
      <p:sp>
        <p:nvSpPr>
          <p:cNvPr id="4016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2175" y="2848447"/>
            <a:ext cx="6581775" cy="282129"/>
          </a:xfrm>
        </p:spPr>
        <p:txBody>
          <a:bodyPr/>
          <a:lstStyle>
            <a:lvl1pPr>
              <a:lnSpc>
                <a:spcPts val="2200"/>
              </a:lnSpc>
              <a:spcBef>
                <a:spcPct val="100000"/>
              </a:spcBef>
              <a:buClr>
                <a:schemeClr val="tx2"/>
              </a:buClr>
              <a:buSzPct val="85000"/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161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92175" y="3402013"/>
            <a:ext cx="6581775" cy="438150"/>
          </a:xfrm>
        </p:spPr>
        <p:txBody>
          <a:bodyPr/>
          <a:lstStyle>
            <a:lvl1pPr>
              <a:lnSpc>
                <a:spcPts val="1600"/>
              </a:lnSpc>
              <a:spcBef>
                <a:spcPct val="15000"/>
              </a:spcBef>
              <a:buClrTx/>
              <a:defRPr sz="14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590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152525"/>
            <a:ext cx="8331200" cy="51371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082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9305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w/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152525"/>
            <a:ext cx="8339328" cy="49377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36592" y="4800600"/>
            <a:ext cx="4005072" cy="1490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3192" y="4800600"/>
            <a:ext cx="4005072" cy="1490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312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rant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8" y="1152525"/>
            <a:ext cx="4005263" cy="49377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36592" y="1399032"/>
            <a:ext cx="4005072" cy="225856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36592" y="4041648"/>
            <a:ext cx="4005072" cy="224485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395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12969" y="1380744"/>
            <a:ext cx="2075688" cy="225856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2969" y="4023360"/>
            <a:ext cx="2075688" cy="225856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680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Value Map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3192" y="1399032"/>
            <a:ext cx="4005072" cy="202996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550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M sub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2336" y="4379976"/>
            <a:ext cx="1554480" cy="12527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03120" y="4379976"/>
            <a:ext cx="1554480" cy="12527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49824" y="4379976"/>
            <a:ext cx="1554480" cy="12527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68896" y="4379976"/>
            <a:ext cx="1554480" cy="12527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83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435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652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gray">
          <a:xfrm>
            <a:off x="392113" y="1154113"/>
            <a:ext cx="4014787" cy="5135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fontAlgn="base" hangingPunct="0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93197" y="1152144"/>
            <a:ext cx="8352346" cy="513892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93192" y="256032"/>
            <a:ext cx="8348472" cy="521208"/>
          </a:xfrm>
          <a:solidFill>
            <a:srgbClr val="FFFFFF"/>
          </a:solidFill>
        </p:spPr>
        <p:txBody>
          <a:bodyPr anchor="b"/>
          <a:lstStyle>
            <a:lvl1pPr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201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-105833" y="1066800"/>
            <a:ext cx="9366250" cy="0"/>
          </a:xfrm>
          <a:prstGeom prst="line">
            <a:avLst/>
          </a:prstGeom>
          <a:ln w="57150">
            <a:solidFill>
              <a:srgbClr val="005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-105833" y="1127125"/>
            <a:ext cx="9366250" cy="0"/>
          </a:xfrm>
          <a:prstGeom prst="line">
            <a:avLst/>
          </a:prstGeom>
          <a:ln w="57150">
            <a:solidFill>
              <a:srgbClr val="9493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29150" r="9355" b="39372"/>
          <a:stretch>
            <a:fillRect/>
          </a:stretch>
        </p:blipFill>
        <p:spPr bwMode="auto">
          <a:xfrm>
            <a:off x="6239632" y="263525"/>
            <a:ext cx="2503714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156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305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85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74"/>
            <a:ext cx="2133600" cy="365125"/>
          </a:xfrm>
        </p:spPr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0" y="6178262"/>
            <a:ext cx="2082800" cy="6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48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56374"/>
            <a:ext cx="2133600" cy="365125"/>
          </a:xfrm>
        </p:spPr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07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34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22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0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w/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152525"/>
            <a:ext cx="8339328" cy="49377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36592" y="4800600"/>
            <a:ext cx="4005072" cy="1490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3192" y="4800600"/>
            <a:ext cx="4005072" cy="14904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922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25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35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8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2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95BB-DEE7-4A02-8A7D-6D2C5487986B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004D-408F-431F-A47A-5368F86A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50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927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74"/>
            <a:ext cx="2133600" cy="365125"/>
          </a:xfrm>
        </p:spPr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0" y="6178262"/>
            <a:ext cx="2082800" cy="6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43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56374"/>
            <a:ext cx="2133600" cy="365125"/>
          </a:xfrm>
        </p:spPr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09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0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rant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8" y="1152525"/>
            <a:ext cx="4005263" cy="49377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36592" y="1399032"/>
            <a:ext cx="4005072" cy="225856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36592" y="4041648"/>
            <a:ext cx="4005072" cy="224485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3130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041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03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621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54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22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8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-105833" y="1066800"/>
            <a:ext cx="9366250" cy="0"/>
          </a:xfrm>
          <a:prstGeom prst="line">
            <a:avLst/>
          </a:prstGeom>
          <a:ln w="57150">
            <a:solidFill>
              <a:srgbClr val="005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-105833" y="1127125"/>
            <a:ext cx="9366250" cy="0"/>
          </a:xfrm>
          <a:prstGeom prst="line">
            <a:avLst/>
          </a:prstGeom>
          <a:ln w="57150">
            <a:solidFill>
              <a:srgbClr val="9493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29150" r="9355" b="39372"/>
          <a:stretch>
            <a:fillRect/>
          </a:stretch>
        </p:blipFill>
        <p:spPr bwMode="auto">
          <a:xfrm>
            <a:off x="6239632" y="263525"/>
            <a:ext cx="2503714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274" y="5832498"/>
            <a:ext cx="97215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399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-105833" y="1066800"/>
            <a:ext cx="9366250" cy="0"/>
          </a:xfrm>
          <a:prstGeom prst="line">
            <a:avLst/>
          </a:prstGeom>
          <a:ln w="57150">
            <a:solidFill>
              <a:srgbClr val="005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-105833" y="1127125"/>
            <a:ext cx="9366250" cy="0"/>
          </a:xfrm>
          <a:prstGeom prst="line">
            <a:avLst/>
          </a:prstGeom>
          <a:ln w="57150">
            <a:solidFill>
              <a:srgbClr val="9493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29150" r="9355" b="39372"/>
          <a:stretch>
            <a:fillRect/>
          </a:stretch>
        </p:blipFill>
        <p:spPr bwMode="auto">
          <a:xfrm>
            <a:off x="6239632" y="263525"/>
            <a:ext cx="2503714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271" y="5832492"/>
            <a:ext cx="97215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947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-105833" y="1066800"/>
            <a:ext cx="9366250" cy="0"/>
          </a:xfrm>
          <a:prstGeom prst="line">
            <a:avLst/>
          </a:prstGeom>
          <a:ln w="57150">
            <a:solidFill>
              <a:srgbClr val="005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>
            <a:off x="-105833" y="1127125"/>
            <a:ext cx="9366250" cy="0"/>
          </a:xfrm>
          <a:prstGeom prst="line">
            <a:avLst/>
          </a:prstGeom>
          <a:ln w="57150">
            <a:solidFill>
              <a:srgbClr val="9493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29150" r="9355" b="39372"/>
          <a:stretch>
            <a:fillRect/>
          </a:stretch>
        </p:blipFill>
        <p:spPr bwMode="auto">
          <a:xfrm>
            <a:off x="6239632" y="263525"/>
            <a:ext cx="2503714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267" y="5832484"/>
            <a:ext cx="97215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3652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29150" r="9355" b="39372"/>
          <a:stretch>
            <a:fillRect/>
          </a:stretch>
        </p:blipFill>
        <p:spPr bwMode="auto">
          <a:xfrm>
            <a:off x="6239632" y="263525"/>
            <a:ext cx="2503714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69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shot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12969" y="1380744"/>
            <a:ext cx="2075688" cy="225856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2969" y="4023360"/>
            <a:ext cx="2075688" cy="225856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31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Value Map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3192" y="1399032"/>
            <a:ext cx="4005072" cy="202996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1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M sub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2336" y="4379976"/>
            <a:ext cx="1554480" cy="12527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103120" y="4379976"/>
            <a:ext cx="1554480" cy="12527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49824" y="4379976"/>
            <a:ext cx="1554480" cy="12527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68896" y="4379976"/>
            <a:ext cx="1554480" cy="12527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35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01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18" Type="http://schemas.openxmlformats.org/officeDocument/2006/relationships/image" Target="../media/image3.pdf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2.pdf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d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df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17" Type="http://schemas.openxmlformats.org/officeDocument/2006/relationships/image" Target="../media/image3.pdf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d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06400" y="522288"/>
            <a:ext cx="8331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06408" y="1152525"/>
            <a:ext cx="400526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gray">
          <a:xfrm>
            <a:off x="392113" y="806450"/>
            <a:ext cx="835501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gray">
          <a:xfrm>
            <a:off x="4430945" y="6661979"/>
            <a:ext cx="282130" cy="14683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58585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 anchorCtr="1">
            <a:spAutoFit/>
          </a:bodyPr>
          <a:lstStyle>
            <a:lvl1pPr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None/>
            </a:pPr>
            <a:r>
              <a:rPr lang="en-US" sz="900">
                <a:solidFill>
                  <a:srgbClr val="000000"/>
                </a:solidFill>
              </a:rPr>
              <a:t>- </a:t>
            </a:r>
            <a:fld id="{1E6EA672-3637-4986-A8A0-DC7682CA8AE8}" type="slidenum">
              <a:rPr lang="en-US" sz="900">
                <a:solidFill>
                  <a:srgbClr val="000000"/>
                </a:solidFill>
              </a:rPr>
              <a:pPr algn="ctr" eaLnBrk="0" fontAlgn="base" hangingPunct="0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</a:pPr>
              <a:t>‹#›</a:t>
            </a:fld>
            <a:r>
              <a:rPr lang="en-US" sz="900">
                <a:solidFill>
                  <a:srgbClr val="000000"/>
                </a:solidFill>
              </a:rPr>
              <a:t> -</a:t>
            </a:r>
          </a:p>
        </p:txBody>
      </p:sp>
      <p:pic>
        <p:nvPicPr>
          <p:cNvPr id="1030" name="Picture 6" descr="DEL_CO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95288" y="6645275"/>
            <a:ext cx="6905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23" y="6259992"/>
            <a:ext cx="890588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09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139700" indent="-138113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100">
          <a:solidFill>
            <a:schemeClr val="tx1"/>
          </a:solidFill>
          <a:latin typeface="+mn-lt"/>
        </a:defRPr>
      </a:lvl2pPr>
      <a:lvl3pPr marL="265113" indent="-123825" algn="l" rtl="0" eaLnBrk="1" fontAlgn="base" hangingPunct="1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3pPr>
      <a:lvl4pPr marL="3794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4pPr>
      <a:lvl5pPr marL="4937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5pPr>
      <a:lvl6pPr marL="9509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6pPr>
      <a:lvl7pPr marL="14081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7pPr>
      <a:lvl8pPr marL="18653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8pPr>
      <a:lvl9pPr marL="23225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6595" y="274638"/>
            <a:ext cx="82308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595" y="1600201"/>
            <a:ext cx="82308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595" y="6356351"/>
            <a:ext cx="2134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E84048-D910-41CE-B180-E01D6AB8FE51}" type="datetime1">
              <a:rPr lang="en-US" b="1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8/13/2018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595" y="6356351"/>
            <a:ext cx="289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595" y="6356351"/>
            <a:ext cx="2134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BD884-D822-45EA-B8CF-9EB3803E238A}" type="slidenum">
              <a:rPr lang="en-US" b="1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9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06400" y="522288"/>
            <a:ext cx="8331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06408" y="1152525"/>
            <a:ext cx="400526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gray">
          <a:xfrm>
            <a:off x="392113" y="806450"/>
            <a:ext cx="835501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gray">
          <a:xfrm>
            <a:off x="4430945" y="6661979"/>
            <a:ext cx="282130" cy="14683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58585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 anchorCtr="1">
            <a:spAutoFit/>
          </a:bodyPr>
          <a:lstStyle>
            <a:lvl1pPr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None/>
            </a:pPr>
            <a:r>
              <a:rPr lang="en-US" sz="900">
                <a:solidFill>
                  <a:srgbClr val="000000"/>
                </a:solidFill>
              </a:rPr>
              <a:t>- </a:t>
            </a:r>
            <a:fld id="{1E6EA672-3637-4986-A8A0-DC7682CA8AE8}" type="slidenum">
              <a:rPr lang="en-US" sz="900">
                <a:solidFill>
                  <a:srgbClr val="000000"/>
                </a:solidFill>
              </a:rPr>
              <a:pPr algn="ctr" eaLnBrk="0" fontAlgn="base" hangingPunct="0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</a:pPr>
              <a:t>‹#›</a:t>
            </a:fld>
            <a:r>
              <a:rPr lang="en-US" sz="900">
                <a:solidFill>
                  <a:srgbClr val="000000"/>
                </a:solidFill>
              </a:rPr>
              <a:t> -</a:t>
            </a:r>
          </a:p>
        </p:txBody>
      </p:sp>
      <p:pic>
        <p:nvPicPr>
          <p:cNvPr id="1030" name="Picture 6" descr="DEL_CO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95288" y="6645275"/>
            <a:ext cx="6905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23" y="6259992"/>
            <a:ext cx="890588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139700" indent="-138113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100">
          <a:solidFill>
            <a:schemeClr val="tx1"/>
          </a:solidFill>
          <a:latin typeface="+mn-lt"/>
        </a:defRPr>
      </a:lvl2pPr>
      <a:lvl3pPr marL="265113" indent="-123825" algn="l" rtl="0" eaLnBrk="1" fontAlgn="base" hangingPunct="1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3pPr>
      <a:lvl4pPr marL="3794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4pPr>
      <a:lvl5pPr marL="4937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5pPr>
      <a:lvl6pPr marL="9509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6pPr>
      <a:lvl7pPr marL="14081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7pPr>
      <a:lvl8pPr marL="18653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8pPr>
      <a:lvl9pPr marL="23225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06400" y="522288"/>
            <a:ext cx="8331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06408" y="1152525"/>
            <a:ext cx="400526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gray">
          <a:xfrm>
            <a:off x="392113" y="806450"/>
            <a:ext cx="835501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gray">
          <a:xfrm>
            <a:off x="4430945" y="6661979"/>
            <a:ext cx="282130" cy="14683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58585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 anchorCtr="1">
            <a:spAutoFit/>
          </a:bodyPr>
          <a:lstStyle>
            <a:lvl1pPr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None/>
            </a:pPr>
            <a:r>
              <a:rPr lang="en-US" sz="900">
                <a:solidFill>
                  <a:srgbClr val="000000"/>
                </a:solidFill>
              </a:rPr>
              <a:t>- </a:t>
            </a:r>
            <a:fld id="{1E6EA672-3637-4986-A8A0-DC7682CA8AE8}" type="slidenum">
              <a:rPr lang="en-US" sz="900">
                <a:solidFill>
                  <a:srgbClr val="000000"/>
                </a:solidFill>
              </a:rPr>
              <a:pPr algn="ctr" eaLnBrk="0" fontAlgn="base" hangingPunct="0">
                <a:lnSpc>
                  <a:spcPct val="10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65000"/>
                <a:buFont typeface="Wingdings" pitchFamily="2" charset="2"/>
                <a:buNone/>
              </a:pPr>
              <a:t>‹#›</a:t>
            </a:fld>
            <a:r>
              <a:rPr lang="en-US" sz="900">
                <a:solidFill>
                  <a:srgbClr val="000000"/>
                </a:solidFill>
              </a:rPr>
              <a:t> -</a:t>
            </a:r>
          </a:p>
        </p:txBody>
      </p:sp>
      <p:pic>
        <p:nvPicPr>
          <p:cNvPr id="1030" name="Picture 6" descr="DEL_CO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95288" y="6645275"/>
            <a:ext cx="6905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23" y="6259992"/>
            <a:ext cx="890588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44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•"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139700" indent="-138113" algn="l" rtl="0" eaLnBrk="1" fontAlgn="base" hangingPunct="1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100">
          <a:solidFill>
            <a:schemeClr val="tx1"/>
          </a:solidFill>
          <a:latin typeface="+mn-lt"/>
        </a:defRPr>
      </a:lvl2pPr>
      <a:lvl3pPr marL="265113" indent="-123825" algn="l" rtl="0" eaLnBrk="1" fontAlgn="base" hangingPunct="1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Symbol" pitchFamily="18" charset="2"/>
        <a:buChar char="-"/>
        <a:defRPr sz="1000">
          <a:solidFill>
            <a:schemeClr val="tx1"/>
          </a:solidFill>
          <a:latin typeface="+mn-lt"/>
        </a:defRPr>
      </a:lvl3pPr>
      <a:lvl4pPr marL="3794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4pPr>
      <a:lvl5pPr marL="4937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5pPr>
      <a:lvl6pPr marL="9509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6pPr>
      <a:lvl7pPr marL="14081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7pPr>
      <a:lvl8pPr marL="18653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8pPr>
      <a:lvl9pPr marL="2322513" indent="-112713" algn="l" rtl="0" eaLnBrk="1" fontAlgn="base" hangingPunct="1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6605" y="274638"/>
            <a:ext cx="82308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605" y="1600204"/>
            <a:ext cx="82308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595" y="6356375"/>
            <a:ext cx="2134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A6742-8920-4E9A-A93B-8AB169655CCB}" type="datetime1">
              <a:rPr lang="en-US" b="1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8/13/2018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605" y="6356375"/>
            <a:ext cx="289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605" y="6356375"/>
            <a:ext cx="2134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58BAB9-BFBB-4152-81EB-26BCB3EFF2D3}" type="slidenum">
              <a:rPr lang="en-US" b="1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0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198" y="61274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8289835" y="6019800"/>
            <a:ext cx="858409" cy="84373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6106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9F6EDA8-8341-5847-BACF-34366E29E4B5}" type="slidenum">
              <a:rPr lang="en-US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7239012" y="5880100"/>
            <a:ext cx="695689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457211" y="6019800"/>
            <a:ext cx="2390019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5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5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CE642-E76D-4150-A6E9-E245F65EAE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198" y="61274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2EC73-9954-49C3-8ADB-7EEE1913B0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8289835" y="6019800"/>
            <a:ext cx="858409" cy="84373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610600" y="6336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9F6EDA8-8341-5847-BACF-34366E29E4B5}" type="slidenum">
              <a:rPr lang="en-US">
                <a:solidFill>
                  <a:prstClr val="white"/>
                </a:solidFill>
              </a:rPr>
              <a:pPr algn="ctr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7239012" y="5880100"/>
            <a:ext cx="695689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457211" y="6019800"/>
            <a:ext cx="2390019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9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6605" y="274638"/>
            <a:ext cx="82308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605" y="1600204"/>
            <a:ext cx="82308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595" y="6356373"/>
            <a:ext cx="2134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605" y="6356373"/>
            <a:ext cx="289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605" y="6356373"/>
            <a:ext cx="2134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94DAB-F414-4C0E-8F22-822FA3735250}" type="slidenum">
              <a:rPr lang="en-US" b="1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7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6603" y="274638"/>
            <a:ext cx="82308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603" y="1600204"/>
            <a:ext cx="82308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595" y="6356367"/>
            <a:ext cx="2134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603" y="6356367"/>
            <a:ext cx="289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603" y="6356367"/>
            <a:ext cx="2134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94DAB-F414-4C0E-8F22-822FA3735250}" type="slidenum">
              <a:rPr lang="en-US" b="1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6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6599" y="274638"/>
            <a:ext cx="823081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599" y="1600204"/>
            <a:ext cx="82308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6595" y="6356359"/>
            <a:ext cx="2134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599" y="6356359"/>
            <a:ext cx="289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599" y="6356359"/>
            <a:ext cx="2134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94DAB-F414-4C0E-8F22-822FA3735250}" type="slidenum">
              <a:rPr lang="en-US" b="1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3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455241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DRAFT 12 20 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76400" y="9144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aseline="-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  <a:cs typeface="Gotham Bold" pitchFamily="50" charset="0"/>
              </a:rPr>
              <a:t>Turning Hunger </a:t>
            </a:r>
            <a:br>
              <a:rPr lang="en-US" sz="6000" baseline="-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  <a:cs typeface="Gotham Bold" pitchFamily="50" charset="0"/>
              </a:rPr>
            </a:br>
            <a:r>
              <a:rPr lang="en-US" sz="6000" baseline="-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  <a:cs typeface="Gotham Bold" pitchFamily="50" charset="0"/>
              </a:rPr>
              <a:t>into Hope:</a:t>
            </a:r>
          </a:p>
          <a:p>
            <a:pPr algn="ctr"/>
            <a:r>
              <a:rPr lang="en-US" sz="6000" baseline="-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ld" pitchFamily="50" charset="0"/>
                <a:cs typeface="Gotham Bold" pitchFamily="50" charset="0"/>
              </a:rPr>
              <a:t>The Power of Volunteers</a:t>
            </a:r>
          </a:p>
        </p:txBody>
      </p:sp>
    </p:spTree>
    <p:extLst>
      <p:ext uri="{BB962C8B-B14F-4D97-AF65-F5344CB8AC3E}">
        <p14:creationId xmlns:p14="http://schemas.microsoft.com/office/powerpoint/2010/main" val="275877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2689"/>
            <a:ext cx="8400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7933C"/>
                </a:solidFill>
                <a:latin typeface="Gotham Bold" pitchFamily="50" charset="0"/>
                <a:cs typeface="Gotham Bold" pitchFamily="50" charset="0"/>
              </a:rPr>
              <a:t>Improving Quality of Skilled Volunteer Opportunities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3EE4DA-8E85-4905-8350-F79083ABC922}"/>
              </a:ext>
            </a:extLst>
          </p:cNvPr>
          <p:cNvSpPr/>
          <p:nvPr/>
        </p:nvSpPr>
        <p:spPr>
          <a:xfrm>
            <a:off x="415636" y="1447800"/>
            <a:ext cx="78901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Archer Medium" pitchFamily="50" charset="0"/>
              </a:rPr>
              <a:t>Service Enterprise Certification – completed 2018!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>
              <a:latin typeface="Archer Medium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>
              <a:latin typeface="Archer Medium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Archer Medium" pitchFamily="50" charset="0"/>
              </a:rPr>
              <a:t>Second Harvest Heartland Executive Corps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>
              <a:latin typeface="Archer Medium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>
              <a:latin typeface="Archer Medium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Archer Medium" pitchFamily="50" charset="0"/>
              </a:rPr>
              <a:t>Better Presenting Opportunities to skilled Teams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Archer Medium" pitchFamily="50" charset="0"/>
              </a:rPr>
              <a:t>3M - Lean processes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Archer Medium" pitchFamily="50" charset="0"/>
              </a:rPr>
              <a:t>Change Management – through Ameriprise</a:t>
            </a:r>
          </a:p>
        </p:txBody>
      </p:sp>
    </p:spTree>
    <p:extLst>
      <p:ext uri="{BB962C8B-B14F-4D97-AF65-F5344CB8AC3E}">
        <p14:creationId xmlns:p14="http://schemas.microsoft.com/office/powerpoint/2010/main" val="4251220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76800" y="1371600"/>
            <a:ext cx="3962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800" b="0" dirty="0">
                <a:solidFill>
                  <a:srgbClr val="005F61"/>
                </a:solidFill>
                <a:latin typeface="Gotham Bold" pitchFamily="50" charset="0"/>
                <a:cs typeface="Gotham Medium" pitchFamily="50" charset="0"/>
              </a:rPr>
              <a:t>Busting myths about who is hungry and why</a:t>
            </a:r>
          </a:p>
          <a:p>
            <a:endParaRPr lang="en-US" sz="1800" b="0" dirty="0">
              <a:solidFill>
                <a:srgbClr val="005F61"/>
              </a:solidFill>
              <a:latin typeface="Gotham Medium" pitchFamily="50" charset="0"/>
              <a:cs typeface="Gotham Medium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rcher Medium" pitchFamily="50" charset="0"/>
                <a:cs typeface="Gotham Medium" pitchFamily="50" charset="0"/>
              </a:rPr>
              <a:t>Museum component in new facility, including interactive exhibits with true stories of hungry people in Minnesota and western Wisconsin</a:t>
            </a:r>
          </a:p>
          <a:p>
            <a:endParaRPr lang="en-US" sz="1800" b="0" dirty="0">
              <a:latin typeface="Archer Medium" pitchFamily="50" charset="0"/>
              <a:cs typeface="Gotham Medium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rcher Medium" pitchFamily="50" charset="0"/>
                <a:cs typeface="Gotham Medium" pitchFamily="50" charset="0"/>
              </a:rPr>
              <a:t>Will augment with a Community Artist Exhibit and build strong partnerships with local arts institutions focused on similar empathy-driving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dirty="0">
              <a:latin typeface="Archer Medium" pitchFamily="50" charset="0"/>
              <a:cs typeface="Gotham Medium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rcher Medium" pitchFamily="50" charset="0"/>
                <a:cs typeface="Gotham Medium" pitchFamily="50" charset="0"/>
              </a:rPr>
              <a:t>Empathy will inspire action for our 30,000+ visitors every year</a:t>
            </a:r>
            <a:endParaRPr lang="en-US" sz="1800" b="0" dirty="0">
              <a:latin typeface="Archer Medium" pitchFamily="50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57201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7933C"/>
                </a:solidFill>
                <a:latin typeface="Gotham Bold" pitchFamily="50" charset="0"/>
                <a:cs typeface="Gotham Bold" pitchFamily="50" charset="0"/>
              </a:rPr>
              <a:t>Education Center – engaging our volunteers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3B326D-C850-4BFF-BAB8-9CAE8FE38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1219200"/>
            <a:ext cx="53250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07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27A9FA-F48B-425F-891D-ECF36A535687}"/>
              </a:ext>
            </a:extLst>
          </p:cNvPr>
          <p:cNvSpPr/>
          <p:nvPr/>
        </p:nvSpPr>
        <p:spPr>
          <a:xfrm>
            <a:off x="-381000" y="5562600"/>
            <a:ext cx="98298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D1497A-24CB-42F9-88B4-ECBA14883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6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621769"/>
            <a:ext cx="6455131" cy="27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7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457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4A75D"/>
                </a:solidFill>
                <a:latin typeface="Gotham Bold" pitchFamily="50" charset="0"/>
                <a:cs typeface="Gotham Bold" pitchFamily="50" charset="0"/>
              </a:rPr>
              <a:t>Thanks for making our work possible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A9303693-72FE-4208-AEA1-B58B42986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63985"/>
            <a:ext cx="4572000" cy="4655815"/>
          </a:xfrm>
        </p:spPr>
        <p:txBody>
          <a:bodyPr>
            <a:normAutofit/>
          </a:bodyPr>
          <a:lstStyle/>
          <a:p>
            <a:pPr marL="365760">
              <a:spcBef>
                <a:spcPts val="600"/>
              </a:spcBef>
            </a:pPr>
            <a:endParaRPr lang="en-US" sz="1800" dirty="0">
              <a:latin typeface="Archer Medium" pitchFamily="50" charset="0"/>
            </a:endParaRPr>
          </a:p>
          <a:p>
            <a:pPr marL="2286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1800" dirty="0">
                <a:latin typeface="Archer Medium" pitchFamily="50" charset="0"/>
              </a:rPr>
              <a:t>We could never achieve our record of 81 million meals distributed or the growing amount of fresh produce we can offer families facing hunger without your amazing generosity!</a:t>
            </a:r>
            <a:endParaRPr lang="en-US" sz="1900" b="1" dirty="0">
              <a:latin typeface="Archer Medium" pitchFamily="50" charset="0"/>
            </a:endParaRPr>
          </a:p>
          <a:p>
            <a:pPr marL="0" indent="0">
              <a:buNone/>
            </a:pPr>
            <a:endParaRPr lang="en-US" sz="1800" dirty="0">
              <a:latin typeface="Archer Medium" pitchFamily="50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AC17BC1-5F07-4703-9F22-676CB7449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/>
          <a:stretch/>
        </p:blipFill>
        <p:spPr>
          <a:xfrm>
            <a:off x="5118931" y="1676400"/>
            <a:ext cx="47625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9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77933C"/>
                </a:solidFill>
                <a:latin typeface="Gotham Bold" pitchFamily="50" charset="0"/>
                <a:cs typeface="Gotham Bold" pitchFamily="50" charset="0"/>
              </a:rPr>
              <a:t>Working Together: What We Do With You</a:t>
            </a:r>
            <a:endParaRPr lang="en-US" sz="2800" dirty="0">
              <a:solidFill>
                <a:srgbClr val="77933C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4724400" y="2785619"/>
          <a:ext cx="4030645" cy="364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43322" y="2508619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4A75D"/>
                </a:solidFill>
                <a:latin typeface="Gotham Bold" pitchFamily="50" charset="0"/>
                <a:cs typeface="Gotham Bold" pitchFamily="50" charset="0"/>
              </a:rPr>
              <a:t>Growing to Meet Demand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8691" y="6429462"/>
            <a:ext cx="27808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Gotham Medium" pitchFamily="50" charset="0"/>
                <a:cs typeface="Gotham Medium" pitchFamily="50" charset="0"/>
              </a:rPr>
              <a:t>* </a:t>
            </a:r>
            <a:r>
              <a:rPr lang="en-US" sz="900" i="1" dirty="0">
                <a:latin typeface="Gotham Medium" pitchFamily="50" charset="0"/>
                <a:cs typeface="Gotham Medium" pitchFamily="50" charset="0"/>
              </a:rPr>
              <a:t>Includes meals provided through SNAP and Summer Food Service Program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61476" y="3073551"/>
            <a:ext cx="1047008" cy="1117101"/>
          </a:xfrm>
          <a:prstGeom prst="rect">
            <a:avLst/>
          </a:prstGeom>
          <a:ln w="12700">
            <a:solidFill>
              <a:srgbClr val="F08A2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Gotham Medium" pitchFamily="50" charset="0"/>
                <a:ea typeface="Calibri"/>
                <a:cs typeface="Gotham Medium" pitchFamily="50" charset="0"/>
              </a:rPr>
              <a:t>Fresh food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dirty="0">
                <a:effectLst/>
                <a:latin typeface="Gotham Medium" pitchFamily="50" charset="0"/>
                <a:ea typeface="Calibri"/>
                <a:cs typeface="Gotham Medium" pitchFamily="50" charset="0"/>
              </a:rPr>
              <a:t>(bakery, dairy, meat and produce)  </a:t>
            </a:r>
            <a:endParaRPr lang="en-US" sz="1200" dirty="0">
              <a:effectLst/>
              <a:latin typeface="Gotham Medium" pitchFamily="50" charset="0"/>
              <a:ea typeface="Calibri"/>
              <a:cs typeface="Gotham Medium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5676" y="4280834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otham Medium" pitchFamily="50" charset="0"/>
                <a:cs typeface="Gotham Medium" pitchFamily="50" charset="0"/>
              </a:rPr>
              <a:t>41,391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7780" y="4519711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otham Medium" pitchFamily="50" charset="0"/>
                <a:cs typeface="Gotham Medium" pitchFamily="50" charset="0"/>
              </a:rPr>
              <a:t>34,493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88702" y="2942746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otham Medium" pitchFamily="50" charset="0"/>
                <a:cs typeface="Gotham Medium" pitchFamily="50" charset="0"/>
              </a:rPr>
              <a:t>93,492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1000" y="3204356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otham Medium" pitchFamily="50" charset="0"/>
                <a:cs typeface="Gotham Medium" pitchFamily="50" charset="0"/>
              </a:rPr>
              <a:t>81,031*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9" y="990600"/>
            <a:ext cx="3680628" cy="3444018"/>
          </a:xfrm>
          <a:prstGeom prst="rect">
            <a:avLst/>
          </a:prstGeom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541355" y="4519711"/>
            <a:ext cx="403064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</a:rPr>
              <a:t>Second Harvest Heartland is the second largest of 201 food banks (by volume of food distributed) in the national Feeding America network.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</a:rPr>
              <a:t>For every $1 donated, we can distribute more than $7 worth of food and grocery products.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0740E9-9B5B-4F21-A713-BC2F3928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33D2B-A0FF-4093-AFAE-7DA17FB6657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7B7E4A-240E-45B3-B107-66AAC740BFEC}"/>
              </a:ext>
            </a:extLst>
          </p:cNvPr>
          <p:cNvSpPr txBox="1"/>
          <p:nvPr/>
        </p:nvSpPr>
        <p:spPr>
          <a:xfrm>
            <a:off x="3637234" y="1361182"/>
            <a:ext cx="4973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/>
              <a:t>We serve nearly 1,000 local programs – like food pantries and homeless shelters, providing on average 74% of the food distributed</a:t>
            </a:r>
            <a:r>
              <a:rPr lang="en-US" altLang="en-US" sz="1600" b="1" dirty="0"/>
              <a:t> </a:t>
            </a:r>
            <a:r>
              <a:rPr lang="en-US" altLang="en-US" sz="1600" dirty="0"/>
              <a:t>by these great local partners.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3621732"/>
            <a:ext cx="9144000" cy="1712268"/>
          </a:xfrm>
          <a:prstGeom prst="rect">
            <a:avLst/>
          </a:prstGeom>
          <a:solidFill>
            <a:srgbClr val="005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447800"/>
            <a:ext cx="9144000" cy="1295400"/>
          </a:xfrm>
          <a:prstGeom prst="rect">
            <a:avLst/>
          </a:prstGeom>
          <a:solidFill>
            <a:srgbClr val="94A7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2743200"/>
            <a:ext cx="9144000" cy="1295400"/>
          </a:xfrm>
          <a:prstGeom prst="rect">
            <a:avLst/>
          </a:prstGeom>
          <a:solidFill>
            <a:srgbClr val="B5B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57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4A75D"/>
                </a:solidFill>
                <a:latin typeface="Gotham Bold" pitchFamily="50" charset="0"/>
                <a:cs typeface="Gotham Bold" pitchFamily="50" charset="0"/>
              </a:rPr>
              <a:t>2017 Impact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900535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FFFF"/>
                </a:solidFill>
                <a:latin typeface="Archer Bold" pitchFamily="50" charset="0"/>
              </a:rPr>
              <a:t>Distributed more than </a:t>
            </a:r>
            <a:r>
              <a:rPr lang="en-US" sz="2400" dirty="0">
                <a:solidFill>
                  <a:srgbClr val="494949"/>
                </a:solidFill>
                <a:latin typeface="Archer Bold" pitchFamily="50" charset="0"/>
              </a:rPr>
              <a:t>81 million </a:t>
            </a:r>
            <a:r>
              <a:rPr lang="en-US" sz="2400" dirty="0">
                <a:solidFill>
                  <a:srgbClr val="FFFFFF"/>
                </a:solidFill>
                <a:latin typeface="Archer Bold" pitchFamily="50" charset="0"/>
              </a:rPr>
              <a:t>meals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5588" y="3160067"/>
            <a:ext cx="6469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/>
            <a:r>
              <a:rPr lang="en-US" sz="2400" dirty="0">
                <a:solidFill>
                  <a:srgbClr val="005F61"/>
                </a:solidFill>
                <a:latin typeface="Archer Bold" pitchFamily="50" charset="0"/>
              </a:rPr>
              <a:t>57.5%</a:t>
            </a:r>
            <a:r>
              <a:rPr lang="en-US" sz="2400" dirty="0">
                <a:solidFill>
                  <a:srgbClr val="FFFFFF"/>
                </a:solidFill>
                <a:latin typeface="Archer Bold" pitchFamily="50" charset="0"/>
              </a:rPr>
              <a:t> of the food we distributed was fresh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4274403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/>
            <a:r>
              <a:rPr lang="en-US" sz="2400" dirty="0">
                <a:solidFill>
                  <a:srgbClr val="FFFFFF"/>
                </a:solidFill>
                <a:latin typeface="Archer Bold" pitchFamily="50" charset="0"/>
              </a:rPr>
              <a:t>Recruited </a:t>
            </a:r>
            <a:r>
              <a:rPr lang="en-US" sz="2400" dirty="0">
                <a:solidFill>
                  <a:srgbClr val="B5BD00"/>
                </a:solidFill>
                <a:latin typeface="Archer Bold" pitchFamily="50" charset="0"/>
              </a:rPr>
              <a:t>31,175 </a:t>
            </a:r>
            <a:r>
              <a:rPr lang="en-US" sz="2400" dirty="0">
                <a:solidFill>
                  <a:srgbClr val="FFFFFF"/>
                </a:solidFill>
                <a:latin typeface="Archer Bold" pitchFamily="50" charset="0"/>
              </a:rPr>
              <a:t>volunteers who </a:t>
            </a:r>
            <a:br>
              <a:rPr lang="en-US" sz="2400" dirty="0">
                <a:solidFill>
                  <a:srgbClr val="FFFFFF"/>
                </a:solidFill>
                <a:latin typeface="Archer Bold" pitchFamily="50" charset="0"/>
              </a:rPr>
            </a:br>
            <a:r>
              <a:rPr lang="en-US" sz="2400" dirty="0">
                <a:solidFill>
                  <a:srgbClr val="FFFFFF"/>
                </a:solidFill>
                <a:latin typeface="Archer Bold" pitchFamily="50" charset="0"/>
              </a:rPr>
              <a:t>donated more than </a:t>
            </a:r>
            <a:r>
              <a:rPr lang="en-US" sz="2400" dirty="0">
                <a:solidFill>
                  <a:srgbClr val="B5BD00"/>
                </a:solidFill>
                <a:latin typeface="Archer Bold" pitchFamily="50" charset="0"/>
              </a:rPr>
              <a:t>128,268 </a:t>
            </a:r>
            <a:r>
              <a:rPr lang="en-US" sz="2400" dirty="0">
                <a:solidFill>
                  <a:schemeClr val="bg1"/>
                </a:solidFill>
                <a:latin typeface="Archer Bold" pitchFamily="50" charset="0"/>
              </a:rPr>
              <a:t>volunteer hours</a:t>
            </a:r>
            <a:endParaRPr lang="en-US" sz="2400" dirty="0">
              <a:solidFill>
                <a:srgbClr val="FFFFFF"/>
              </a:solidFill>
              <a:latin typeface="Archer Bold" pitchFamily="50" charset="0"/>
            </a:endParaRPr>
          </a:p>
        </p:txBody>
      </p:sp>
      <p:pic>
        <p:nvPicPr>
          <p:cNvPr id="14" name="Content Placeholder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58" b="8571"/>
          <a:stretch/>
        </p:blipFill>
        <p:spPr>
          <a:xfrm>
            <a:off x="0" y="2743200"/>
            <a:ext cx="2134601" cy="1295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6" name="Rounded Rectangle 15"/>
          <p:cNvSpPr/>
          <p:nvPr/>
        </p:nvSpPr>
        <p:spPr>
          <a:xfrm>
            <a:off x="0" y="4038600"/>
            <a:ext cx="2133600" cy="1295400"/>
          </a:xfrm>
          <a:prstGeom prst="roundRect">
            <a:avLst>
              <a:gd name="adj" fmla="val 0"/>
            </a:avLst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28195"/>
              <a:satOff val="-1322"/>
              <a:lumOff val="56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48" b="9023"/>
          <a:stretch/>
        </p:blipFill>
        <p:spPr>
          <a:xfrm>
            <a:off x="1" y="1447800"/>
            <a:ext cx="2133600" cy="13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1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59558" y="4572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7933C"/>
                </a:solidFill>
                <a:latin typeface="Gotham Bold" pitchFamily="50" charset="0"/>
                <a:ea typeface="Verdana" panose="020B0604030504040204" pitchFamily="34" charset="0"/>
                <a:cs typeface="Gotham Bold" pitchFamily="50" charset="0"/>
              </a:rPr>
              <a:t>Supporting Partners Beyond Our State with Produce</a:t>
            </a:r>
            <a:endParaRPr lang="en-US" sz="2800" dirty="0">
              <a:solidFill>
                <a:srgbClr val="9BBB59">
                  <a:lumMod val="75000"/>
                </a:srgbClr>
              </a:solidFill>
              <a:latin typeface="Gotham Bold" pitchFamily="50" charset="0"/>
              <a:ea typeface="Verdana" panose="020B0604030504040204" pitchFamily="34" charset="0"/>
              <a:cs typeface="Gotham Bold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D0EFB8-39DD-467E-AF1C-31092AA55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63957"/>
            <a:ext cx="6784329" cy="43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2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3811EC-588C-4BA4-8F02-38B5D2A0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77933C"/>
                </a:solidFill>
                <a:latin typeface="Gotham Bold"/>
              </a:rPr>
              <a:t>Doing More to Engage Our Volunteers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91D7CF5A-A6FD-4FE8-9AC3-DCB008F29BAA}"/>
              </a:ext>
            </a:extLst>
          </p:cNvPr>
          <p:cNvSpPr/>
          <p:nvPr/>
        </p:nvSpPr>
        <p:spPr>
          <a:xfrm>
            <a:off x="3200400" y="1752600"/>
            <a:ext cx="2209800" cy="1812869"/>
          </a:xfrm>
          <a:prstGeom prst="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Best Self as Neighbor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xmlns="" id="{6623BE99-EF74-4ED8-A7D8-3D0A80180037}"/>
              </a:ext>
            </a:extLst>
          </p:cNvPr>
          <p:cNvSpPr/>
          <p:nvPr/>
        </p:nvSpPr>
        <p:spPr>
          <a:xfrm>
            <a:off x="2819401" y="3581400"/>
            <a:ext cx="2971799" cy="603443"/>
          </a:xfrm>
          <a:prstGeom prst="trapezoid">
            <a:avLst>
              <a:gd name="adj" fmla="val 60526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Community Education</a:t>
            </a: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xmlns="" id="{6C8DEDEF-EEBF-4678-B208-6D49AD9E5D71}"/>
              </a:ext>
            </a:extLst>
          </p:cNvPr>
          <p:cNvSpPr/>
          <p:nvPr/>
        </p:nvSpPr>
        <p:spPr>
          <a:xfrm>
            <a:off x="2400300" y="4191000"/>
            <a:ext cx="3810000" cy="678873"/>
          </a:xfrm>
          <a:prstGeom prst="trapezoid">
            <a:avLst>
              <a:gd name="adj" fmla="val 60526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– Skilled Labor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xmlns="" id="{2C8595C8-CB3C-417E-BE05-4DA59B50A083}"/>
              </a:ext>
            </a:extLst>
          </p:cNvPr>
          <p:cNvSpPr/>
          <p:nvPr/>
        </p:nvSpPr>
        <p:spPr>
          <a:xfrm>
            <a:off x="1981200" y="4883727"/>
            <a:ext cx="4648200" cy="678873"/>
          </a:xfrm>
          <a:prstGeom prst="trapezoid">
            <a:avLst>
              <a:gd name="adj" fmla="val 60526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Efficiency – Make the most of Dollars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4EC8AD-79F3-4AA7-8265-5BBD86BB4BA6}"/>
              </a:ext>
            </a:extLst>
          </p:cNvPr>
          <p:cNvSpPr txBox="1"/>
          <p:nvPr/>
        </p:nvSpPr>
        <p:spPr>
          <a:xfrm>
            <a:off x="838200" y="1143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2018 we’ll engage more than 35,000 volunteers in 130,000 Hours of service… </a:t>
            </a:r>
          </a:p>
          <a:p>
            <a:r>
              <a:rPr lang="en-US" dirty="0"/>
              <a:t>						…We can do better</a:t>
            </a:r>
          </a:p>
        </p:txBody>
      </p:sp>
    </p:spTree>
    <p:extLst>
      <p:ext uri="{BB962C8B-B14F-4D97-AF65-F5344CB8AC3E}">
        <p14:creationId xmlns:p14="http://schemas.microsoft.com/office/powerpoint/2010/main" val="200599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06504" y="208504"/>
            <a:ext cx="8837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77933C"/>
                </a:solidFill>
                <a:latin typeface="Gotham Bold" pitchFamily="50" charset="0"/>
                <a:cs typeface="Gotham Bold" pitchFamily="50" charset="0"/>
              </a:rPr>
              <a:t>Four Areas of Growing Focus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12920" y="698599"/>
            <a:ext cx="313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7933C"/>
                </a:solidFill>
                <a:latin typeface="Gotham Bold" pitchFamily="50" charset="0"/>
                <a:cs typeface="Gotham Bold" pitchFamily="50" charset="0"/>
              </a:rPr>
              <a:t>Our Farm: A Hydroponic Pilot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1354" y="3815793"/>
            <a:ext cx="254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7933C"/>
                </a:solidFill>
                <a:latin typeface="Gotham Bold" pitchFamily="50" charset="0"/>
                <a:cs typeface="Gotham Bold" pitchFamily="50" charset="0"/>
              </a:rPr>
              <a:t>Education Center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779" y="830077"/>
            <a:ext cx="3834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7933C"/>
                </a:solidFill>
                <a:latin typeface="Gotham Bold" pitchFamily="50" charset="0"/>
                <a:cs typeface="Gotham Bold" pitchFamily="50" charset="0"/>
              </a:rPr>
              <a:t>Health Care: </a:t>
            </a:r>
          </a:p>
          <a:p>
            <a:pPr algn="ctr"/>
            <a:r>
              <a:rPr lang="en-US" sz="2000" dirty="0">
                <a:solidFill>
                  <a:srgbClr val="77933C"/>
                </a:solidFill>
                <a:latin typeface="Gotham Bold" pitchFamily="50" charset="0"/>
                <a:cs typeface="Gotham Bold" pitchFamily="50" charset="0"/>
              </a:rPr>
              <a:t>Food Is Medicine  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2342" r="8736" b="3280"/>
          <a:stretch/>
        </p:blipFill>
        <p:spPr bwMode="auto">
          <a:xfrm>
            <a:off x="1568956" y="1582718"/>
            <a:ext cx="1452507" cy="145250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572000" y="838200"/>
            <a:ext cx="0" cy="5562600"/>
          </a:xfrm>
          <a:prstGeom prst="line">
            <a:avLst/>
          </a:prstGeom>
          <a:ln w="15875">
            <a:solidFill>
              <a:srgbClr val="779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3352800"/>
            <a:ext cx="9144000" cy="0"/>
          </a:xfrm>
          <a:prstGeom prst="line">
            <a:avLst/>
          </a:prstGeom>
          <a:ln w="15875">
            <a:solidFill>
              <a:srgbClr val="779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877F88-654A-492B-B309-2E10ABB30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79" y="1569770"/>
            <a:ext cx="1863060" cy="14522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6A462CA-AC73-4931-8140-B28D803F91EA}"/>
              </a:ext>
            </a:extLst>
          </p:cNvPr>
          <p:cNvSpPr/>
          <p:nvPr/>
        </p:nvSpPr>
        <p:spPr>
          <a:xfrm>
            <a:off x="1117527" y="3571763"/>
            <a:ext cx="2344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New Facility in 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Gotham Bold" pitchFamily="50" charset="0"/>
                <a:cs typeface="Gotham Bold" pitchFamily="50" charset="0"/>
              </a:rPr>
              <a:t>Brooklyn Park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46C8C25-8CEB-4C7B-92DA-65F9E21B55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7" b="20023"/>
          <a:stretch/>
        </p:blipFill>
        <p:spPr>
          <a:xfrm>
            <a:off x="1203655" y="4374235"/>
            <a:ext cx="2194174" cy="15877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6D997AD-8DEE-47C7-8DB6-A1741CCC5E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69" y="4326980"/>
            <a:ext cx="2340255" cy="15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6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647804994"/>
              </p:ext>
            </p:extLst>
          </p:nvPr>
        </p:nvGraphicFramePr>
        <p:xfrm>
          <a:off x="514884" y="457200"/>
          <a:ext cx="8077200" cy="46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514885" y="381000"/>
            <a:ext cx="7714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7933C"/>
                </a:solidFill>
                <a:latin typeface="Gotham Bold" pitchFamily="50" charset="0"/>
                <a:cs typeface="Gotham Bold" pitchFamily="50" charset="0"/>
              </a:rPr>
              <a:t>New Facility in Brooklyn Park – Building For Volunteers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95C521-02D2-4789-BFC7-97B054D2314C}"/>
              </a:ext>
            </a:extLst>
          </p:cNvPr>
          <p:cNvSpPr txBox="1"/>
          <p:nvPr/>
        </p:nvSpPr>
        <p:spPr>
          <a:xfrm>
            <a:off x="5667642" y="205053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E5263E-5D62-450D-B903-13FA5C6658CA}"/>
              </a:ext>
            </a:extLst>
          </p:cNvPr>
          <p:cNvSpPr txBox="1"/>
          <p:nvPr/>
        </p:nvSpPr>
        <p:spPr>
          <a:xfrm>
            <a:off x="4486542" y="392327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88C6006-4DCE-4514-B315-EE083BCD872A}"/>
              </a:ext>
            </a:extLst>
          </p:cNvPr>
          <p:cNvSpPr/>
          <p:nvPr/>
        </p:nvSpPr>
        <p:spPr>
          <a:xfrm>
            <a:off x="514884" y="1092875"/>
            <a:ext cx="45355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en-US" dirty="0">
                <a:latin typeface="Archer Medium" pitchFamily="50" charset="0"/>
                <a:ea typeface="Calibri" pitchFamily="34" charset="0"/>
                <a:cs typeface="Times New Roman" pitchFamily="18" charset="0"/>
              </a:rPr>
              <a:t>In alignment with our strategic plan, we launched a capital campaign because: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cher Medium" pitchFamily="50" charset="0"/>
                <a:ea typeface="Calibri" pitchFamily="34" charset="0"/>
                <a:cs typeface="Times New Roman" pitchFamily="18" charset="0"/>
              </a:rPr>
              <a:t>We are out of space in Maplewood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cher Medium" pitchFamily="50" charset="0"/>
                <a:ea typeface="Calibri" pitchFamily="34" charset="0"/>
                <a:cs typeface="Times New Roman" pitchFamily="18" charset="0"/>
              </a:rPr>
              <a:t>Based on forecasted demand, we can’t meet future needs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Archer Medium" pitchFamily="50" charset="0"/>
                <a:ea typeface="Calibri" pitchFamily="34" charset="0"/>
                <a:cs typeface="Times New Roman" pitchFamily="18" charset="0"/>
              </a:rPr>
              <a:t>Comprehensive campaign for programs and space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B143E5-AED9-42ED-809E-570A78E3C050}"/>
              </a:ext>
            </a:extLst>
          </p:cNvPr>
          <p:cNvSpPr txBox="1"/>
          <p:nvPr/>
        </p:nvSpPr>
        <p:spPr>
          <a:xfrm>
            <a:off x="5491854" y="3923273"/>
            <a:ext cx="365214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defTabSz="4889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>
                <a:latin typeface="Archer Bold" panose="02000000000000000000" pitchFamily="50" charset="0"/>
              </a:rPr>
              <a:t>Best-in-class facility:</a:t>
            </a:r>
          </a:p>
          <a:p>
            <a:pPr marL="285750" lvl="1" indent="-285750" defTabSz="4889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cher Medium" pitchFamily="50" charset="0"/>
              </a:rPr>
              <a:t>2x bigger distribution center</a:t>
            </a:r>
          </a:p>
          <a:p>
            <a:pPr marL="285750" lvl="1" indent="-285750" defTabSz="4889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cher Medium" pitchFamily="50" charset="0"/>
              </a:rPr>
              <a:t>3.5x more cooler and freezer space</a:t>
            </a:r>
          </a:p>
          <a:p>
            <a:pPr marL="285750" lvl="1" indent="-285750" defTabSz="4889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cher Medium" pitchFamily="50" charset="0"/>
              </a:rPr>
              <a:t>2x more dock doors</a:t>
            </a:r>
          </a:p>
          <a:p>
            <a:pPr marL="285750" lvl="1" indent="-285750" defTabSz="4889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cher Medium" pitchFamily="50" charset="0"/>
              </a:rPr>
              <a:t>Space for innovation (e.g., commercial kitchen)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298455-D7C4-4E93-A6BE-0B4A94E332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29491"/>
            <a:ext cx="4535564" cy="3023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A479461-A7E2-42C9-9367-49227F47E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7" b="20023"/>
          <a:stretch/>
        </p:blipFill>
        <p:spPr>
          <a:xfrm>
            <a:off x="5523893" y="1090092"/>
            <a:ext cx="3232309" cy="23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7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2689"/>
            <a:ext cx="8400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7933C"/>
                </a:solidFill>
                <a:latin typeface="Gotham Bold" pitchFamily="50" charset="0"/>
                <a:cs typeface="Gotham Bold" pitchFamily="50" charset="0"/>
              </a:rPr>
              <a:t>Our Farm - Hydroponic farming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3EE4DA-8E85-4905-8350-F79083ABC922}"/>
              </a:ext>
            </a:extLst>
          </p:cNvPr>
          <p:cNvSpPr/>
          <p:nvPr/>
        </p:nvSpPr>
        <p:spPr>
          <a:xfrm>
            <a:off x="415637" y="1447800"/>
            <a:ext cx="51048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cher Medium" pitchFamily="50" charset="0"/>
              </a:rPr>
              <a:t>Pioneering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cher Medium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cher Medium" pitchFamily="50" charset="0"/>
              </a:rPr>
              <a:t>Engaging with our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rcher Medium" pitchFamily="50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cher Medium" pitchFamily="50" charset="0"/>
              </a:rPr>
              <a:t>Meeting the need</a:t>
            </a:r>
            <a:endParaRPr lang="en-US" dirty="0">
              <a:highlight>
                <a:srgbClr val="FFFF00"/>
              </a:highlight>
              <a:latin typeface="Archer Medium" pitchFamily="50" charset="0"/>
            </a:endParaRPr>
          </a:p>
        </p:txBody>
      </p:sp>
      <p:pic>
        <p:nvPicPr>
          <p:cNvPr id="2050" name="Picture 2" descr="freight placed">
            <a:extLst>
              <a:ext uri="{FF2B5EF4-FFF2-40B4-BE49-F238E27FC236}">
                <a16:creationId xmlns:a16="http://schemas.microsoft.com/office/drawing/2014/main" xmlns="" id="{A1582F11-A052-4931-987D-F7F88B7CF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06" y="1007437"/>
            <a:ext cx="3464919" cy="23099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ight Farm Interior">
            <a:extLst>
              <a:ext uri="{FF2B5EF4-FFF2-40B4-BE49-F238E27FC236}">
                <a16:creationId xmlns:a16="http://schemas.microsoft.com/office/drawing/2014/main" xmlns="" id="{3C7BAB69-5085-4025-B784-69F3AB4E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4" y="3505200"/>
            <a:ext cx="3499556" cy="2362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725390"/>
      </p:ext>
    </p:extLst>
  </p:cSld>
  <p:clrMapOvr>
    <a:masterClrMapping/>
  </p:clrMapOvr>
</p:sld>
</file>

<file path=ppt/theme/theme1.xml><?xml version="1.0" encoding="utf-8"?>
<a:theme xmlns:a="http://schemas.openxmlformats.org/drawingml/2006/main" name="US Consulting Report Template_REL2V_0612">
  <a:themeElements>
    <a:clrScheme name="US Consulting Report Template_REL2_032508 1">
      <a:dk1>
        <a:srgbClr val="000000"/>
      </a:dk1>
      <a:lt1>
        <a:srgbClr val="FFFFFF"/>
      </a:lt1>
      <a:dk2>
        <a:srgbClr val="99CC00"/>
      </a:dk2>
      <a:lt2>
        <a:srgbClr val="009999"/>
      </a:lt2>
      <a:accent1>
        <a:srgbClr val="003399"/>
      </a:accent1>
      <a:accent2>
        <a:srgbClr val="8099CC"/>
      </a:accent2>
      <a:accent3>
        <a:srgbClr val="FFFFFF"/>
      </a:accent3>
      <a:accent4>
        <a:srgbClr val="000000"/>
      </a:accent4>
      <a:accent5>
        <a:srgbClr val="AAADCA"/>
      </a:accent5>
      <a:accent6>
        <a:srgbClr val="738AB9"/>
      </a:accent6>
      <a:hlink>
        <a:srgbClr val="80CCCC"/>
      </a:hlink>
      <a:folHlink>
        <a:srgbClr val="4066B2"/>
      </a:folHlink>
    </a:clrScheme>
    <a:fontScheme name="US Consulting Report Template_REL2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 Consulting Report Template_REL2_032508 1">
        <a:dk1>
          <a:srgbClr val="000000"/>
        </a:dk1>
        <a:lt1>
          <a:srgbClr val="FFFFFF"/>
        </a:lt1>
        <a:dk2>
          <a:srgbClr val="99CC00"/>
        </a:dk2>
        <a:lt2>
          <a:srgbClr val="009999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Custom Design">
  <a:themeElements>
    <a:clrScheme name="SHH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B5BD00"/>
      </a:accent1>
      <a:accent2>
        <a:srgbClr val="949331"/>
      </a:accent2>
      <a:accent3>
        <a:srgbClr val="005F61"/>
      </a:accent3>
      <a:accent4>
        <a:srgbClr val="FBAF3C"/>
      </a:accent4>
      <a:accent5>
        <a:srgbClr val="E572FF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US Consulting Report Template_REL2V_0612">
  <a:themeElements>
    <a:clrScheme name="US Consulting Report Template_REL2_032508 1">
      <a:dk1>
        <a:srgbClr val="000000"/>
      </a:dk1>
      <a:lt1>
        <a:srgbClr val="FFFFFF"/>
      </a:lt1>
      <a:dk2>
        <a:srgbClr val="99CC00"/>
      </a:dk2>
      <a:lt2>
        <a:srgbClr val="009999"/>
      </a:lt2>
      <a:accent1>
        <a:srgbClr val="003399"/>
      </a:accent1>
      <a:accent2>
        <a:srgbClr val="8099CC"/>
      </a:accent2>
      <a:accent3>
        <a:srgbClr val="FFFFFF"/>
      </a:accent3>
      <a:accent4>
        <a:srgbClr val="000000"/>
      </a:accent4>
      <a:accent5>
        <a:srgbClr val="AAADCA"/>
      </a:accent5>
      <a:accent6>
        <a:srgbClr val="738AB9"/>
      </a:accent6>
      <a:hlink>
        <a:srgbClr val="80CCCC"/>
      </a:hlink>
      <a:folHlink>
        <a:srgbClr val="4066B2"/>
      </a:folHlink>
    </a:clrScheme>
    <a:fontScheme name="US Consulting Report Template_REL2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 Consulting Report Template_REL2_032508 1">
        <a:dk1>
          <a:srgbClr val="000000"/>
        </a:dk1>
        <a:lt1>
          <a:srgbClr val="FFFFFF"/>
        </a:lt1>
        <a:dk2>
          <a:srgbClr val="99CC00"/>
        </a:dk2>
        <a:lt2>
          <a:srgbClr val="009999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S Consulting Report Template_REL2V_0612">
  <a:themeElements>
    <a:clrScheme name="US Consulting Report Template_REL2_032508 1">
      <a:dk1>
        <a:srgbClr val="000000"/>
      </a:dk1>
      <a:lt1>
        <a:srgbClr val="FFFFFF"/>
      </a:lt1>
      <a:dk2>
        <a:srgbClr val="99CC00"/>
      </a:dk2>
      <a:lt2>
        <a:srgbClr val="009999"/>
      </a:lt2>
      <a:accent1>
        <a:srgbClr val="003399"/>
      </a:accent1>
      <a:accent2>
        <a:srgbClr val="8099CC"/>
      </a:accent2>
      <a:accent3>
        <a:srgbClr val="FFFFFF"/>
      </a:accent3>
      <a:accent4>
        <a:srgbClr val="000000"/>
      </a:accent4>
      <a:accent5>
        <a:srgbClr val="AAADCA"/>
      </a:accent5>
      <a:accent6>
        <a:srgbClr val="738AB9"/>
      </a:accent6>
      <a:hlink>
        <a:srgbClr val="80CCCC"/>
      </a:hlink>
      <a:folHlink>
        <a:srgbClr val="4066B2"/>
      </a:folHlink>
    </a:clrScheme>
    <a:fontScheme name="US Consulting Report Template_REL2_0325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3152" tIns="73152" rIns="73152" bIns="73152" numCol="1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6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 Consulting Report Template_REL2_032508 1">
        <a:dk1>
          <a:srgbClr val="000000"/>
        </a:dk1>
        <a:lt1>
          <a:srgbClr val="FFFFFF"/>
        </a:lt1>
        <a:dk2>
          <a:srgbClr val="99CC00"/>
        </a:dk2>
        <a:lt2>
          <a:srgbClr val="009999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ustom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Custom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3612</TotalTime>
  <Words>446</Words>
  <Application>Microsoft Office PowerPoint</Application>
  <PresentationFormat>On-screen Show (4:3)</PresentationFormat>
  <Paragraphs>87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US Consulting Report Template_REL2V_0612</vt:lpstr>
      <vt:lpstr>1_US Consulting Report Template_REL2V_0612</vt:lpstr>
      <vt:lpstr>2_US Consulting Report Template_REL2V_0612</vt:lpstr>
      <vt:lpstr>Custom Design</vt:lpstr>
      <vt:lpstr>1_Office Theme</vt:lpstr>
      <vt:lpstr>3_Office Theme</vt:lpstr>
      <vt:lpstr>1_Custom Design</vt:lpstr>
      <vt:lpstr>2_Custom Design</vt:lpstr>
      <vt:lpstr>3_Custom Design</vt:lpstr>
      <vt:lpstr>4_Custom Design</vt:lpstr>
      <vt:lpstr>PowerPoint Presentation</vt:lpstr>
      <vt:lpstr>PowerPoint Presentation</vt:lpstr>
      <vt:lpstr>Working Together: What We Do With You</vt:lpstr>
      <vt:lpstr>PowerPoint Presentation</vt:lpstr>
      <vt:lpstr>PowerPoint Presentation</vt:lpstr>
      <vt:lpstr>Doing More to Engage Our Volunteers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Second Harvest Heartland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Olson</dc:creator>
  <cp:lastModifiedBy>Rebecca Swanson</cp:lastModifiedBy>
  <cp:revision>209</cp:revision>
  <dcterms:created xsi:type="dcterms:W3CDTF">2015-01-14T16:49:01Z</dcterms:created>
  <dcterms:modified xsi:type="dcterms:W3CDTF">2018-08-13T20:34:09Z</dcterms:modified>
</cp:coreProperties>
</file>