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91" r:id="rId2"/>
    <p:sldId id="292" r:id="rId3"/>
    <p:sldId id="259" r:id="rId4"/>
    <p:sldId id="293" r:id="rId5"/>
    <p:sldId id="283" r:id="rId6"/>
    <p:sldId id="284" r:id="rId7"/>
    <p:sldId id="294" r:id="rId8"/>
    <p:sldId id="285" r:id="rId9"/>
    <p:sldId id="264" r:id="rId10"/>
    <p:sldId id="257" r:id="rId11"/>
    <p:sldId id="287" r:id="rId12"/>
    <p:sldId id="288" r:id="rId13"/>
    <p:sldId id="290" r:id="rId14"/>
    <p:sldId id="261" r:id="rId15"/>
    <p:sldId id="262" r:id="rId16"/>
    <p:sldId id="298" r:id="rId17"/>
    <p:sldId id="258" r:id="rId18"/>
    <p:sldId id="299" r:id="rId19"/>
    <p:sldId id="260" r:id="rId20"/>
    <p:sldId id="278" r:id="rId21"/>
    <p:sldId id="280" r:id="rId22"/>
    <p:sldId id="279" r:id="rId23"/>
    <p:sldId id="309" r:id="rId24"/>
    <p:sldId id="300" r:id="rId25"/>
    <p:sldId id="301" r:id="rId26"/>
    <p:sldId id="306" r:id="rId27"/>
    <p:sldId id="302" r:id="rId28"/>
    <p:sldId id="305" r:id="rId29"/>
    <p:sldId id="307" r:id="rId30"/>
    <p:sldId id="308" r:id="rId31"/>
    <p:sldId id="296" r:id="rId32"/>
    <p:sldId id="310" r:id="rId33"/>
    <p:sldId id="286"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rry Gorse" initials="SG" lastIdx="1" clrIdx="0">
    <p:extLst>
      <p:ext uri="{19B8F6BF-5375-455C-9EA6-DF929625EA0E}">
        <p15:presenceInfo xmlns:p15="http://schemas.microsoft.com/office/powerpoint/2012/main" userId="S-1-5-21-225731750-1483095593-1478062314-11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1" autoAdjust="0"/>
    <p:restoredTop sz="94660"/>
  </p:normalViewPr>
  <p:slideViewPr>
    <p:cSldViewPr snapToGrid="0">
      <p:cViewPr varScale="1">
        <p:scale>
          <a:sx n="145" d="100"/>
          <a:sy n="145" d="100"/>
        </p:scale>
        <p:origin x="200" y="3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8DB4E73-ABC3-4FEF-8DE6-90081D885ACF}" type="datetimeFigureOut">
              <a:rPr lang="en-US" smtClean="0"/>
              <a:pPr/>
              <a:t>5/8/20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A657836-2F99-4A54-B3B5-95874A648409}" type="slidenum">
              <a:rPr lang="en-US" smtClean="0"/>
              <a:pPr/>
              <a:t>‹#›</a:t>
            </a:fld>
            <a:endParaRPr lang="en-US"/>
          </a:p>
        </p:txBody>
      </p:sp>
    </p:spTree>
    <p:extLst>
      <p:ext uri="{BB962C8B-B14F-4D97-AF65-F5344CB8AC3E}">
        <p14:creationId xmlns:p14="http://schemas.microsoft.com/office/powerpoint/2010/main" val="1735882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431800" y="708025"/>
            <a:ext cx="6302375" cy="35448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716620" y="4489387"/>
            <a:ext cx="5732948" cy="4253103"/>
          </a:xfrm>
          <a:prstGeom prst="rect">
            <a:avLst/>
          </a:prstGeom>
          <a:noFill/>
          <a:ln>
            <a:noFill/>
          </a:ln>
        </p:spPr>
        <p:txBody>
          <a:bodyPr lIns="94932" tIns="47453" rIns="94932" bIns="47453" anchor="t" anchorCtr="0">
            <a:noAutofit/>
          </a:bodyPr>
          <a:lstStyle/>
          <a:p>
            <a:endParaRPr>
              <a:solidFill>
                <a:schemeClr val="dk1"/>
              </a:solidFill>
              <a:latin typeface="Calibri"/>
              <a:ea typeface="Calibri"/>
              <a:cs typeface="Calibri"/>
              <a:sym typeface="Calibri"/>
            </a:endParaRPr>
          </a:p>
        </p:txBody>
      </p:sp>
      <p:sp>
        <p:nvSpPr>
          <p:cNvPr id="96" name="Shape 96"/>
          <p:cNvSpPr txBox="1">
            <a:spLocks noGrp="1"/>
          </p:cNvSpPr>
          <p:nvPr>
            <p:ph type="sldNum" idx="12"/>
          </p:nvPr>
        </p:nvSpPr>
        <p:spPr>
          <a:xfrm>
            <a:off x="4059180" y="8977133"/>
            <a:ext cx="3105347" cy="472567"/>
          </a:xfrm>
          <a:prstGeom prst="rect">
            <a:avLst/>
          </a:prstGeom>
          <a:noFill/>
          <a:ln>
            <a:noFill/>
          </a:ln>
        </p:spPr>
        <p:txBody>
          <a:bodyPr lIns="94932" tIns="47453" rIns="94932" bIns="47453" anchor="b" anchorCtr="0">
            <a:noAutofit/>
          </a:bodyPr>
          <a:lstStyle/>
          <a:p>
            <a:pPr algn="r">
              <a:buSzPct val="25000"/>
            </a:pPr>
            <a:fld id="{00000000-1234-1234-1234-123412341234}" type="slidenum">
              <a:rPr lang="en">
                <a:latin typeface="Helvetica Neue"/>
                <a:ea typeface="Helvetica Neue"/>
                <a:cs typeface="Helvetica Neue"/>
                <a:sym typeface="Helvetica Neue"/>
              </a:rPr>
              <a:pPr algn="r">
                <a:buSzPct val="25000"/>
              </a:pPr>
              <a:t>1</a:t>
            </a:fld>
            <a:endParaRPr lang="en">
              <a:latin typeface="Helvetica Neue"/>
              <a:ea typeface="Helvetica Neue"/>
              <a:cs typeface="Helvetica Neue"/>
              <a:sym typeface="Helvetica Neue"/>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431800" y="708025"/>
            <a:ext cx="6302375" cy="35448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716619" y="4489387"/>
            <a:ext cx="5732949" cy="4253103"/>
          </a:xfrm>
          <a:prstGeom prst="rect">
            <a:avLst/>
          </a:prstGeom>
          <a:noFill/>
          <a:ln>
            <a:noFill/>
          </a:ln>
        </p:spPr>
        <p:txBody>
          <a:bodyPr lIns="94932" tIns="47453" rIns="94932" bIns="47453" anchor="t" anchorCtr="0">
            <a:noAutofit/>
          </a:bodyPr>
          <a:lstStyle/>
          <a:p>
            <a:pPr marL="174708" indent="-174708">
              <a:buFontTx/>
              <a:buChar char="-"/>
            </a:pPr>
            <a:r>
              <a:rPr lang="en-US" dirty="0">
                <a:solidFill>
                  <a:schemeClr val="dk1"/>
                </a:solidFill>
                <a:latin typeface="Calibri"/>
                <a:ea typeface="Calibri"/>
                <a:cs typeface="Calibri"/>
                <a:sym typeface="Calibri"/>
              </a:rPr>
              <a:t>SONS OF NORWAY WAS ORGANIZED IN MINNEAPOLIS, MINNESOTA ON JANUARY 16, 1895, BY 18 NORWEGIAN IMMIGRANTS WHO SOUGHT TO PROTECT THEIR FAMILIES IN TIMES OF SICKNESS OR DEATH IN THE FAMILY.</a:t>
            </a:r>
          </a:p>
          <a:p>
            <a:endParaRPr lang="en-US" dirty="0">
              <a:solidFill>
                <a:schemeClr val="dk1"/>
              </a:solidFill>
              <a:latin typeface="Calibri"/>
              <a:ea typeface="Calibri"/>
              <a:cs typeface="Calibri"/>
              <a:sym typeface="Calibri"/>
            </a:endParaRPr>
          </a:p>
          <a:p>
            <a:r>
              <a:rPr lang="en-US" dirty="0">
                <a:solidFill>
                  <a:schemeClr val="dk1"/>
                </a:solidFill>
                <a:latin typeface="Calibri"/>
                <a:ea typeface="Calibri"/>
                <a:cs typeface="Calibri"/>
                <a:sym typeface="Calibri"/>
              </a:rPr>
              <a:t>- TODAY SONS OF NORWAY IS THE LARGEST NORWEGIAN ORGANIZATION OUTSIDE NORWAY.</a:t>
            </a:r>
            <a:endParaRPr dirty="0">
              <a:solidFill>
                <a:schemeClr val="dk1"/>
              </a:solidFill>
              <a:latin typeface="Calibri"/>
              <a:ea typeface="Calibri"/>
              <a:cs typeface="Calibri"/>
              <a:sym typeface="Calibri"/>
            </a:endParaRPr>
          </a:p>
        </p:txBody>
      </p:sp>
      <p:sp>
        <p:nvSpPr>
          <p:cNvPr id="128" name="Shape 128"/>
          <p:cNvSpPr txBox="1">
            <a:spLocks noGrp="1"/>
          </p:cNvSpPr>
          <p:nvPr>
            <p:ph type="sldNum" idx="12"/>
          </p:nvPr>
        </p:nvSpPr>
        <p:spPr>
          <a:xfrm>
            <a:off x="4059180" y="8977133"/>
            <a:ext cx="3105348" cy="472567"/>
          </a:xfrm>
          <a:prstGeom prst="rect">
            <a:avLst/>
          </a:prstGeom>
          <a:noFill/>
          <a:ln>
            <a:noFill/>
          </a:ln>
        </p:spPr>
        <p:txBody>
          <a:bodyPr lIns="94932" tIns="47453" rIns="94932" bIns="47453" anchor="b" anchorCtr="0">
            <a:noAutofit/>
          </a:bodyPr>
          <a:lstStyle/>
          <a:p>
            <a:pPr algn="r">
              <a:buSzPct val="25000"/>
            </a:pPr>
            <a:fld id="{00000000-1234-1234-1234-123412341234}" type="slidenum">
              <a:rPr lang="en">
                <a:latin typeface="Helvetica Neue"/>
                <a:ea typeface="Helvetica Neue"/>
                <a:cs typeface="Helvetica Neue"/>
                <a:sym typeface="Helvetica Neue"/>
              </a:rPr>
              <a:pPr algn="r">
                <a:buSzPct val="25000"/>
              </a:pPr>
              <a:t>2</a:t>
            </a:fld>
            <a:endParaRPr lang="en">
              <a:latin typeface="Helvetica Neue"/>
              <a:ea typeface="Helvetica Neue"/>
              <a:cs typeface="Helvetica Neue"/>
              <a:sym typeface="Helvetica Neue"/>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9" name="Shape 119"/>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endParaRPr>
              <a:solidFill>
                <a:schemeClr val="dk1"/>
              </a:solidFill>
              <a:latin typeface="Calibri"/>
              <a:ea typeface="Calibri"/>
              <a:cs typeface="Calibri"/>
              <a:sym typeface="Calibri"/>
            </a:endParaRPr>
          </a:p>
        </p:txBody>
      </p:sp>
      <p:sp>
        <p:nvSpPr>
          <p:cNvPr id="120" name="Shape 120"/>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buSzPct val="25000"/>
            </a:pPr>
            <a:fld id="{00000000-1234-1234-1234-123412341234}" type="slidenum">
              <a:rPr lang="en">
                <a:solidFill>
                  <a:srgbClr val="000000"/>
                </a:solidFill>
                <a:latin typeface="Helvetica Neue"/>
                <a:ea typeface="Helvetica Neue"/>
                <a:cs typeface="Helvetica Neue"/>
                <a:sym typeface="Helvetica Neue"/>
              </a:rPr>
              <a:pPr>
                <a:buSzPct val="25000"/>
              </a:pPr>
              <a:t>3</a:t>
            </a:fld>
            <a:endParaRPr lang="en">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431800" y="708025"/>
            <a:ext cx="6302375" cy="35448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716619" y="4489387"/>
            <a:ext cx="5732949" cy="4253103"/>
          </a:xfrm>
          <a:prstGeom prst="rect">
            <a:avLst/>
          </a:prstGeom>
          <a:noFill/>
          <a:ln>
            <a:noFill/>
          </a:ln>
        </p:spPr>
        <p:txBody>
          <a:bodyPr lIns="94932" tIns="47453" rIns="94932" bIns="47453" anchor="t" anchorCtr="0">
            <a:noAutofit/>
          </a:bodyPr>
          <a:lstStyle/>
          <a:p>
            <a:r>
              <a:rPr lang="en-US" dirty="0">
                <a:solidFill>
                  <a:schemeClr val="dk1"/>
                </a:solidFill>
                <a:latin typeface="Calibri"/>
                <a:ea typeface="Calibri"/>
                <a:cs typeface="Calibri"/>
                <a:sym typeface="Calibri"/>
              </a:rPr>
              <a:t>THE UPDATED BRANDING REFLECTS THE PRINCIPLES OF MODERN SCANDINAVIAN DESIGN WHILE MAINTAINING THE WARMTH, TRADITION AND SPIRIT OF THE LOGO WE HAVE USED SINCE 1955.</a:t>
            </a:r>
            <a:endParaRPr dirty="0">
              <a:solidFill>
                <a:schemeClr val="dk1"/>
              </a:solidFill>
              <a:latin typeface="Calibri"/>
              <a:ea typeface="Calibri"/>
              <a:cs typeface="Calibri"/>
              <a:sym typeface="Calibri"/>
            </a:endParaRPr>
          </a:p>
        </p:txBody>
      </p:sp>
      <p:sp>
        <p:nvSpPr>
          <p:cNvPr id="128" name="Shape 128"/>
          <p:cNvSpPr txBox="1">
            <a:spLocks noGrp="1"/>
          </p:cNvSpPr>
          <p:nvPr>
            <p:ph type="sldNum" idx="12"/>
          </p:nvPr>
        </p:nvSpPr>
        <p:spPr>
          <a:xfrm>
            <a:off x="4059180" y="8977133"/>
            <a:ext cx="3105348" cy="472567"/>
          </a:xfrm>
          <a:prstGeom prst="rect">
            <a:avLst/>
          </a:prstGeom>
          <a:noFill/>
          <a:ln>
            <a:noFill/>
          </a:ln>
        </p:spPr>
        <p:txBody>
          <a:bodyPr lIns="94932" tIns="47453" rIns="94932" bIns="47453" anchor="b" anchorCtr="0">
            <a:noAutofit/>
          </a:bodyPr>
          <a:lstStyle/>
          <a:p>
            <a:pPr algn="r">
              <a:buSzPct val="25000"/>
            </a:pPr>
            <a:fld id="{00000000-1234-1234-1234-123412341234}" type="slidenum">
              <a:rPr lang="en">
                <a:latin typeface="Helvetica Neue"/>
                <a:ea typeface="Helvetica Neue"/>
                <a:cs typeface="Helvetica Neue"/>
                <a:sym typeface="Helvetica Neue"/>
              </a:rPr>
              <a:pPr algn="r">
                <a:buSzPct val="25000"/>
              </a:pPr>
              <a:t>4</a:t>
            </a:fld>
            <a:endParaRPr lang="en">
              <a:latin typeface="Helvetica Neue"/>
              <a:ea typeface="Helvetica Neue"/>
              <a:cs typeface="Helvetica Neue"/>
              <a:sym typeface="Helvetica Neue"/>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endParaRPr>
              <a:solidFill>
                <a:schemeClr val="dk1"/>
              </a:solidFill>
              <a:latin typeface="Calibri"/>
              <a:ea typeface="Calibri"/>
              <a:cs typeface="Calibri"/>
              <a:sym typeface="Calibri"/>
            </a:endParaRPr>
          </a:p>
        </p:txBody>
      </p:sp>
      <p:sp>
        <p:nvSpPr>
          <p:cNvPr id="110" name="Shape 110"/>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SzPct val="25000"/>
            </a:pPr>
            <a:fld id="{00000000-1234-1234-1234-123412341234}" type="slidenum">
              <a:rPr lang="en">
                <a:solidFill>
                  <a:srgbClr val="000000"/>
                </a:solidFill>
                <a:latin typeface="Helvetica Neue"/>
                <a:ea typeface="Helvetica Neue"/>
                <a:cs typeface="Helvetica Neue"/>
                <a:sym typeface="Helvetica Neue"/>
              </a:rPr>
              <a:pPr>
                <a:buSzPct val="25000"/>
              </a:pPr>
              <a:t>9</a:t>
            </a:fld>
            <a:endParaRPr lang="en">
              <a:solidFill>
                <a:srgbClr val="000000"/>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786241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endParaRPr>
              <a:solidFill>
                <a:schemeClr val="dk1"/>
              </a:solidFill>
              <a:latin typeface="Calibri"/>
              <a:ea typeface="Calibri"/>
              <a:cs typeface="Calibri"/>
              <a:sym typeface="Calibri"/>
            </a:endParaRPr>
          </a:p>
        </p:txBody>
      </p:sp>
      <p:sp>
        <p:nvSpPr>
          <p:cNvPr id="128" name="Shape 128"/>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buSzPct val="25000"/>
            </a:pPr>
            <a:fld id="{00000000-1234-1234-1234-123412341234}" type="slidenum">
              <a:rPr lang="en">
                <a:solidFill>
                  <a:srgbClr val="000000"/>
                </a:solidFill>
                <a:latin typeface="Helvetica Neue"/>
                <a:ea typeface="Helvetica Neue"/>
                <a:cs typeface="Helvetica Neue"/>
                <a:sym typeface="Helvetica Neue"/>
              </a:rPr>
              <a:pPr>
                <a:buSzPct val="25000"/>
              </a:pPr>
              <a:t>13</a:t>
            </a:fld>
            <a:endParaRPr lang="en">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endParaRPr>
              <a:solidFill>
                <a:schemeClr val="dk1"/>
              </a:solidFill>
              <a:latin typeface="Calibri"/>
              <a:ea typeface="Calibri"/>
              <a:cs typeface="Calibri"/>
              <a:sym typeface="Calibri"/>
            </a:endParaRPr>
          </a:p>
        </p:txBody>
      </p:sp>
      <p:sp>
        <p:nvSpPr>
          <p:cNvPr id="136" name="Shape 136"/>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buSzPct val="25000"/>
            </a:pPr>
            <a:fld id="{00000000-1234-1234-1234-123412341234}" type="slidenum">
              <a:rPr lang="en">
                <a:solidFill>
                  <a:srgbClr val="000000"/>
                </a:solidFill>
                <a:latin typeface="Helvetica Neue"/>
                <a:ea typeface="Helvetica Neue"/>
                <a:cs typeface="Helvetica Neue"/>
                <a:sym typeface="Helvetica Neue"/>
              </a:rPr>
              <a:pPr>
                <a:buSzPct val="25000"/>
              </a:pPr>
              <a:t>14</a:t>
            </a:fld>
            <a:endParaRPr lang="en">
              <a:solidFill>
                <a:srgbClr val="000000"/>
              </a:solidFill>
              <a:latin typeface="Helvetica Neue"/>
              <a:ea typeface="Helvetica Neue"/>
              <a:cs typeface="Helvetica Neue"/>
              <a:sym typeface="Helvetica Neue"/>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5" name="Shape 155"/>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endParaRPr>
              <a:solidFill>
                <a:schemeClr val="dk1"/>
              </a:solidFill>
              <a:latin typeface="Calibri"/>
              <a:ea typeface="Calibri"/>
              <a:cs typeface="Calibri"/>
              <a:sym typeface="Calibri"/>
            </a:endParaRPr>
          </a:p>
        </p:txBody>
      </p:sp>
      <p:sp>
        <p:nvSpPr>
          <p:cNvPr id="156" name="Shape 156"/>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SzPct val="25000"/>
            </a:pPr>
            <a:fld id="{00000000-1234-1234-1234-123412341234}" type="slidenum">
              <a:rPr lang="en">
                <a:solidFill>
                  <a:srgbClr val="000000"/>
                </a:solidFill>
                <a:latin typeface="Helvetica Neue"/>
                <a:ea typeface="Helvetica Neue"/>
                <a:cs typeface="Helvetica Neue"/>
                <a:sym typeface="Helvetica Neue"/>
              </a:rPr>
              <a:pPr>
                <a:buSzPct val="25000"/>
              </a:pPr>
              <a:t>15</a:t>
            </a:fld>
            <a:endParaRPr lang="en">
              <a:solidFill>
                <a:srgbClr val="000000"/>
              </a:solidFill>
              <a:latin typeface="Helvetica Neue"/>
              <a:ea typeface="Helvetica Neue"/>
              <a:cs typeface="Helvetica Neue"/>
              <a:sym typeface="Helvetica Neue"/>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2F9B3-A58A-4328-B139-F06F3F6932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AC9A31-487A-4BCC-A676-88EE1697F0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9446B6-7124-425B-8539-CC4002555134}"/>
              </a:ext>
            </a:extLst>
          </p:cNvPr>
          <p:cNvSpPr>
            <a:spLocks noGrp="1"/>
          </p:cNvSpPr>
          <p:nvPr>
            <p:ph type="dt" sz="half" idx="10"/>
          </p:nvPr>
        </p:nvSpPr>
        <p:spPr/>
        <p:txBody>
          <a:bodyPr/>
          <a:lstStyle/>
          <a:p>
            <a:fld id="{F8EB4D32-5143-4B8D-851A-E8230AD4F7EC}" type="datetimeFigureOut">
              <a:rPr lang="en-US" smtClean="0"/>
              <a:pPr/>
              <a:t>5/8/20</a:t>
            </a:fld>
            <a:endParaRPr lang="en-US"/>
          </a:p>
        </p:txBody>
      </p:sp>
      <p:sp>
        <p:nvSpPr>
          <p:cNvPr id="5" name="Footer Placeholder 4">
            <a:extLst>
              <a:ext uri="{FF2B5EF4-FFF2-40B4-BE49-F238E27FC236}">
                <a16:creationId xmlns:a16="http://schemas.microsoft.com/office/drawing/2014/main" id="{349D6F23-2118-444A-B250-6203EE932F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401071-4827-426F-9E52-5E490978A831}"/>
              </a:ext>
            </a:extLst>
          </p:cNvPr>
          <p:cNvSpPr>
            <a:spLocks noGrp="1"/>
          </p:cNvSpPr>
          <p:nvPr>
            <p:ph type="sldNum" sz="quarter" idx="12"/>
          </p:nvPr>
        </p:nvSpPr>
        <p:spPr/>
        <p:txBody>
          <a:bodyPr/>
          <a:lstStyle/>
          <a:p>
            <a:fld id="{A4554681-E7B2-42D8-8398-14EE90DCA8DE}" type="slidenum">
              <a:rPr lang="en-US" smtClean="0"/>
              <a:pPr/>
              <a:t>‹#›</a:t>
            </a:fld>
            <a:endParaRPr lang="en-US"/>
          </a:p>
        </p:txBody>
      </p:sp>
    </p:spTree>
    <p:extLst>
      <p:ext uri="{BB962C8B-B14F-4D97-AF65-F5344CB8AC3E}">
        <p14:creationId xmlns:p14="http://schemas.microsoft.com/office/powerpoint/2010/main" val="1508618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471ED-3A0C-43E2-96F5-57C84437DA9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915506-E1AD-40B1-828E-DFFBE3AC711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E63690-88A6-4349-9C01-680D22F0462F}"/>
              </a:ext>
            </a:extLst>
          </p:cNvPr>
          <p:cNvSpPr>
            <a:spLocks noGrp="1"/>
          </p:cNvSpPr>
          <p:nvPr>
            <p:ph type="dt" sz="half" idx="10"/>
          </p:nvPr>
        </p:nvSpPr>
        <p:spPr/>
        <p:txBody>
          <a:bodyPr/>
          <a:lstStyle/>
          <a:p>
            <a:fld id="{F8EB4D32-5143-4B8D-851A-E8230AD4F7EC}" type="datetimeFigureOut">
              <a:rPr lang="en-US" smtClean="0"/>
              <a:pPr/>
              <a:t>5/8/20</a:t>
            </a:fld>
            <a:endParaRPr lang="en-US"/>
          </a:p>
        </p:txBody>
      </p:sp>
      <p:sp>
        <p:nvSpPr>
          <p:cNvPr id="5" name="Footer Placeholder 4">
            <a:extLst>
              <a:ext uri="{FF2B5EF4-FFF2-40B4-BE49-F238E27FC236}">
                <a16:creationId xmlns:a16="http://schemas.microsoft.com/office/drawing/2014/main" id="{11CC4C6B-9E49-4FBB-B80C-F3B648D5F2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ACA33E-3186-4D1B-8CA0-5D49A69FE4DE}"/>
              </a:ext>
            </a:extLst>
          </p:cNvPr>
          <p:cNvSpPr>
            <a:spLocks noGrp="1"/>
          </p:cNvSpPr>
          <p:nvPr>
            <p:ph type="sldNum" sz="quarter" idx="12"/>
          </p:nvPr>
        </p:nvSpPr>
        <p:spPr/>
        <p:txBody>
          <a:bodyPr/>
          <a:lstStyle/>
          <a:p>
            <a:fld id="{A4554681-E7B2-42D8-8398-14EE90DCA8DE}" type="slidenum">
              <a:rPr lang="en-US" smtClean="0"/>
              <a:pPr/>
              <a:t>‹#›</a:t>
            </a:fld>
            <a:endParaRPr lang="en-US"/>
          </a:p>
        </p:txBody>
      </p:sp>
    </p:spTree>
    <p:extLst>
      <p:ext uri="{BB962C8B-B14F-4D97-AF65-F5344CB8AC3E}">
        <p14:creationId xmlns:p14="http://schemas.microsoft.com/office/powerpoint/2010/main" val="2058079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C600FB-6702-4D32-91D0-AC53D6921B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D4BA8B-3A2A-44F3-9B5D-AF8D5BD96EE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D40603-98B0-4F38-B0FF-53632BDAD23C}"/>
              </a:ext>
            </a:extLst>
          </p:cNvPr>
          <p:cNvSpPr>
            <a:spLocks noGrp="1"/>
          </p:cNvSpPr>
          <p:nvPr>
            <p:ph type="dt" sz="half" idx="10"/>
          </p:nvPr>
        </p:nvSpPr>
        <p:spPr/>
        <p:txBody>
          <a:bodyPr/>
          <a:lstStyle/>
          <a:p>
            <a:fld id="{F8EB4D32-5143-4B8D-851A-E8230AD4F7EC}" type="datetimeFigureOut">
              <a:rPr lang="en-US" smtClean="0"/>
              <a:pPr/>
              <a:t>5/8/20</a:t>
            </a:fld>
            <a:endParaRPr lang="en-US"/>
          </a:p>
        </p:txBody>
      </p:sp>
      <p:sp>
        <p:nvSpPr>
          <p:cNvPr id="5" name="Footer Placeholder 4">
            <a:extLst>
              <a:ext uri="{FF2B5EF4-FFF2-40B4-BE49-F238E27FC236}">
                <a16:creationId xmlns:a16="http://schemas.microsoft.com/office/drawing/2014/main" id="{44DAFB56-BA98-4EBC-A118-5F7F491C09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4C6894-2F20-4CF3-A1B6-EE903A0A2467}"/>
              </a:ext>
            </a:extLst>
          </p:cNvPr>
          <p:cNvSpPr>
            <a:spLocks noGrp="1"/>
          </p:cNvSpPr>
          <p:nvPr>
            <p:ph type="sldNum" sz="quarter" idx="12"/>
          </p:nvPr>
        </p:nvSpPr>
        <p:spPr/>
        <p:txBody>
          <a:bodyPr/>
          <a:lstStyle/>
          <a:p>
            <a:fld id="{A4554681-E7B2-42D8-8398-14EE90DCA8DE}" type="slidenum">
              <a:rPr lang="en-US" smtClean="0"/>
              <a:pPr/>
              <a:t>‹#›</a:t>
            </a:fld>
            <a:endParaRPr lang="en-US"/>
          </a:p>
        </p:txBody>
      </p:sp>
    </p:spTree>
    <p:extLst>
      <p:ext uri="{BB962C8B-B14F-4D97-AF65-F5344CB8AC3E}">
        <p14:creationId xmlns:p14="http://schemas.microsoft.com/office/powerpoint/2010/main" val="3687049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237EB-FBEE-42BA-A3D1-AC482702CB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951B07-A3C8-4A3D-8458-34E0A4F7540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C40AB1-FF19-4F70-88CB-73EB36E093F0}"/>
              </a:ext>
            </a:extLst>
          </p:cNvPr>
          <p:cNvSpPr>
            <a:spLocks noGrp="1"/>
          </p:cNvSpPr>
          <p:nvPr>
            <p:ph type="dt" sz="half" idx="10"/>
          </p:nvPr>
        </p:nvSpPr>
        <p:spPr/>
        <p:txBody>
          <a:bodyPr/>
          <a:lstStyle/>
          <a:p>
            <a:fld id="{F8EB4D32-5143-4B8D-851A-E8230AD4F7EC}" type="datetimeFigureOut">
              <a:rPr lang="en-US" smtClean="0"/>
              <a:pPr/>
              <a:t>5/8/20</a:t>
            </a:fld>
            <a:endParaRPr lang="en-US"/>
          </a:p>
        </p:txBody>
      </p:sp>
      <p:sp>
        <p:nvSpPr>
          <p:cNvPr id="5" name="Footer Placeholder 4">
            <a:extLst>
              <a:ext uri="{FF2B5EF4-FFF2-40B4-BE49-F238E27FC236}">
                <a16:creationId xmlns:a16="http://schemas.microsoft.com/office/drawing/2014/main" id="{5776AA1A-64E6-4387-AA16-62D27DC8F1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5A0D95-8436-488E-BD46-F8EB841A38F7}"/>
              </a:ext>
            </a:extLst>
          </p:cNvPr>
          <p:cNvSpPr>
            <a:spLocks noGrp="1"/>
          </p:cNvSpPr>
          <p:nvPr>
            <p:ph type="sldNum" sz="quarter" idx="12"/>
          </p:nvPr>
        </p:nvSpPr>
        <p:spPr/>
        <p:txBody>
          <a:bodyPr/>
          <a:lstStyle/>
          <a:p>
            <a:fld id="{A4554681-E7B2-42D8-8398-14EE90DCA8DE}" type="slidenum">
              <a:rPr lang="en-US" smtClean="0"/>
              <a:pPr/>
              <a:t>‹#›</a:t>
            </a:fld>
            <a:endParaRPr lang="en-US"/>
          </a:p>
        </p:txBody>
      </p:sp>
    </p:spTree>
    <p:extLst>
      <p:ext uri="{BB962C8B-B14F-4D97-AF65-F5344CB8AC3E}">
        <p14:creationId xmlns:p14="http://schemas.microsoft.com/office/powerpoint/2010/main" val="1335201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7879C-577A-4F2D-B727-D220E1BB0E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67DB2-D0C6-4CCC-BF5D-6F9B7A33C5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D171F86-1B0B-412D-83D1-EF7CD6BC138E}"/>
              </a:ext>
            </a:extLst>
          </p:cNvPr>
          <p:cNvSpPr>
            <a:spLocks noGrp="1"/>
          </p:cNvSpPr>
          <p:nvPr>
            <p:ph type="dt" sz="half" idx="10"/>
          </p:nvPr>
        </p:nvSpPr>
        <p:spPr/>
        <p:txBody>
          <a:bodyPr/>
          <a:lstStyle/>
          <a:p>
            <a:fld id="{F8EB4D32-5143-4B8D-851A-E8230AD4F7EC}" type="datetimeFigureOut">
              <a:rPr lang="en-US" smtClean="0"/>
              <a:pPr/>
              <a:t>5/8/20</a:t>
            </a:fld>
            <a:endParaRPr lang="en-US"/>
          </a:p>
        </p:txBody>
      </p:sp>
      <p:sp>
        <p:nvSpPr>
          <p:cNvPr id="5" name="Footer Placeholder 4">
            <a:extLst>
              <a:ext uri="{FF2B5EF4-FFF2-40B4-BE49-F238E27FC236}">
                <a16:creationId xmlns:a16="http://schemas.microsoft.com/office/drawing/2014/main" id="{CF36B8D9-16E9-4A48-B8C2-22E174111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4378FA-83BC-42A5-AD97-3E287B2A389D}"/>
              </a:ext>
            </a:extLst>
          </p:cNvPr>
          <p:cNvSpPr>
            <a:spLocks noGrp="1"/>
          </p:cNvSpPr>
          <p:nvPr>
            <p:ph type="sldNum" sz="quarter" idx="12"/>
          </p:nvPr>
        </p:nvSpPr>
        <p:spPr/>
        <p:txBody>
          <a:bodyPr/>
          <a:lstStyle/>
          <a:p>
            <a:fld id="{A4554681-E7B2-42D8-8398-14EE90DCA8DE}" type="slidenum">
              <a:rPr lang="en-US" smtClean="0"/>
              <a:pPr/>
              <a:t>‹#›</a:t>
            </a:fld>
            <a:endParaRPr lang="en-US"/>
          </a:p>
        </p:txBody>
      </p:sp>
    </p:spTree>
    <p:extLst>
      <p:ext uri="{BB962C8B-B14F-4D97-AF65-F5344CB8AC3E}">
        <p14:creationId xmlns:p14="http://schemas.microsoft.com/office/powerpoint/2010/main" val="3201426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EF9DB-0FD8-4E3A-B300-E27226EFC8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1BA14D-9532-4138-ADC7-37C21AF96DA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5678AC-B826-43FD-8C8A-B9C9B2DC58D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A31631-363A-467E-B761-5DEB0F356D04}"/>
              </a:ext>
            </a:extLst>
          </p:cNvPr>
          <p:cNvSpPr>
            <a:spLocks noGrp="1"/>
          </p:cNvSpPr>
          <p:nvPr>
            <p:ph type="dt" sz="half" idx="10"/>
          </p:nvPr>
        </p:nvSpPr>
        <p:spPr/>
        <p:txBody>
          <a:bodyPr/>
          <a:lstStyle/>
          <a:p>
            <a:fld id="{F8EB4D32-5143-4B8D-851A-E8230AD4F7EC}" type="datetimeFigureOut">
              <a:rPr lang="en-US" smtClean="0"/>
              <a:pPr/>
              <a:t>5/8/20</a:t>
            </a:fld>
            <a:endParaRPr lang="en-US"/>
          </a:p>
        </p:txBody>
      </p:sp>
      <p:sp>
        <p:nvSpPr>
          <p:cNvPr id="6" name="Footer Placeholder 5">
            <a:extLst>
              <a:ext uri="{FF2B5EF4-FFF2-40B4-BE49-F238E27FC236}">
                <a16:creationId xmlns:a16="http://schemas.microsoft.com/office/drawing/2014/main" id="{3EBB74BC-B6D7-417E-85FF-F63ABC1CC4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0791B6-2A7B-4445-B831-2A326E1CF7F8}"/>
              </a:ext>
            </a:extLst>
          </p:cNvPr>
          <p:cNvSpPr>
            <a:spLocks noGrp="1"/>
          </p:cNvSpPr>
          <p:nvPr>
            <p:ph type="sldNum" sz="quarter" idx="12"/>
          </p:nvPr>
        </p:nvSpPr>
        <p:spPr/>
        <p:txBody>
          <a:bodyPr/>
          <a:lstStyle/>
          <a:p>
            <a:fld id="{A4554681-E7B2-42D8-8398-14EE90DCA8DE}" type="slidenum">
              <a:rPr lang="en-US" smtClean="0"/>
              <a:pPr/>
              <a:t>‹#›</a:t>
            </a:fld>
            <a:endParaRPr lang="en-US"/>
          </a:p>
        </p:txBody>
      </p:sp>
    </p:spTree>
    <p:extLst>
      <p:ext uri="{BB962C8B-B14F-4D97-AF65-F5344CB8AC3E}">
        <p14:creationId xmlns:p14="http://schemas.microsoft.com/office/powerpoint/2010/main" val="1306589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64330-B9EA-453E-94AE-9B4FB6FD65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D70431-6DE2-4FC0-90EF-8A2DF221D3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677945F-C88E-491E-AF59-F18E6C1216A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9A2037-7600-476C-8A87-9B523E1312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F2A8540-E116-4F5F-9A1C-F6294959D20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1E3E32B-C797-4AAB-B89F-85A6822CFEF3}"/>
              </a:ext>
            </a:extLst>
          </p:cNvPr>
          <p:cNvSpPr>
            <a:spLocks noGrp="1"/>
          </p:cNvSpPr>
          <p:nvPr>
            <p:ph type="dt" sz="half" idx="10"/>
          </p:nvPr>
        </p:nvSpPr>
        <p:spPr/>
        <p:txBody>
          <a:bodyPr/>
          <a:lstStyle/>
          <a:p>
            <a:fld id="{F8EB4D32-5143-4B8D-851A-E8230AD4F7EC}" type="datetimeFigureOut">
              <a:rPr lang="en-US" smtClean="0"/>
              <a:pPr/>
              <a:t>5/8/20</a:t>
            </a:fld>
            <a:endParaRPr lang="en-US"/>
          </a:p>
        </p:txBody>
      </p:sp>
      <p:sp>
        <p:nvSpPr>
          <p:cNvPr id="8" name="Footer Placeholder 7">
            <a:extLst>
              <a:ext uri="{FF2B5EF4-FFF2-40B4-BE49-F238E27FC236}">
                <a16:creationId xmlns:a16="http://schemas.microsoft.com/office/drawing/2014/main" id="{0BA600AB-BFAC-450C-9729-99D4411C36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4FE670-A315-43D4-9DC9-97CBE5188512}"/>
              </a:ext>
            </a:extLst>
          </p:cNvPr>
          <p:cNvSpPr>
            <a:spLocks noGrp="1"/>
          </p:cNvSpPr>
          <p:nvPr>
            <p:ph type="sldNum" sz="quarter" idx="12"/>
          </p:nvPr>
        </p:nvSpPr>
        <p:spPr/>
        <p:txBody>
          <a:bodyPr/>
          <a:lstStyle/>
          <a:p>
            <a:fld id="{A4554681-E7B2-42D8-8398-14EE90DCA8DE}" type="slidenum">
              <a:rPr lang="en-US" smtClean="0"/>
              <a:pPr/>
              <a:t>‹#›</a:t>
            </a:fld>
            <a:endParaRPr lang="en-US"/>
          </a:p>
        </p:txBody>
      </p:sp>
    </p:spTree>
    <p:extLst>
      <p:ext uri="{BB962C8B-B14F-4D97-AF65-F5344CB8AC3E}">
        <p14:creationId xmlns:p14="http://schemas.microsoft.com/office/powerpoint/2010/main" val="3075624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4B6BB-C075-4920-A0C2-059A3ABBFD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C1C0B7-A4A7-422D-91B7-109EBCCAE72C}"/>
              </a:ext>
            </a:extLst>
          </p:cNvPr>
          <p:cNvSpPr>
            <a:spLocks noGrp="1"/>
          </p:cNvSpPr>
          <p:nvPr>
            <p:ph type="dt" sz="half" idx="10"/>
          </p:nvPr>
        </p:nvSpPr>
        <p:spPr/>
        <p:txBody>
          <a:bodyPr/>
          <a:lstStyle/>
          <a:p>
            <a:fld id="{F8EB4D32-5143-4B8D-851A-E8230AD4F7EC}" type="datetimeFigureOut">
              <a:rPr lang="en-US" smtClean="0"/>
              <a:pPr/>
              <a:t>5/8/20</a:t>
            </a:fld>
            <a:endParaRPr lang="en-US"/>
          </a:p>
        </p:txBody>
      </p:sp>
      <p:sp>
        <p:nvSpPr>
          <p:cNvPr id="4" name="Footer Placeholder 3">
            <a:extLst>
              <a:ext uri="{FF2B5EF4-FFF2-40B4-BE49-F238E27FC236}">
                <a16:creationId xmlns:a16="http://schemas.microsoft.com/office/drawing/2014/main" id="{C781DF8D-A3D6-4509-933A-63AAE94137F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5C1C5C-7B74-4183-96B0-2707481F99B6}"/>
              </a:ext>
            </a:extLst>
          </p:cNvPr>
          <p:cNvSpPr>
            <a:spLocks noGrp="1"/>
          </p:cNvSpPr>
          <p:nvPr>
            <p:ph type="sldNum" sz="quarter" idx="12"/>
          </p:nvPr>
        </p:nvSpPr>
        <p:spPr/>
        <p:txBody>
          <a:bodyPr/>
          <a:lstStyle/>
          <a:p>
            <a:fld id="{A4554681-E7B2-42D8-8398-14EE90DCA8DE}" type="slidenum">
              <a:rPr lang="en-US" smtClean="0"/>
              <a:pPr/>
              <a:t>‹#›</a:t>
            </a:fld>
            <a:endParaRPr lang="en-US"/>
          </a:p>
        </p:txBody>
      </p:sp>
    </p:spTree>
    <p:extLst>
      <p:ext uri="{BB962C8B-B14F-4D97-AF65-F5344CB8AC3E}">
        <p14:creationId xmlns:p14="http://schemas.microsoft.com/office/powerpoint/2010/main" val="3405505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B44C7E-ACE9-4467-AF6F-DAB16B35988F}"/>
              </a:ext>
            </a:extLst>
          </p:cNvPr>
          <p:cNvSpPr>
            <a:spLocks noGrp="1"/>
          </p:cNvSpPr>
          <p:nvPr>
            <p:ph type="dt" sz="half" idx="10"/>
          </p:nvPr>
        </p:nvSpPr>
        <p:spPr/>
        <p:txBody>
          <a:bodyPr/>
          <a:lstStyle/>
          <a:p>
            <a:fld id="{F8EB4D32-5143-4B8D-851A-E8230AD4F7EC}" type="datetimeFigureOut">
              <a:rPr lang="en-US" smtClean="0"/>
              <a:pPr/>
              <a:t>5/8/20</a:t>
            </a:fld>
            <a:endParaRPr lang="en-US"/>
          </a:p>
        </p:txBody>
      </p:sp>
      <p:sp>
        <p:nvSpPr>
          <p:cNvPr id="3" name="Footer Placeholder 2">
            <a:extLst>
              <a:ext uri="{FF2B5EF4-FFF2-40B4-BE49-F238E27FC236}">
                <a16:creationId xmlns:a16="http://schemas.microsoft.com/office/drawing/2014/main" id="{A8580EFD-0FEE-4A20-A53E-0608DEC1B6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3684D-98F8-400D-A726-DB0088D5FCA7}"/>
              </a:ext>
            </a:extLst>
          </p:cNvPr>
          <p:cNvSpPr>
            <a:spLocks noGrp="1"/>
          </p:cNvSpPr>
          <p:nvPr>
            <p:ph type="sldNum" sz="quarter" idx="12"/>
          </p:nvPr>
        </p:nvSpPr>
        <p:spPr/>
        <p:txBody>
          <a:bodyPr/>
          <a:lstStyle/>
          <a:p>
            <a:fld id="{A4554681-E7B2-42D8-8398-14EE90DCA8DE}" type="slidenum">
              <a:rPr lang="en-US" smtClean="0"/>
              <a:pPr/>
              <a:t>‹#›</a:t>
            </a:fld>
            <a:endParaRPr lang="en-US"/>
          </a:p>
        </p:txBody>
      </p:sp>
    </p:spTree>
    <p:extLst>
      <p:ext uri="{BB962C8B-B14F-4D97-AF65-F5344CB8AC3E}">
        <p14:creationId xmlns:p14="http://schemas.microsoft.com/office/powerpoint/2010/main" val="4024489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9EDB5-1D7B-463D-BDD2-8A757EF721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29D76A-AA03-42FB-B8AB-8F3F8ECEB1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3C97E4A-E4F2-4DF3-A2C3-6A267D59EE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552228-478A-4CBC-8344-C336FC477EE2}"/>
              </a:ext>
            </a:extLst>
          </p:cNvPr>
          <p:cNvSpPr>
            <a:spLocks noGrp="1"/>
          </p:cNvSpPr>
          <p:nvPr>
            <p:ph type="dt" sz="half" idx="10"/>
          </p:nvPr>
        </p:nvSpPr>
        <p:spPr/>
        <p:txBody>
          <a:bodyPr/>
          <a:lstStyle/>
          <a:p>
            <a:fld id="{F8EB4D32-5143-4B8D-851A-E8230AD4F7EC}" type="datetimeFigureOut">
              <a:rPr lang="en-US" smtClean="0"/>
              <a:pPr/>
              <a:t>5/8/20</a:t>
            </a:fld>
            <a:endParaRPr lang="en-US"/>
          </a:p>
        </p:txBody>
      </p:sp>
      <p:sp>
        <p:nvSpPr>
          <p:cNvPr id="6" name="Footer Placeholder 5">
            <a:extLst>
              <a:ext uri="{FF2B5EF4-FFF2-40B4-BE49-F238E27FC236}">
                <a16:creationId xmlns:a16="http://schemas.microsoft.com/office/drawing/2014/main" id="{50EBA149-B8AC-49F2-B4E5-D718AFFCF2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EC85D4-DEB9-4889-81B6-F58486C5DC3E}"/>
              </a:ext>
            </a:extLst>
          </p:cNvPr>
          <p:cNvSpPr>
            <a:spLocks noGrp="1"/>
          </p:cNvSpPr>
          <p:nvPr>
            <p:ph type="sldNum" sz="quarter" idx="12"/>
          </p:nvPr>
        </p:nvSpPr>
        <p:spPr/>
        <p:txBody>
          <a:bodyPr/>
          <a:lstStyle/>
          <a:p>
            <a:fld id="{A4554681-E7B2-42D8-8398-14EE90DCA8DE}" type="slidenum">
              <a:rPr lang="en-US" smtClean="0"/>
              <a:pPr/>
              <a:t>‹#›</a:t>
            </a:fld>
            <a:endParaRPr lang="en-US"/>
          </a:p>
        </p:txBody>
      </p:sp>
    </p:spTree>
    <p:extLst>
      <p:ext uri="{BB962C8B-B14F-4D97-AF65-F5344CB8AC3E}">
        <p14:creationId xmlns:p14="http://schemas.microsoft.com/office/powerpoint/2010/main" val="556464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A57F9-DE04-44D2-95A1-325D46C2C2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24B497-0167-46B8-A22B-DD58D0F0D1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8FA290-9BDE-402D-A27E-686B2C9DBD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3DA898-63E7-47B8-8FB1-17DB58D15378}"/>
              </a:ext>
            </a:extLst>
          </p:cNvPr>
          <p:cNvSpPr>
            <a:spLocks noGrp="1"/>
          </p:cNvSpPr>
          <p:nvPr>
            <p:ph type="dt" sz="half" idx="10"/>
          </p:nvPr>
        </p:nvSpPr>
        <p:spPr/>
        <p:txBody>
          <a:bodyPr/>
          <a:lstStyle/>
          <a:p>
            <a:fld id="{F8EB4D32-5143-4B8D-851A-E8230AD4F7EC}" type="datetimeFigureOut">
              <a:rPr lang="en-US" smtClean="0"/>
              <a:pPr/>
              <a:t>5/8/20</a:t>
            </a:fld>
            <a:endParaRPr lang="en-US"/>
          </a:p>
        </p:txBody>
      </p:sp>
      <p:sp>
        <p:nvSpPr>
          <p:cNvPr id="6" name="Footer Placeholder 5">
            <a:extLst>
              <a:ext uri="{FF2B5EF4-FFF2-40B4-BE49-F238E27FC236}">
                <a16:creationId xmlns:a16="http://schemas.microsoft.com/office/drawing/2014/main" id="{B7178CC0-3BB6-43C4-BE04-94DEF239B4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B1ECAA-DC20-4C76-BAA7-C272DA4796EF}"/>
              </a:ext>
            </a:extLst>
          </p:cNvPr>
          <p:cNvSpPr>
            <a:spLocks noGrp="1"/>
          </p:cNvSpPr>
          <p:nvPr>
            <p:ph type="sldNum" sz="quarter" idx="12"/>
          </p:nvPr>
        </p:nvSpPr>
        <p:spPr/>
        <p:txBody>
          <a:bodyPr/>
          <a:lstStyle/>
          <a:p>
            <a:fld id="{A4554681-E7B2-42D8-8398-14EE90DCA8DE}" type="slidenum">
              <a:rPr lang="en-US" smtClean="0"/>
              <a:pPr/>
              <a:t>‹#›</a:t>
            </a:fld>
            <a:endParaRPr lang="en-US"/>
          </a:p>
        </p:txBody>
      </p:sp>
    </p:spTree>
    <p:extLst>
      <p:ext uri="{BB962C8B-B14F-4D97-AF65-F5344CB8AC3E}">
        <p14:creationId xmlns:p14="http://schemas.microsoft.com/office/powerpoint/2010/main" val="3205423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68620F-C00D-49C5-A51C-2EBFA26532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3F3761-F8E8-4707-93C9-AC46749365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B867B7-333F-46EC-97B5-D975343F33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B4D32-5143-4B8D-851A-E8230AD4F7EC}" type="datetimeFigureOut">
              <a:rPr lang="en-US" smtClean="0"/>
              <a:pPr/>
              <a:t>5/8/20</a:t>
            </a:fld>
            <a:endParaRPr lang="en-US"/>
          </a:p>
        </p:txBody>
      </p:sp>
      <p:sp>
        <p:nvSpPr>
          <p:cNvPr id="5" name="Footer Placeholder 4">
            <a:extLst>
              <a:ext uri="{FF2B5EF4-FFF2-40B4-BE49-F238E27FC236}">
                <a16:creationId xmlns:a16="http://schemas.microsoft.com/office/drawing/2014/main" id="{608E1BB1-1684-4B02-92CF-7220FAFFD3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ACCB448-BE38-4A4D-A6A1-560CFB8062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554681-E7B2-42D8-8398-14EE90DCA8DE}" type="slidenum">
              <a:rPr lang="en-US" smtClean="0"/>
              <a:pPr/>
              <a:t>‹#›</a:t>
            </a:fld>
            <a:endParaRPr lang="en-US"/>
          </a:p>
        </p:txBody>
      </p:sp>
    </p:spTree>
    <p:extLst>
      <p:ext uri="{BB962C8B-B14F-4D97-AF65-F5344CB8AC3E}">
        <p14:creationId xmlns:p14="http://schemas.microsoft.com/office/powerpoint/2010/main" val="2709043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0abyDMAzJ_A&amp;feature=emb_logo"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eSof7Z3yJYQ"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youtube.com/watch?v=tpcLVDHAUUk"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members.sofn.com/lodgeDirectory/"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sonsofnorway.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sonsofnorway.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fraternalsgive.o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ocs.google.com/presentation/d/1rMnFkP5FnIdqknM-q4yGnJ47i1eTFQPN1RZoueRKdls/edit" TargetMode="External"/><Relationship Id="rId2" Type="http://schemas.openxmlformats.org/officeDocument/2006/relationships/hyperlink" Target="https://www.sofn.com/member_resources/lodge_leadership_resources/administrative_resources/communications_tool_kit/social_media_policy_for_lodges/" TargetMode="Externa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hyperlink" Target="https://www.sofn.com/member_resources/lodge_leadership_resources/administrative_resources/communications_tool_kit/newsletter_content/" TargetMode="External"/><Relationship Id="rId4" Type="http://schemas.openxmlformats.org/officeDocument/2006/relationships/hyperlink" Target="https://docs.google.com/presentation/d/1RqsujmLf7-ikoEqy3GQXnfjE47fQNnxLaTCL1EbGfEo/edit"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2" name="Rectangle 1"/>
          <p:cNvSpPr/>
          <p:nvPr/>
        </p:nvSpPr>
        <p:spPr>
          <a:xfrm>
            <a:off x="0" y="-19137"/>
            <a:ext cx="12192000" cy="6884816"/>
          </a:xfrm>
          <a:prstGeom prst="rect">
            <a:avLst/>
          </a:prstGeom>
          <a:solidFill>
            <a:srgbClr val="0085A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TextBox 2"/>
          <p:cNvSpPr txBox="1"/>
          <p:nvPr/>
        </p:nvSpPr>
        <p:spPr>
          <a:xfrm>
            <a:off x="914400" y="666122"/>
            <a:ext cx="10363200" cy="2185406"/>
          </a:xfrm>
          <a:prstGeom prst="rect">
            <a:avLst/>
          </a:prstGeom>
          <a:noFill/>
        </p:spPr>
        <p:txBody>
          <a:bodyPr wrap="square" rtlCol="0">
            <a:spAutoFit/>
          </a:bodyPr>
          <a:lstStyle/>
          <a:p>
            <a:r>
              <a:rPr lang="en-US" sz="4267" b="1" dirty="0">
                <a:solidFill>
                  <a:schemeClr val="bg1"/>
                </a:solidFill>
                <a:latin typeface="Helvetica Neue"/>
                <a:cs typeface="Helvetica Neue"/>
              </a:rPr>
              <a:t>Sons of Norway</a:t>
            </a:r>
          </a:p>
          <a:p>
            <a:r>
              <a:rPr lang="en-US" sz="2667" i="1" dirty="0">
                <a:solidFill>
                  <a:schemeClr val="bg1"/>
                </a:solidFill>
                <a:latin typeface="Helvetica Neue"/>
                <a:cs typeface="Helvetica Neue"/>
              </a:rPr>
              <a:t>Since 1895</a:t>
            </a:r>
          </a:p>
          <a:p>
            <a:endParaRPr lang="en-US" sz="1067" i="1" dirty="0">
              <a:solidFill>
                <a:schemeClr val="bg1"/>
              </a:solidFill>
              <a:latin typeface="Helvetica Neue"/>
              <a:cs typeface="Helvetica Neue"/>
            </a:endParaRPr>
          </a:p>
          <a:p>
            <a:endParaRPr lang="en-US" sz="2400" i="1" dirty="0">
              <a:solidFill>
                <a:schemeClr val="bg1"/>
              </a:solidFill>
              <a:latin typeface="Helvetica Neue"/>
              <a:cs typeface="Helvetica Neue"/>
            </a:endParaRPr>
          </a:p>
          <a:p>
            <a:pPr marL="457189" indent="-457189">
              <a:buFont typeface="Arial" panose="020B0604020202020204" pitchFamily="34" charset="0"/>
              <a:buChar char="•"/>
            </a:pPr>
            <a:r>
              <a:rPr lang="en-US" sz="3200" dirty="0">
                <a:solidFill>
                  <a:schemeClr val="bg1"/>
                </a:solidFill>
                <a:latin typeface="Helvetica Neue"/>
                <a:cs typeface="Helvetica Neue"/>
              </a:rPr>
              <a:t>Leadership Training</a:t>
            </a:r>
          </a:p>
        </p:txBody>
      </p:sp>
      <p:pic>
        <p:nvPicPr>
          <p:cNvPr id="5" name="Picture 4" descr="2color_whitetext.ep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823200" y="5312979"/>
            <a:ext cx="3200400" cy="1545021"/>
          </a:xfrm>
          <a:prstGeom prst="rect">
            <a:avLst/>
          </a:prstGeom>
        </p:spPr>
      </p:pic>
      <p:grpSp>
        <p:nvGrpSpPr>
          <p:cNvPr id="11" name="Group 10"/>
          <p:cNvGrpSpPr/>
          <p:nvPr/>
        </p:nvGrpSpPr>
        <p:grpSpPr>
          <a:xfrm flipV="1">
            <a:off x="1219200" y="4445000"/>
            <a:ext cx="4165600" cy="177800"/>
            <a:chOff x="2819400" y="1885950"/>
            <a:chExt cx="3124200" cy="152400"/>
          </a:xfrm>
        </p:grpSpPr>
        <p:sp>
          <p:nvSpPr>
            <p:cNvPr id="9" name="Rectangle 8"/>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7" name="Straight Connector 6"/>
            <p:cNvCxnSpPr/>
            <p:nvPr/>
          </p:nvCxnSpPr>
          <p:spPr>
            <a:xfrm>
              <a:off x="2819400" y="1962150"/>
              <a:ext cx="3124200"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8" name="Shape 98" descr="IMG_2181.JP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pic>
        <p:nvPicPr>
          <p:cNvPr id="6" name="Picture 5">
            <a:extLst>
              <a:ext uri="{FF2B5EF4-FFF2-40B4-BE49-F238E27FC236}">
                <a16:creationId xmlns:a16="http://schemas.microsoft.com/office/drawing/2014/main" id="{69F69954-62CB-45DE-9F02-56D4300316C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712263" y="1137190"/>
            <a:ext cx="4743450" cy="2781300"/>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9AF19-853F-4CC7-91EB-074A3C64472C}"/>
              </a:ext>
            </a:extLst>
          </p:cNvPr>
          <p:cNvSpPr>
            <a:spLocks noGrp="1"/>
          </p:cNvSpPr>
          <p:nvPr>
            <p:ph type="ctrTitle"/>
          </p:nvPr>
        </p:nvSpPr>
        <p:spPr>
          <a:xfrm>
            <a:off x="664464" y="1672802"/>
            <a:ext cx="9144000" cy="3343105"/>
          </a:xfrm>
        </p:spPr>
        <p:txBody>
          <a:bodyPr>
            <a:normAutofit/>
          </a:bodyPr>
          <a:lstStyle/>
          <a:p>
            <a:pPr algn="l"/>
            <a:r>
              <a:rPr lang="en-US" sz="2000" dirty="0">
                <a:solidFill>
                  <a:schemeClr val="bg2">
                    <a:lumMod val="25000"/>
                  </a:schemeClr>
                </a:solidFill>
                <a:latin typeface="Helvetica Neue" panose="02000503000000020004"/>
              </a:rPr>
              <a:t>18 Norwegian immigrants in Minneapolis, Minnesota, organized Sons of Norway as a fraternal benefit society on Jan 16, 1895. The purposes and goals of the Founding Fathers were to protect members of Sons of Norway and their families from the financial hardships experienced during times of sickness or death in the family. Over time, the mission of Sons of Norway was expanded to include the preservation of Norwegian heritage and culture in our Society. </a:t>
            </a:r>
            <a:br>
              <a:rPr lang="en-US" sz="2000" dirty="0">
                <a:solidFill>
                  <a:schemeClr val="bg2">
                    <a:lumMod val="25000"/>
                  </a:schemeClr>
                </a:solidFill>
                <a:latin typeface="Helvetica Neue" panose="02000503000000020004"/>
              </a:rPr>
            </a:br>
            <a:br>
              <a:rPr lang="en-US" sz="2000" dirty="0">
                <a:solidFill>
                  <a:schemeClr val="bg2">
                    <a:lumMod val="25000"/>
                  </a:schemeClr>
                </a:solidFill>
                <a:latin typeface="Helvetica Neue" panose="02000503000000020004"/>
              </a:rPr>
            </a:br>
            <a:r>
              <a:rPr lang="en-US" sz="2000" dirty="0">
                <a:solidFill>
                  <a:schemeClr val="bg2">
                    <a:lumMod val="25000"/>
                  </a:schemeClr>
                </a:solidFill>
                <a:latin typeface="Helvetica Neue" panose="02000503000000020004"/>
              </a:rPr>
              <a:t>We have grown since our beginning and are now the largest Norwegian organization outside Norway. We are organized as a fraternal benefit society under IRC 501(c) (8).</a:t>
            </a:r>
            <a:br>
              <a:rPr lang="en-US" sz="1800" dirty="0"/>
            </a:br>
            <a:endParaRPr lang="en-US" sz="1800" dirty="0"/>
          </a:p>
        </p:txBody>
      </p:sp>
      <p:pic>
        <p:nvPicPr>
          <p:cNvPr id="3" name="Shape 98" descr="IMG_2181.JPG">
            <a:extLst>
              <a:ext uri="{FF2B5EF4-FFF2-40B4-BE49-F238E27FC236}">
                <a16:creationId xmlns:a16="http://schemas.microsoft.com/office/drawing/2014/main" id="{FC3495BF-774A-4040-8A39-9057AF53CCC9}"/>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sp>
        <p:nvSpPr>
          <p:cNvPr id="4" name="Shape 113">
            <a:extLst>
              <a:ext uri="{FF2B5EF4-FFF2-40B4-BE49-F238E27FC236}">
                <a16:creationId xmlns:a16="http://schemas.microsoft.com/office/drawing/2014/main" id="{3C468672-86FB-FA49-BB1C-20A7983BEB5E}"/>
              </a:ext>
            </a:extLst>
          </p:cNvPr>
          <p:cNvSpPr txBox="1"/>
          <p:nvPr/>
        </p:nvSpPr>
        <p:spPr>
          <a:xfrm>
            <a:off x="536200" y="413900"/>
            <a:ext cx="9962400" cy="788544"/>
          </a:xfrm>
          <a:prstGeom prst="rect">
            <a:avLst/>
          </a:prstGeom>
          <a:noFill/>
          <a:ln>
            <a:noFill/>
          </a:ln>
        </p:spPr>
        <p:txBody>
          <a:bodyPr lIns="121900" tIns="121900" rIns="121900" bIns="121900" anchor="t" anchorCtr="0">
            <a:noAutofit/>
          </a:bodyPr>
          <a:lstStyle/>
          <a:p>
            <a:r>
              <a:rPr lang="en" sz="3600" dirty="0">
                <a:solidFill>
                  <a:srgbClr val="0085AD"/>
                </a:solidFill>
                <a:latin typeface="Helvetica Neue"/>
                <a:ea typeface="Helvetica Neue"/>
                <a:cs typeface="Helvetica Neue"/>
                <a:sym typeface="Helvetica Neue"/>
              </a:rPr>
              <a:t>Why was Sons of Norway founded?</a:t>
            </a:r>
          </a:p>
        </p:txBody>
      </p:sp>
      <p:grpSp>
        <p:nvGrpSpPr>
          <p:cNvPr id="5" name="Group 4">
            <a:extLst>
              <a:ext uri="{FF2B5EF4-FFF2-40B4-BE49-F238E27FC236}">
                <a16:creationId xmlns:a16="http://schemas.microsoft.com/office/drawing/2014/main" id="{75542244-7BB0-9042-92A5-B7BF7D488C0C}"/>
              </a:ext>
            </a:extLst>
          </p:cNvPr>
          <p:cNvGrpSpPr/>
          <p:nvPr/>
        </p:nvGrpSpPr>
        <p:grpSpPr>
          <a:xfrm flipV="1">
            <a:off x="707136" y="1269979"/>
            <a:ext cx="4165600" cy="177800"/>
            <a:chOff x="2819400" y="1885950"/>
            <a:chExt cx="3124200" cy="152400"/>
          </a:xfrm>
        </p:grpSpPr>
        <p:sp>
          <p:nvSpPr>
            <p:cNvPr id="6" name="Rectangle 5">
              <a:extLst>
                <a:ext uri="{FF2B5EF4-FFF2-40B4-BE49-F238E27FC236}">
                  <a16:creationId xmlns:a16="http://schemas.microsoft.com/office/drawing/2014/main" id="{45B1F0B9-D9FB-A447-8773-0ACE38746A19}"/>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7" name="Straight Connector 6">
              <a:extLst>
                <a:ext uri="{FF2B5EF4-FFF2-40B4-BE49-F238E27FC236}">
                  <a16:creationId xmlns:a16="http://schemas.microsoft.com/office/drawing/2014/main" id="{A667240B-970B-5E44-BFA7-2F82B4498FF6}"/>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93458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2F88F-65C0-4EF6-B5E8-33C1DEE795C3}"/>
              </a:ext>
            </a:extLst>
          </p:cNvPr>
          <p:cNvSpPr>
            <a:spLocks noGrp="1"/>
          </p:cNvSpPr>
          <p:nvPr>
            <p:ph type="title"/>
          </p:nvPr>
        </p:nvSpPr>
        <p:spPr>
          <a:xfrm>
            <a:off x="668664" y="18255"/>
            <a:ext cx="10515600" cy="1325563"/>
          </a:xfrm>
        </p:spPr>
        <p:txBody>
          <a:bodyPr/>
          <a:lstStyle/>
          <a:p>
            <a:r>
              <a:rPr lang="en-US" dirty="0">
                <a:solidFill>
                  <a:srgbClr val="0085AD"/>
                </a:solidFill>
                <a:latin typeface="Helvetica Neue" panose="02000503000000020004"/>
              </a:rPr>
              <a:t>Sons of Norway Today</a:t>
            </a:r>
          </a:p>
        </p:txBody>
      </p:sp>
      <p:sp>
        <p:nvSpPr>
          <p:cNvPr id="3" name="Content Placeholder 2">
            <a:extLst>
              <a:ext uri="{FF2B5EF4-FFF2-40B4-BE49-F238E27FC236}">
                <a16:creationId xmlns:a16="http://schemas.microsoft.com/office/drawing/2014/main" id="{F7A2336B-9DFA-48B1-91F9-E5AE48BF8051}"/>
              </a:ext>
            </a:extLst>
          </p:cNvPr>
          <p:cNvSpPr>
            <a:spLocks noGrp="1"/>
          </p:cNvSpPr>
          <p:nvPr>
            <p:ph idx="1"/>
          </p:nvPr>
        </p:nvSpPr>
        <p:spPr>
          <a:xfrm>
            <a:off x="838200" y="1825625"/>
            <a:ext cx="9756648" cy="4351338"/>
          </a:xfrm>
        </p:spPr>
        <p:txBody>
          <a:bodyPr>
            <a:normAutofit/>
          </a:bodyPr>
          <a:lstStyle/>
          <a:p>
            <a:r>
              <a:rPr lang="en-US" sz="1800" dirty="0">
                <a:solidFill>
                  <a:schemeClr val="bg2">
                    <a:lumMod val="25000"/>
                  </a:schemeClr>
                </a:solidFill>
                <a:latin typeface="Helvetica Neue" panose="02000503000000020004"/>
              </a:rPr>
              <a:t>Sons of Norway is a fraternal life insurance company devoted to supporting members through every stage of life, while providing opportunities for a vibrant social experience around Norwegian culture.</a:t>
            </a:r>
          </a:p>
          <a:p>
            <a:r>
              <a:rPr lang="en-US" sz="1800" dirty="0">
                <a:solidFill>
                  <a:schemeClr val="bg2">
                    <a:lumMod val="25000"/>
                  </a:schemeClr>
                </a:solidFill>
                <a:latin typeface="Helvetica Neue" panose="02000503000000020004"/>
              </a:rPr>
              <a:t>Sons of Norway members can reconnect with their heritage, learn about modern Norway, build a strong financial foundation and participate in philanthropic endeavors that make a positive impact in your community. </a:t>
            </a:r>
          </a:p>
          <a:p>
            <a:r>
              <a:rPr lang="en-US" sz="1800" dirty="0">
                <a:solidFill>
                  <a:schemeClr val="bg2">
                    <a:lumMod val="25000"/>
                  </a:schemeClr>
                </a:solidFill>
                <a:latin typeface="Helvetica Neue" panose="02000503000000020004"/>
              </a:rPr>
              <a:t>As of 2020:</a:t>
            </a:r>
          </a:p>
          <a:p>
            <a:pPr lvl="1"/>
            <a:r>
              <a:rPr lang="en-US" sz="1800" dirty="0">
                <a:solidFill>
                  <a:schemeClr val="bg2">
                    <a:lumMod val="25000"/>
                  </a:schemeClr>
                </a:solidFill>
                <a:latin typeface="Helvetica Neue" panose="02000503000000020004"/>
              </a:rPr>
              <a:t>50,000 members strong with 360 lodges in North America and Norway</a:t>
            </a:r>
          </a:p>
          <a:p>
            <a:pPr lvl="1"/>
            <a:r>
              <a:rPr lang="en-US" sz="1800" dirty="0">
                <a:solidFill>
                  <a:schemeClr val="bg2">
                    <a:lumMod val="25000"/>
                  </a:schemeClr>
                </a:solidFill>
                <a:latin typeface="Helvetica Neue" panose="02000503000000020004"/>
              </a:rPr>
              <a:t>Life insurance in force = $743,000,000</a:t>
            </a:r>
          </a:p>
          <a:p>
            <a:pPr lvl="1"/>
            <a:r>
              <a:rPr lang="en-US" sz="1800" dirty="0">
                <a:solidFill>
                  <a:schemeClr val="bg2">
                    <a:lumMod val="25000"/>
                  </a:schemeClr>
                </a:solidFill>
                <a:latin typeface="Helvetica Neue" panose="02000503000000020004"/>
              </a:rPr>
              <a:t>Insurance certificates in force = 15,500</a:t>
            </a:r>
          </a:p>
          <a:p>
            <a:endParaRPr lang="en-US" dirty="0"/>
          </a:p>
        </p:txBody>
      </p:sp>
      <p:pic>
        <p:nvPicPr>
          <p:cNvPr id="4" name="Shape 98" descr="IMG_2181.JPG">
            <a:extLst>
              <a:ext uri="{FF2B5EF4-FFF2-40B4-BE49-F238E27FC236}">
                <a16:creationId xmlns:a16="http://schemas.microsoft.com/office/drawing/2014/main" id="{FEEBA050-A496-EA41-94BB-6FDBE3809905}"/>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grpSp>
        <p:nvGrpSpPr>
          <p:cNvPr id="5" name="Group 4">
            <a:extLst>
              <a:ext uri="{FF2B5EF4-FFF2-40B4-BE49-F238E27FC236}">
                <a16:creationId xmlns:a16="http://schemas.microsoft.com/office/drawing/2014/main" id="{14553352-75F3-4144-8E11-0891CDB3D930}"/>
              </a:ext>
            </a:extLst>
          </p:cNvPr>
          <p:cNvGrpSpPr/>
          <p:nvPr/>
        </p:nvGrpSpPr>
        <p:grpSpPr>
          <a:xfrm flipV="1">
            <a:off x="707136" y="1269979"/>
            <a:ext cx="4165600" cy="177800"/>
            <a:chOff x="2819400" y="1885950"/>
            <a:chExt cx="3124200" cy="152400"/>
          </a:xfrm>
        </p:grpSpPr>
        <p:sp>
          <p:nvSpPr>
            <p:cNvPr id="6" name="Rectangle 5">
              <a:extLst>
                <a:ext uri="{FF2B5EF4-FFF2-40B4-BE49-F238E27FC236}">
                  <a16:creationId xmlns:a16="http://schemas.microsoft.com/office/drawing/2014/main" id="{597FAD4D-4627-134A-AE0B-61DD5F38DA5E}"/>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7" name="Straight Connector 6">
              <a:extLst>
                <a:ext uri="{FF2B5EF4-FFF2-40B4-BE49-F238E27FC236}">
                  <a16:creationId xmlns:a16="http://schemas.microsoft.com/office/drawing/2014/main" id="{51EA629C-473F-3E4A-939D-D12582A27731}"/>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10929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hape 98" descr="IMG_2181.JPG">
            <a:extLst>
              <a:ext uri="{FF2B5EF4-FFF2-40B4-BE49-F238E27FC236}">
                <a16:creationId xmlns:a16="http://schemas.microsoft.com/office/drawing/2014/main" id="{3D39F6B0-5548-334B-93BD-BB7484DF7F8A}"/>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sp>
        <p:nvSpPr>
          <p:cNvPr id="5" name="Rectangle 4">
            <a:extLst>
              <a:ext uri="{FF2B5EF4-FFF2-40B4-BE49-F238E27FC236}">
                <a16:creationId xmlns:a16="http://schemas.microsoft.com/office/drawing/2014/main" id="{98E687AA-6004-4883-9F4F-9629DD62AB16}"/>
              </a:ext>
            </a:extLst>
          </p:cNvPr>
          <p:cNvSpPr/>
          <p:nvPr/>
        </p:nvSpPr>
        <p:spPr>
          <a:xfrm>
            <a:off x="3048000" y="3105835"/>
            <a:ext cx="6096000" cy="584775"/>
          </a:xfrm>
          <a:prstGeom prst="rect">
            <a:avLst/>
          </a:prstGeom>
        </p:spPr>
        <p:txBody>
          <a:bodyPr>
            <a:spAutoFit/>
          </a:bodyPr>
          <a:lstStyle/>
          <a:p>
            <a:r>
              <a:rPr lang="en-US" sz="3200" dirty="0">
                <a:latin typeface="Helvetica Neue" panose="02000503000000020004"/>
                <a:hlinkClick r:id="rId3"/>
              </a:rPr>
              <a:t>About Sons of Norway Video</a:t>
            </a:r>
            <a:endParaRPr lang="en-US" sz="3200" dirty="0">
              <a:latin typeface="Helvetica Neue" panose="02000503000000020004"/>
            </a:endParaRPr>
          </a:p>
        </p:txBody>
      </p:sp>
    </p:spTree>
    <p:extLst>
      <p:ext uri="{BB962C8B-B14F-4D97-AF65-F5344CB8AC3E}">
        <p14:creationId xmlns:p14="http://schemas.microsoft.com/office/powerpoint/2010/main" val="3613010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Shape 131"/>
          <p:cNvSpPr txBox="1"/>
          <p:nvPr/>
        </p:nvSpPr>
        <p:spPr>
          <a:xfrm>
            <a:off x="536133" y="279788"/>
            <a:ext cx="9962400" cy="978400"/>
          </a:xfrm>
          <a:prstGeom prst="rect">
            <a:avLst/>
          </a:prstGeom>
          <a:noFill/>
          <a:ln>
            <a:noFill/>
          </a:ln>
        </p:spPr>
        <p:txBody>
          <a:bodyPr lIns="121900" tIns="121900" rIns="121900" bIns="121900" anchor="t" anchorCtr="0">
            <a:noAutofit/>
          </a:bodyPr>
          <a:lstStyle/>
          <a:p>
            <a:r>
              <a:rPr lang="en" sz="3600" dirty="0">
                <a:solidFill>
                  <a:srgbClr val="0085AD"/>
                </a:solidFill>
                <a:latin typeface="Helvetica Neue"/>
                <a:ea typeface="Helvetica Neue"/>
                <a:cs typeface="Helvetica Neue"/>
                <a:sym typeface="Helvetica Neue"/>
              </a:rPr>
              <a:t>Sons of Norway Today</a:t>
            </a:r>
          </a:p>
        </p:txBody>
      </p:sp>
      <p:sp>
        <p:nvSpPr>
          <p:cNvPr id="132" name="Shape 132"/>
          <p:cNvSpPr txBox="1"/>
          <p:nvPr/>
        </p:nvSpPr>
        <p:spPr>
          <a:xfrm>
            <a:off x="597333" y="1490975"/>
            <a:ext cx="9840000" cy="5267836"/>
          </a:xfrm>
          <a:prstGeom prst="rect">
            <a:avLst/>
          </a:prstGeom>
          <a:noFill/>
          <a:ln>
            <a:noFill/>
          </a:ln>
        </p:spPr>
        <p:txBody>
          <a:bodyPr lIns="121900" tIns="121900" rIns="121900" bIns="121900" anchor="t" anchorCtr="0">
            <a:noAutofit/>
          </a:bodyPr>
          <a:lstStyle/>
          <a:p>
            <a:pPr>
              <a:lnSpc>
                <a:spcPct val="115000"/>
              </a:lnSpc>
              <a:spcBef>
                <a:spcPts val="933"/>
              </a:spcBef>
              <a:buClr>
                <a:schemeClr val="dk1"/>
              </a:buClr>
              <a:buSzPct val="61111"/>
            </a:pPr>
            <a:r>
              <a:rPr lang="en" b="1" dirty="0">
                <a:solidFill>
                  <a:srgbClr val="595959"/>
                </a:solidFill>
                <a:latin typeface="Helvetica Neue"/>
                <a:ea typeface="Helvetica Neue"/>
                <a:cs typeface="Helvetica Neue"/>
                <a:sym typeface="Helvetica Neue"/>
              </a:rPr>
              <a:t>In staying true to its mission statement, Sons of Norway focuses on three core </a:t>
            </a:r>
            <a:br>
              <a:rPr lang="en" b="1" dirty="0">
                <a:solidFill>
                  <a:srgbClr val="595959"/>
                </a:solidFill>
                <a:latin typeface="Helvetica Neue"/>
                <a:ea typeface="Helvetica Neue"/>
                <a:cs typeface="Helvetica Neue"/>
                <a:sym typeface="Helvetica Neue"/>
              </a:rPr>
            </a:br>
            <a:r>
              <a:rPr lang="en" b="1" dirty="0">
                <a:solidFill>
                  <a:srgbClr val="595959"/>
                </a:solidFill>
                <a:latin typeface="Helvetica Neue"/>
                <a:ea typeface="Helvetica Neue"/>
                <a:cs typeface="Helvetica Neue"/>
                <a:sym typeface="Helvetica Neue"/>
              </a:rPr>
              <a:t>business areas:</a:t>
            </a:r>
          </a:p>
          <a:p>
            <a:pPr>
              <a:lnSpc>
                <a:spcPct val="115000"/>
              </a:lnSpc>
              <a:spcBef>
                <a:spcPts val="933"/>
              </a:spcBef>
              <a:buClr>
                <a:schemeClr val="dk1"/>
              </a:buClr>
            </a:pPr>
            <a:r>
              <a:rPr lang="en" b="1" dirty="0">
                <a:solidFill>
                  <a:srgbClr val="595959"/>
                </a:solidFill>
                <a:latin typeface="Helvetica Neue"/>
                <a:ea typeface="Helvetica Neue"/>
                <a:cs typeface="Helvetica Neue"/>
                <a:sym typeface="Helvetica Neue"/>
              </a:rPr>
              <a:t>Cultural Programming: </a:t>
            </a:r>
            <a:r>
              <a:rPr lang="en" dirty="0">
                <a:solidFill>
                  <a:srgbClr val="595959"/>
                </a:solidFill>
                <a:latin typeface="Helvetica Neue"/>
                <a:ea typeface="Helvetica Neue"/>
                <a:cs typeface="Helvetica Neue"/>
                <a:sym typeface="Helvetica Neue"/>
              </a:rPr>
              <a:t>Whether your passion is art, language, fitness or simply getting together with like-minded people to celebrate your heritage, there are offerings for everyone.</a:t>
            </a:r>
          </a:p>
          <a:p>
            <a:pPr>
              <a:lnSpc>
                <a:spcPct val="115000"/>
              </a:lnSpc>
              <a:spcBef>
                <a:spcPts val="933"/>
              </a:spcBef>
              <a:buClr>
                <a:schemeClr val="dk1"/>
              </a:buClr>
            </a:pPr>
            <a:endParaRPr dirty="0">
              <a:solidFill>
                <a:srgbClr val="595959"/>
              </a:solidFill>
              <a:latin typeface="Helvetica Neue"/>
              <a:ea typeface="Helvetica Neue"/>
              <a:cs typeface="Helvetica Neue"/>
              <a:sym typeface="Helvetica Neue"/>
            </a:endParaRPr>
          </a:p>
          <a:p>
            <a:pPr>
              <a:lnSpc>
                <a:spcPct val="115000"/>
              </a:lnSpc>
              <a:spcBef>
                <a:spcPts val="933"/>
              </a:spcBef>
              <a:buClr>
                <a:schemeClr val="dk1"/>
              </a:buClr>
            </a:pPr>
            <a:r>
              <a:rPr lang="en" b="1" dirty="0">
                <a:solidFill>
                  <a:srgbClr val="595959"/>
                </a:solidFill>
                <a:latin typeface="Helvetica Neue"/>
                <a:ea typeface="Helvetica Neue"/>
                <a:cs typeface="Helvetica Neue"/>
                <a:sym typeface="Helvetica Neue"/>
              </a:rPr>
              <a:t>Financial Products</a:t>
            </a:r>
            <a:r>
              <a:rPr lang="en" dirty="0">
                <a:solidFill>
                  <a:srgbClr val="595959"/>
                </a:solidFill>
                <a:latin typeface="Helvetica Neue"/>
                <a:ea typeface="Helvetica Neue"/>
                <a:cs typeface="Helvetica Neue"/>
                <a:sym typeface="Helvetica Neue"/>
              </a:rPr>
              <a:t>: We provide financial security to members and invest the proceeds back into the organization so we can continue to support our shared values.</a:t>
            </a:r>
          </a:p>
          <a:p>
            <a:pPr>
              <a:lnSpc>
                <a:spcPct val="115000"/>
              </a:lnSpc>
              <a:spcBef>
                <a:spcPts val="933"/>
              </a:spcBef>
              <a:buClr>
                <a:schemeClr val="dk1"/>
              </a:buClr>
            </a:pPr>
            <a:endParaRPr dirty="0">
              <a:solidFill>
                <a:srgbClr val="595959"/>
              </a:solidFill>
              <a:latin typeface="Helvetica Neue"/>
              <a:ea typeface="Helvetica Neue"/>
              <a:cs typeface="Helvetica Neue"/>
              <a:sym typeface="Helvetica Neue"/>
            </a:endParaRPr>
          </a:p>
          <a:p>
            <a:pPr>
              <a:lnSpc>
                <a:spcPct val="115000"/>
              </a:lnSpc>
              <a:spcBef>
                <a:spcPts val="933"/>
              </a:spcBef>
              <a:buClr>
                <a:schemeClr val="dk1"/>
              </a:buClr>
            </a:pPr>
            <a:r>
              <a:rPr lang="en" b="1" dirty="0">
                <a:solidFill>
                  <a:srgbClr val="595959"/>
                </a:solidFill>
                <a:latin typeface="Helvetica Neue"/>
                <a:ea typeface="Helvetica Neue"/>
                <a:cs typeface="Helvetica Neue"/>
                <a:sym typeface="Helvetica Neue"/>
              </a:rPr>
              <a:t>Philanthropic Outreach: </a:t>
            </a:r>
            <a:r>
              <a:rPr lang="en" dirty="0">
                <a:solidFill>
                  <a:srgbClr val="595959"/>
                </a:solidFill>
                <a:latin typeface="Helvetica Neue"/>
                <a:ea typeface="Helvetica Neue"/>
                <a:cs typeface="Helvetica Neue"/>
                <a:sym typeface="Helvetica Neue"/>
              </a:rPr>
              <a:t>We are known for giving back and investing in our communities through volunteer programs or supporting our Foundation, which offers scholarships, grants and emergency assistance. </a:t>
            </a:r>
          </a:p>
          <a:p>
            <a:endParaRPr sz="2400" dirty="0"/>
          </a:p>
        </p:txBody>
      </p:sp>
      <p:pic>
        <p:nvPicPr>
          <p:cNvPr id="5" name="Shape 98" descr="IMG_2181.JPG">
            <a:extLst>
              <a:ext uri="{FF2B5EF4-FFF2-40B4-BE49-F238E27FC236}">
                <a16:creationId xmlns:a16="http://schemas.microsoft.com/office/drawing/2014/main" id="{EEAFE8C5-9E79-D54E-A94C-B2B84D951736}"/>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grpSp>
        <p:nvGrpSpPr>
          <p:cNvPr id="6" name="Group 5">
            <a:extLst>
              <a:ext uri="{FF2B5EF4-FFF2-40B4-BE49-F238E27FC236}">
                <a16:creationId xmlns:a16="http://schemas.microsoft.com/office/drawing/2014/main" id="{390492D8-B99B-0540-9287-9B7C7165BF8E}"/>
              </a:ext>
            </a:extLst>
          </p:cNvPr>
          <p:cNvGrpSpPr/>
          <p:nvPr/>
        </p:nvGrpSpPr>
        <p:grpSpPr>
          <a:xfrm flipV="1">
            <a:off x="707136" y="1269979"/>
            <a:ext cx="4165600" cy="177800"/>
            <a:chOff x="2819400" y="1885950"/>
            <a:chExt cx="3124200" cy="152400"/>
          </a:xfrm>
        </p:grpSpPr>
        <p:sp>
          <p:nvSpPr>
            <p:cNvPr id="7" name="Rectangle 6">
              <a:extLst>
                <a:ext uri="{FF2B5EF4-FFF2-40B4-BE49-F238E27FC236}">
                  <a16:creationId xmlns:a16="http://schemas.microsoft.com/office/drawing/2014/main" id="{B7955419-4DE5-1E4B-9179-801EB547F778}"/>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8" name="Straight Connector 7">
              <a:extLst>
                <a:ext uri="{FF2B5EF4-FFF2-40B4-BE49-F238E27FC236}">
                  <a16:creationId xmlns:a16="http://schemas.microsoft.com/office/drawing/2014/main" id="{26120C52-5E6F-E240-B87D-6521A08BEDBF}"/>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027" name="Picture 3" descr="2color">
            <a:extLst>
              <a:ext uri="{FF2B5EF4-FFF2-40B4-BE49-F238E27FC236}">
                <a16:creationId xmlns:a16="http://schemas.microsoft.com/office/drawing/2014/main" id="{B5FA9F5B-7A8A-4FA9-8BDB-7AEE3EC7EE2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79051" y="3421200"/>
            <a:ext cx="2473165" cy="1192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 name="Shape 144"/>
          <p:cNvSpPr/>
          <p:nvPr/>
        </p:nvSpPr>
        <p:spPr>
          <a:xfrm>
            <a:off x="1842208" y="4387678"/>
            <a:ext cx="2377659" cy="2213390"/>
          </a:xfrm>
          <a:prstGeom prst="ellipse">
            <a:avLst/>
          </a:prstGeom>
          <a:solidFill>
            <a:srgbClr val="4570BF">
              <a:alpha val="49800"/>
            </a:srgbClr>
          </a:solidFill>
          <a:ln>
            <a:noFill/>
          </a:ln>
        </p:spPr>
        <p:txBody>
          <a:bodyPr lIns="78567" tIns="78567" rIns="78567" bIns="78567" anchor="ctr" anchorCtr="0">
            <a:noAutofit/>
          </a:bodyPr>
          <a:lstStyle/>
          <a:p>
            <a:endParaRPr sz="2400"/>
          </a:p>
        </p:txBody>
      </p:sp>
      <p:sp>
        <p:nvSpPr>
          <p:cNvPr id="19" name="Shape 144">
            <a:extLst>
              <a:ext uri="{FF2B5EF4-FFF2-40B4-BE49-F238E27FC236}">
                <a16:creationId xmlns:a16="http://schemas.microsoft.com/office/drawing/2014/main" id="{98009691-1B30-446B-BCD2-367D5E83994E}"/>
              </a:ext>
            </a:extLst>
          </p:cNvPr>
          <p:cNvSpPr/>
          <p:nvPr/>
        </p:nvSpPr>
        <p:spPr>
          <a:xfrm>
            <a:off x="4595298" y="1345336"/>
            <a:ext cx="2416534" cy="2213390"/>
          </a:xfrm>
          <a:prstGeom prst="ellipse">
            <a:avLst/>
          </a:prstGeom>
          <a:solidFill>
            <a:srgbClr val="4570BF">
              <a:alpha val="49800"/>
            </a:srgbClr>
          </a:solidFill>
          <a:ln>
            <a:noFill/>
          </a:ln>
        </p:spPr>
        <p:txBody>
          <a:bodyPr lIns="78567" tIns="78567" rIns="78567" bIns="78567" anchor="ctr" anchorCtr="0">
            <a:noAutofit/>
          </a:bodyPr>
          <a:lstStyle/>
          <a:p>
            <a:endParaRPr sz="2400" dirty="0"/>
          </a:p>
        </p:txBody>
      </p:sp>
      <p:sp>
        <p:nvSpPr>
          <p:cNvPr id="20" name="Shape 144">
            <a:extLst>
              <a:ext uri="{FF2B5EF4-FFF2-40B4-BE49-F238E27FC236}">
                <a16:creationId xmlns:a16="http://schemas.microsoft.com/office/drawing/2014/main" id="{138D265D-10BD-4139-927E-BFA63F54C4EA}"/>
              </a:ext>
            </a:extLst>
          </p:cNvPr>
          <p:cNvSpPr/>
          <p:nvPr/>
        </p:nvSpPr>
        <p:spPr>
          <a:xfrm>
            <a:off x="1870547" y="1853873"/>
            <a:ext cx="2390842" cy="2234591"/>
          </a:xfrm>
          <a:prstGeom prst="ellipse">
            <a:avLst/>
          </a:prstGeom>
          <a:solidFill>
            <a:srgbClr val="4570BF">
              <a:alpha val="49800"/>
            </a:srgbClr>
          </a:solidFill>
          <a:ln>
            <a:noFill/>
          </a:ln>
        </p:spPr>
        <p:txBody>
          <a:bodyPr lIns="78567" tIns="78567" rIns="78567" bIns="78567" anchor="ctr" anchorCtr="0">
            <a:noAutofit/>
          </a:bodyPr>
          <a:lstStyle/>
          <a:p>
            <a:endParaRPr sz="2400" dirty="0">
              <a:solidFill>
                <a:srgbClr val="0085AD"/>
              </a:solidFill>
            </a:endParaRPr>
          </a:p>
        </p:txBody>
      </p:sp>
      <p:sp>
        <p:nvSpPr>
          <p:cNvPr id="21" name="Shape 144">
            <a:extLst>
              <a:ext uri="{FF2B5EF4-FFF2-40B4-BE49-F238E27FC236}">
                <a16:creationId xmlns:a16="http://schemas.microsoft.com/office/drawing/2014/main" id="{BEFA5A10-426E-4401-8D9A-52A8BA3CF2F0}"/>
              </a:ext>
            </a:extLst>
          </p:cNvPr>
          <p:cNvSpPr/>
          <p:nvPr/>
        </p:nvSpPr>
        <p:spPr>
          <a:xfrm>
            <a:off x="4595298" y="4519761"/>
            <a:ext cx="2366044" cy="2187146"/>
          </a:xfrm>
          <a:prstGeom prst="ellipse">
            <a:avLst/>
          </a:prstGeom>
          <a:solidFill>
            <a:srgbClr val="4570BF">
              <a:alpha val="49800"/>
            </a:srgbClr>
          </a:solidFill>
          <a:ln>
            <a:noFill/>
          </a:ln>
        </p:spPr>
        <p:txBody>
          <a:bodyPr lIns="78567" tIns="78567" rIns="78567" bIns="78567" anchor="ctr" anchorCtr="0">
            <a:noAutofit/>
          </a:bodyPr>
          <a:lstStyle/>
          <a:p>
            <a:endParaRPr sz="2400"/>
          </a:p>
        </p:txBody>
      </p:sp>
      <p:sp>
        <p:nvSpPr>
          <p:cNvPr id="22" name="Shape 144">
            <a:extLst>
              <a:ext uri="{FF2B5EF4-FFF2-40B4-BE49-F238E27FC236}">
                <a16:creationId xmlns:a16="http://schemas.microsoft.com/office/drawing/2014/main" id="{AF3BA759-8331-4F07-BE8C-8FAED0C529FD}"/>
              </a:ext>
            </a:extLst>
          </p:cNvPr>
          <p:cNvSpPr/>
          <p:nvPr/>
        </p:nvSpPr>
        <p:spPr>
          <a:xfrm>
            <a:off x="7316633" y="1724350"/>
            <a:ext cx="2372176" cy="2242442"/>
          </a:xfrm>
          <a:prstGeom prst="ellipse">
            <a:avLst/>
          </a:prstGeom>
          <a:solidFill>
            <a:srgbClr val="4570BF">
              <a:alpha val="49800"/>
            </a:srgbClr>
          </a:solidFill>
          <a:ln>
            <a:noFill/>
          </a:ln>
        </p:spPr>
        <p:txBody>
          <a:bodyPr lIns="78567" tIns="78567" rIns="78567" bIns="78567" anchor="ctr" anchorCtr="0">
            <a:noAutofit/>
          </a:bodyPr>
          <a:lstStyle/>
          <a:p>
            <a:endParaRPr sz="2400"/>
          </a:p>
        </p:txBody>
      </p:sp>
      <p:sp>
        <p:nvSpPr>
          <p:cNvPr id="23" name="Shape 144">
            <a:extLst>
              <a:ext uri="{FF2B5EF4-FFF2-40B4-BE49-F238E27FC236}">
                <a16:creationId xmlns:a16="http://schemas.microsoft.com/office/drawing/2014/main" id="{0EDAEF3C-BA97-46DB-AC9F-A4BE2036875B}"/>
              </a:ext>
            </a:extLst>
          </p:cNvPr>
          <p:cNvSpPr/>
          <p:nvPr/>
        </p:nvSpPr>
        <p:spPr>
          <a:xfrm>
            <a:off x="7417331" y="4310466"/>
            <a:ext cx="2271478" cy="2213390"/>
          </a:xfrm>
          <a:prstGeom prst="ellipse">
            <a:avLst/>
          </a:prstGeom>
          <a:solidFill>
            <a:srgbClr val="4570BF">
              <a:alpha val="49800"/>
            </a:srgbClr>
          </a:solidFill>
          <a:ln>
            <a:noFill/>
          </a:ln>
        </p:spPr>
        <p:txBody>
          <a:bodyPr lIns="78567" tIns="78567" rIns="78567" bIns="78567" anchor="ctr" anchorCtr="0">
            <a:noAutofit/>
          </a:bodyPr>
          <a:lstStyle/>
          <a:p>
            <a:endParaRPr sz="2400"/>
          </a:p>
        </p:txBody>
      </p:sp>
      <p:sp>
        <p:nvSpPr>
          <p:cNvPr id="139" name="Shape 139"/>
          <p:cNvSpPr txBox="1">
            <a:spLocks noGrp="1"/>
          </p:cNvSpPr>
          <p:nvPr>
            <p:ph type="title"/>
          </p:nvPr>
        </p:nvSpPr>
        <p:spPr>
          <a:xfrm>
            <a:off x="535780" y="160733"/>
            <a:ext cx="10560800" cy="982400"/>
          </a:xfrm>
          <a:prstGeom prst="rect">
            <a:avLst/>
          </a:prstGeom>
          <a:noFill/>
          <a:ln>
            <a:noFill/>
          </a:ln>
        </p:spPr>
        <p:txBody>
          <a:bodyPr vert="horz" lIns="43667" tIns="43667" rIns="43667" bIns="43667" rtlCol="0" anchor="b" anchorCtr="0">
            <a:noAutofit/>
          </a:bodyPr>
          <a:lstStyle/>
          <a:p>
            <a:pPr>
              <a:spcBef>
                <a:spcPts val="0"/>
              </a:spcBef>
              <a:buSzPct val="25000"/>
            </a:pPr>
            <a:r>
              <a:rPr lang="en" dirty="0">
                <a:solidFill>
                  <a:srgbClr val="0085AD"/>
                </a:solidFill>
                <a:latin typeface="Helvetica Neue" panose="02000503000000020004" pitchFamily="2" charset="0"/>
                <a:ea typeface="Helvetica Neue" panose="02000503000000020004" pitchFamily="2" charset="0"/>
                <a:cs typeface="Helvetica Neue" panose="02000503000000020004" pitchFamily="2" charset="0"/>
              </a:rPr>
              <a:t>How Do We Do This?</a:t>
            </a:r>
          </a:p>
        </p:txBody>
      </p:sp>
      <p:sp>
        <p:nvSpPr>
          <p:cNvPr id="147" name="Shape 147"/>
          <p:cNvSpPr txBox="1"/>
          <p:nvPr/>
        </p:nvSpPr>
        <p:spPr>
          <a:xfrm>
            <a:off x="2157568" y="2657171"/>
            <a:ext cx="1816800" cy="376800"/>
          </a:xfrm>
          <a:prstGeom prst="rect">
            <a:avLst/>
          </a:prstGeom>
          <a:noFill/>
          <a:ln>
            <a:noFill/>
          </a:ln>
        </p:spPr>
        <p:txBody>
          <a:bodyPr lIns="78567" tIns="39267" rIns="78567" bIns="39267" anchor="t" anchorCtr="0">
            <a:noAutofit/>
          </a:bodyPr>
          <a:lstStyle/>
          <a:p>
            <a:pPr algn="ctr">
              <a:buSzPct val="25000"/>
            </a:pPr>
            <a:r>
              <a:rPr lang="en" sz="2800" dirty="0">
                <a:solidFill>
                  <a:schemeClr val="bg1"/>
                </a:solidFill>
                <a:latin typeface="Helvetica Neue"/>
                <a:ea typeface="Helvetica Neue"/>
                <a:cs typeface="Helvetica Neue"/>
                <a:sym typeface="Helvetica Neue"/>
              </a:rPr>
              <a:t>Lodges</a:t>
            </a:r>
          </a:p>
        </p:txBody>
      </p:sp>
      <p:sp>
        <p:nvSpPr>
          <p:cNvPr id="148" name="Shape 148"/>
          <p:cNvSpPr txBox="1"/>
          <p:nvPr/>
        </p:nvSpPr>
        <p:spPr>
          <a:xfrm>
            <a:off x="7644670" y="4850992"/>
            <a:ext cx="1816800" cy="337200"/>
          </a:xfrm>
          <a:prstGeom prst="rect">
            <a:avLst/>
          </a:prstGeom>
          <a:noFill/>
          <a:ln>
            <a:noFill/>
          </a:ln>
        </p:spPr>
        <p:txBody>
          <a:bodyPr lIns="78567" tIns="39267" rIns="78567" bIns="39267" anchor="t" anchorCtr="0">
            <a:noAutofit/>
          </a:bodyPr>
          <a:lstStyle/>
          <a:p>
            <a:pPr algn="ctr">
              <a:buSzPct val="25000"/>
            </a:pPr>
            <a:r>
              <a:rPr lang="en" sz="2400" dirty="0">
                <a:solidFill>
                  <a:schemeClr val="bg1"/>
                </a:solidFill>
                <a:latin typeface="Helvetica Neue"/>
                <a:ea typeface="Helvetica Neue"/>
                <a:cs typeface="Helvetica Neue"/>
                <a:sym typeface="Helvetica Neue"/>
              </a:rPr>
              <a:t>Int’l &amp; Foundation Boards</a:t>
            </a:r>
          </a:p>
        </p:txBody>
      </p:sp>
      <p:sp>
        <p:nvSpPr>
          <p:cNvPr id="149" name="Shape 149"/>
          <p:cNvSpPr txBox="1"/>
          <p:nvPr/>
        </p:nvSpPr>
        <p:spPr>
          <a:xfrm>
            <a:off x="7626569" y="2608550"/>
            <a:ext cx="1816800" cy="337200"/>
          </a:xfrm>
          <a:prstGeom prst="rect">
            <a:avLst/>
          </a:prstGeom>
          <a:noFill/>
          <a:ln>
            <a:noFill/>
          </a:ln>
        </p:spPr>
        <p:txBody>
          <a:bodyPr lIns="78567" tIns="39267" rIns="78567" bIns="39267" anchor="t" anchorCtr="0">
            <a:noAutofit/>
          </a:bodyPr>
          <a:lstStyle/>
          <a:p>
            <a:pPr algn="ctr">
              <a:buSzPct val="25000"/>
            </a:pPr>
            <a:r>
              <a:rPr lang="en-US" sz="2000" dirty="0">
                <a:solidFill>
                  <a:schemeClr val="bg1"/>
                </a:solidFill>
                <a:latin typeface="Helvetica Neue"/>
                <a:ea typeface="Helvetica Neue"/>
                <a:cs typeface="Helvetica Neue"/>
                <a:sym typeface="Helvetica Neue"/>
              </a:rPr>
              <a:t>Insurance Professionals</a:t>
            </a:r>
            <a:endParaRPr lang="en" sz="2000" dirty="0">
              <a:solidFill>
                <a:schemeClr val="bg1"/>
              </a:solidFill>
              <a:latin typeface="Helvetica Neue"/>
              <a:ea typeface="Helvetica Neue"/>
              <a:cs typeface="Helvetica Neue"/>
              <a:sym typeface="Helvetica Neue"/>
            </a:endParaRPr>
          </a:p>
        </p:txBody>
      </p:sp>
      <p:sp>
        <p:nvSpPr>
          <p:cNvPr id="150" name="Shape 150"/>
          <p:cNvSpPr txBox="1"/>
          <p:nvPr/>
        </p:nvSpPr>
        <p:spPr>
          <a:xfrm>
            <a:off x="4907780" y="2196212"/>
            <a:ext cx="1816800" cy="337200"/>
          </a:xfrm>
          <a:prstGeom prst="rect">
            <a:avLst/>
          </a:prstGeom>
          <a:noFill/>
          <a:ln>
            <a:noFill/>
          </a:ln>
        </p:spPr>
        <p:txBody>
          <a:bodyPr lIns="78567" tIns="39267" rIns="78567" bIns="39267" anchor="t" anchorCtr="0">
            <a:noAutofit/>
          </a:bodyPr>
          <a:lstStyle/>
          <a:p>
            <a:pPr algn="ctr">
              <a:buSzPct val="25000"/>
            </a:pPr>
            <a:r>
              <a:rPr lang="en" sz="2400" dirty="0">
                <a:solidFill>
                  <a:schemeClr val="bg1"/>
                </a:solidFill>
                <a:latin typeface="Helvetica Neue"/>
                <a:ea typeface="Helvetica Neue"/>
                <a:cs typeface="Helvetica Neue"/>
                <a:sym typeface="Helvetica Neue"/>
              </a:rPr>
              <a:t>Members</a:t>
            </a:r>
          </a:p>
        </p:txBody>
      </p:sp>
      <p:sp>
        <p:nvSpPr>
          <p:cNvPr id="151" name="Shape 151"/>
          <p:cNvSpPr txBox="1"/>
          <p:nvPr/>
        </p:nvSpPr>
        <p:spPr>
          <a:xfrm>
            <a:off x="4807234" y="5352714"/>
            <a:ext cx="1816800" cy="376800"/>
          </a:xfrm>
          <a:prstGeom prst="rect">
            <a:avLst/>
          </a:prstGeom>
          <a:noFill/>
          <a:ln>
            <a:noFill/>
          </a:ln>
        </p:spPr>
        <p:txBody>
          <a:bodyPr lIns="78567" tIns="39267" rIns="78567" bIns="39267" anchor="t" anchorCtr="0">
            <a:noAutofit/>
          </a:bodyPr>
          <a:lstStyle/>
          <a:p>
            <a:pPr algn="ctr">
              <a:buSzPct val="25000"/>
            </a:pPr>
            <a:r>
              <a:rPr lang="en" sz="2800" dirty="0">
                <a:solidFill>
                  <a:schemeClr val="bg1"/>
                </a:solidFill>
                <a:latin typeface="Helvetica Neue"/>
                <a:ea typeface="Helvetica Neue"/>
                <a:cs typeface="Helvetica Neue"/>
                <a:sym typeface="Helvetica Neue"/>
              </a:rPr>
              <a:t>HQ</a:t>
            </a:r>
          </a:p>
        </p:txBody>
      </p:sp>
      <p:sp>
        <p:nvSpPr>
          <p:cNvPr id="152" name="Shape 152"/>
          <p:cNvSpPr txBox="1"/>
          <p:nvPr/>
        </p:nvSpPr>
        <p:spPr>
          <a:xfrm>
            <a:off x="2157568" y="5194298"/>
            <a:ext cx="1816800" cy="376800"/>
          </a:xfrm>
          <a:prstGeom prst="rect">
            <a:avLst/>
          </a:prstGeom>
          <a:noFill/>
          <a:ln>
            <a:noFill/>
          </a:ln>
        </p:spPr>
        <p:txBody>
          <a:bodyPr lIns="78567" tIns="39267" rIns="78567" bIns="39267" anchor="t" anchorCtr="0">
            <a:noAutofit/>
          </a:bodyPr>
          <a:lstStyle/>
          <a:p>
            <a:pPr algn="ctr">
              <a:buSzPct val="25000"/>
            </a:pPr>
            <a:r>
              <a:rPr lang="en" sz="2800" dirty="0">
                <a:solidFill>
                  <a:schemeClr val="bg1"/>
                </a:solidFill>
                <a:latin typeface="Helvetica Neue"/>
                <a:ea typeface="Helvetica Neue"/>
                <a:cs typeface="Helvetica Neue"/>
                <a:sym typeface="Helvetica Neue"/>
              </a:rPr>
              <a:t>District</a:t>
            </a:r>
          </a:p>
        </p:txBody>
      </p:sp>
      <p:pic>
        <p:nvPicPr>
          <p:cNvPr id="17" name="Shape 98" descr="IMG_2181.JPG">
            <a:extLst>
              <a:ext uri="{FF2B5EF4-FFF2-40B4-BE49-F238E27FC236}">
                <a16:creationId xmlns:a16="http://schemas.microsoft.com/office/drawing/2014/main" id="{3D5D26C4-03AC-3B4B-94B9-ED6EB56431FE}"/>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grpSp>
        <p:nvGrpSpPr>
          <p:cNvPr id="18" name="Group 17">
            <a:extLst>
              <a:ext uri="{FF2B5EF4-FFF2-40B4-BE49-F238E27FC236}">
                <a16:creationId xmlns:a16="http://schemas.microsoft.com/office/drawing/2014/main" id="{455828F6-2C86-9C4F-B934-CDA0E8CAB66E}"/>
              </a:ext>
            </a:extLst>
          </p:cNvPr>
          <p:cNvGrpSpPr/>
          <p:nvPr/>
        </p:nvGrpSpPr>
        <p:grpSpPr>
          <a:xfrm flipV="1">
            <a:off x="603650" y="1282137"/>
            <a:ext cx="4165600" cy="177800"/>
            <a:chOff x="2819400" y="1885950"/>
            <a:chExt cx="3124200" cy="152400"/>
          </a:xfrm>
        </p:grpSpPr>
        <p:sp>
          <p:nvSpPr>
            <p:cNvPr id="24" name="Rectangle 23">
              <a:extLst>
                <a:ext uri="{FF2B5EF4-FFF2-40B4-BE49-F238E27FC236}">
                  <a16:creationId xmlns:a16="http://schemas.microsoft.com/office/drawing/2014/main" id="{BB431A42-09BB-7E4F-A84E-F9E4958B7A98}"/>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25" name="Straight Connector 24">
              <a:extLst>
                <a:ext uri="{FF2B5EF4-FFF2-40B4-BE49-F238E27FC236}">
                  <a16:creationId xmlns:a16="http://schemas.microsoft.com/office/drawing/2014/main" id="{5DE43365-A96D-C541-9561-F3F02BE3E22D}"/>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535780" y="160733"/>
            <a:ext cx="10560800" cy="982400"/>
          </a:xfrm>
          <a:prstGeom prst="rect">
            <a:avLst/>
          </a:prstGeom>
          <a:noFill/>
          <a:ln>
            <a:noFill/>
          </a:ln>
        </p:spPr>
        <p:txBody>
          <a:bodyPr vert="horz" lIns="43667" tIns="43667" rIns="43667" bIns="43667" rtlCol="0" anchor="b" anchorCtr="0">
            <a:noAutofit/>
          </a:bodyPr>
          <a:lstStyle/>
          <a:p>
            <a:pPr>
              <a:spcBef>
                <a:spcPts val="0"/>
              </a:spcBef>
              <a:buSzPct val="25000"/>
            </a:pPr>
            <a:r>
              <a:rPr lang="en" sz="3600" dirty="0">
                <a:solidFill>
                  <a:srgbClr val="0085AD"/>
                </a:solidFill>
                <a:latin typeface="Helvetica Neue"/>
                <a:ea typeface="Helvetica Neue"/>
                <a:cs typeface="Helvetica Neue"/>
                <a:sym typeface="Helvetica Neue"/>
              </a:rPr>
              <a:t>Sons of Norway – Amplifying Awareness</a:t>
            </a:r>
          </a:p>
        </p:txBody>
      </p:sp>
      <p:sp>
        <p:nvSpPr>
          <p:cNvPr id="159" name="Shape 159"/>
          <p:cNvSpPr txBox="1">
            <a:spLocks noGrp="1"/>
          </p:cNvSpPr>
          <p:nvPr>
            <p:ph type="body" idx="1"/>
          </p:nvPr>
        </p:nvSpPr>
        <p:spPr>
          <a:xfrm>
            <a:off x="595312" y="1607343"/>
            <a:ext cx="9644061" cy="4616648"/>
          </a:xfrm>
          <a:prstGeom prst="rect">
            <a:avLst/>
          </a:prstGeom>
          <a:noFill/>
          <a:ln>
            <a:noFill/>
          </a:ln>
        </p:spPr>
        <p:txBody>
          <a:bodyPr vert="horz" lIns="43667" tIns="43667" rIns="43667" bIns="43667" rtlCol="0" anchor="t" anchorCtr="0">
            <a:noAutofit/>
          </a:bodyPr>
          <a:lstStyle/>
          <a:p>
            <a:pPr marL="0" indent="0">
              <a:spcBef>
                <a:spcPts val="0"/>
              </a:spcBef>
              <a:buClr>
                <a:srgbClr val="333333"/>
              </a:buClr>
              <a:buSzPct val="25000"/>
              <a:buNone/>
            </a:pPr>
            <a:r>
              <a:rPr lang="en" sz="1600" b="1" dirty="0">
                <a:solidFill>
                  <a:srgbClr val="595959"/>
                </a:solidFill>
                <a:latin typeface="Helvetica Neue"/>
                <a:ea typeface="Helvetica Neue"/>
                <a:cs typeface="Helvetica Neue"/>
                <a:sym typeface="Helvetica Neue"/>
              </a:rPr>
              <a:t>We’ve been busy following through on our promises.</a:t>
            </a:r>
          </a:p>
          <a:p>
            <a:pPr marL="0" indent="0">
              <a:spcBef>
                <a:spcPts val="400"/>
              </a:spcBef>
              <a:buClr>
                <a:srgbClr val="333333"/>
              </a:buClr>
              <a:buSzPct val="25000"/>
              <a:buNone/>
            </a:pPr>
            <a:r>
              <a:rPr lang="en" sz="1600" dirty="0">
                <a:solidFill>
                  <a:srgbClr val="595959"/>
                </a:solidFill>
                <a:latin typeface="Helvetica Neue"/>
                <a:ea typeface="Helvetica Neue"/>
                <a:cs typeface="Helvetica Neue"/>
                <a:sym typeface="Helvetica Neue"/>
              </a:rPr>
              <a:t>These two new marketing assets are now available to you: </a:t>
            </a:r>
          </a:p>
          <a:p>
            <a:pPr marL="237061" indent="-237061">
              <a:spcBef>
                <a:spcPts val="400"/>
              </a:spcBef>
              <a:buClr>
                <a:srgbClr val="333333"/>
              </a:buClr>
              <a:buSzPct val="80000"/>
              <a:buNone/>
            </a:pPr>
            <a:endParaRPr sz="2000" dirty="0">
              <a:solidFill>
                <a:srgbClr val="333333"/>
              </a:solidFill>
              <a:latin typeface="Helvetica Neue"/>
              <a:ea typeface="Helvetica Neue"/>
              <a:cs typeface="Helvetica Neue"/>
              <a:sym typeface="Helvetica Neue"/>
            </a:endParaRPr>
          </a:p>
          <a:p>
            <a:pPr marL="0" indent="0">
              <a:lnSpc>
                <a:spcPct val="100000"/>
              </a:lnSpc>
              <a:spcBef>
                <a:spcPts val="533"/>
              </a:spcBef>
              <a:buClr>
                <a:srgbClr val="333333"/>
              </a:buClr>
              <a:buSzPct val="25000"/>
              <a:buNone/>
            </a:pPr>
            <a:endParaRPr sz="1867" dirty="0">
              <a:solidFill>
                <a:srgbClr val="000000"/>
              </a:solidFill>
              <a:latin typeface="Helvetica Neue"/>
              <a:ea typeface="Helvetica Neue"/>
              <a:cs typeface="Helvetica Neue"/>
              <a:sym typeface="Helvetica Neue"/>
            </a:endParaRPr>
          </a:p>
        </p:txBody>
      </p:sp>
      <p:pic>
        <p:nvPicPr>
          <p:cNvPr id="161" name="Shape 161" descr="Screen Shot 2016-07-19 at 6.34.02 A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27870" y="2817648"/>
            <a:ext cx="2204000" cy="2230000"/>
          </a:xfrm>
          <a:prstGeom prst="rect">
            <a:avLst/>
          </a:prstGeom>
          <a:solidFill>
            <a:srgbClr val="ECECEC"/>
          </a:solidFill>
          <a:ln w="190500" cap="sq" cmpd="sng">
            <a:solidFill>
              <a:srgbClr val="FFFFFF"/>
            </a:solidFill>
            <a:prstDash val="solid"/>
            <a:miter/>
            <a:headEnd type="none" w="med" len="med"/>
            <a:tailEnd type="none" w="med" len="med"/>
          </a:ln>
          <a:effectLst>
            <a:outerShdw blurRad="65000" dist="50800" dir="12900000" kx="195000" ky="195000" algn="tl" rotWithShape="0">
              <a:srgbClr val="000000">
                <a:alpha val="29803"/>
              </a:srgbClr>
            </a:outerShdw>
          </a:effectLst>
        </p:spPr>
      </p:pic>
      <p:sp>
        <p:nvSpPr>
          <p:cNvPr id="162" name="Shape 162"/>
          <p:cNvSpPr txBox="1"/>
          <p:nvPr/>
        </p:nvSpPr>
        <p:spPr>
          <a:xfrm>
            <a:off x="-428054" y="6415940"/>
            <a:ext cx="6000524" cy="281327"/>
          </a:xfrm>
          <a:prstGeom prst="rect">
            <a:avLst/>
          </a:prstGeom>
          <a:noFill/>
          <a:ln>
            <a:noFill/>
          </a:ln>
        </p:spPr>
        <p:txBody>
          <a:bodyPr lIns="78567" tIns="39267" rIns="78567" bIns="39267" anchor="t" anchorCtr="0">
            <a:noAutofit/>
          </a:bodyPr>
          <a:lstStyle/>
          <a:p>
            <a:pPr algn="ctr">
              <a:buSzPct val="25000"/>
            </a:pPr>
            <a:r>
              <a:rPr lang="en" sz="1200" dirty="0">
                <a:solidFill>
                  <a:srgbClr val="595959"/>
                </a:solidFill>
                <a:latin typeface="Helvetica Neue" panose="02000503000000020004"/>
                <a:ea typeface="Arial"/>
                <a:cs typeface="Arial"/>
                <a:sym typeface="Arial"/>
              </a:rPr>
              <a:t>*Now available for ordering; call the </a:t>
            </a:r>
            <a:r>
              <a:rPr lang="en" sz="1200" dirty="0">
                <a:solidFill>
                  <a:srgbClr val="595959"/>
                </a:solidFill>
                <a:latin typeface="Helvetica Neue" panose="02000503000000020004"/>
              </a:rPr>
              <a:t>S</a:t>
            </a:r>
            <a:r>
              <a:rPr lang="en" sz="1200" dirty="0">
                <a:solidFill>
                  <a:srgbClr val="595959"/>
                </a:solidFill>
                <a:latin typeface="Helvetica Neue" panose="02000503000000020004"/>
                <a:ea typeface="Arial"/>
                <a:cs typeface="Arial"/>
                <a:sym typeface="Arial"/>
              </a:rPr>
              <a:t>upply </a:t>
            </a:r>
            <a:r>
              <a:rPr lang="en" sz="1200" dirty="0">
                <a:solidFill>
                  <a:srgbClr val="595959"/>
                </a:solidFill>
                <a:latin typeface="Helvetica Neue" panose="02000503000000020004"/>
              </a:rPr>
              <a:t>D</a:t>
            </a:r>
            <a:r>
              <a:rPr lang="en" sz="1200" dirty="0">
                <a:solidFill>
                  <a:srgbClr val="595959"/>
                </a:solidFill>
                <a:latin typeface="Helvetica Neue" panose="02000503000000020004"/>
                <a:ea typeface="Arial"/>
                <a:cs typeface="Arial"/>
                <a:sym typeface="Arial"/>
              </a:rPr>
              <a:t>epartment</a:t>
            </a:r>
          </a:p>
        </p:txBody>
      </p:sp>
      <p:sp>
        <p:nvSpPr>
          <p:cNvPr id="163" name="Shape 163"/>
          <p:cNvSpPr/>
          <p:nvPr/>
        </p:nvSpPr>
        <p:spPr>
          <a:xfrm rot="5400000">
            <a:off x="4444007" y="3687960"/>
            <a:ext cx="482203" cy="607219"/>
          </a:xfrm>
          <a:prstGeom prst="triangle">
            <a:avLst>
              <a:gd name="adj" fmla="val 50000"/>
            </a:avLst>
          </a:prstGeom>
          <a:solidFill>
            <a:schemeClr val="lt1"/>
          </a:solidFill>
          <a:ln w="25400" cap="flat" cmpd="sng">
            <a:solidFill>
              <a:schemeClr val="accent3"/>
            </a:solidFill>
            <a:prstDash val="solid"/>
            <a:round/>
            <a:headEnd type="none" w="med" len="med"/>
            <a:tailEnd type="none" w="med" len="med"/>
          </a:ln>
        </p:spPr>
        <p:txBody>
          <a:bodyPr lIns="78567" tIns="39267" rIns="78567" bIns="39267" anchor="t" anchorCtr="0">
            <a:noAutofit/>
          </a:bodyPr>
          <a:lstStyle/>
          <a:p>
            <a:pPr algn="ctr">
              <a:buClr>
                <a:srgbClr val="000000"/>
              </a:buClr>
            </a:pPr>
            <a:endParaRPr sz="3600" b="1">
              <a:solidFill>
                <a:schemeClr val="accent1"/>
              </a:solidFill>
              <a:latin typeface="Helvetica Neue"/>
              <a:ea typeface="Helvetica Neue"/>
              <a:cs typeface="Helvetica Neue"/>
              <a:sym typeface="Helvetica Neue"/>
            </a:endParaRPr>
          </a:p>
        </p:txBody>
      </p:sp>
      <p:sp>
        <p:nvSpPr>
          <p:cNvPr id="164" name="Shape 164"/>
          <p:cNvSpPr txBox="1"/>
          <p:nvPr/>
        </p:nvSpPr>
        <p:spPr>
          <a:xfrm>
            <a:off x="595313" y="5679281"/>
            <a:ext cx="5856580" cy="497732"/>
          </a:xfrm>
          <a:prstGeom prst="rect">
            <a:avLst/>
          </a:prstGeom>
          <a:noFill/>
          <a:ln>
            <a:noFill/>
          </a:ln>
        </p:spPr>
        <p:txBody>
          <a:bodyPr lIns="78567" tIns="39267" rIns="78567" bIns="39267" anchor="t" anchorCtr="0">
            <a:noAutofit/>
          </a:bodyPr>
          <a:lstStyle/>
          <a:p>
            <a:pPr>
              <a:buSzPct val="25000"/>
            </a:pPr>
            <a:r>
              <a:rPr lang="en" sz="1600" dirty="0">
                <a:solidFill>
                  <a:schemeClr val="bg2">
                    <a:lumMod val="25000"/>
                  </a:schemeClr>
                </a:solidFill>
                <a:latin typeface="Helvetica Neue"/>
                <a:ea typeface="Helvetica Neue"/>
                <a:cs typeface="Helvetica Neue"/>
                <a:sym typeface="Helvetica Neue"/>
              </a:rPr>
              <a:t>Watch at sonsofnorway.com/aboutus or on YouTube at </a:t>
            </a:r>
          </a:p>
          <a:p>
            <a:pPr>
              <a:buSzPct val="25000"/>
            </a:pPr>
            <a:r>
              <a:rPr lang="en" sz="1600" dirty="0">
                <a:solidFill>
                  <a:schemeClr val="bg2">
                    <a:lumMod val="25000"/>
                  </a:schemeClr>
                </a:solidFill>
                <a:latin typeface="Helvetica Neue"/>
                <a:ea typeface="Helvetica Neue"/>
                <a:cs typeface="Helvetica Neue"/>
                <a:sym typeface="Helvetica Neue"/>
              </a:rPr>
              <a:t>www.youtube.com/user/sonsofnorwayhq </a:t>
            </a:r>
          </a:p>
        </p:txBody>
      </p:sp>
      <p:pic>
        <p:nvPicPr>
          <p:cNvPr id="165" name="Shape 165" descr="2017-01-10_1117.pn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95311" y="2375099"/>
            <a:ext cx="6078383" cy="3115099"/>
          </a:xfrm>
          <a:prstGeom prst="rect">
            <a:avLst/>
          </a:prstGeom>
          <a:noFill/>
          <a:ln>
            <a:noFill/>
          </a:ln>
        </p:spPr>
      </p:pic>
      <p:pic>
        <p:nvPicPr>
          <p:cNvPr id="10" name="Shape 98" descr="IMG_2181.JPG">
            <a:extLst>
              <a:ext uri="{FF2B5EF4-FFF2-40B4-BE49-F238E27FC236}">
                <a16:creationId xmlns:a16="http://schemas.microsoft.com/office/drawing/2014/main" id="{7222EC57-93FB-7C45-A66F-084A35E774D5}"/>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grpSp>
        <p:nvGrpSpPr>
          <p:cNvPr id="11" name="Group 10">
            <a:extLst>
              <a:ext uri="{FF2B5EF4-FFF2-40B4-BE49-F238E27FC236}">
                <a16:creationId xmlns:a16="http://schemas.microsoft.com/office/drawing/2014/main" id="{AD2947FE-C2F4-A94A-89DF-D44D0E7B0A78}"/>
              </a:ext>
            </a:extLst>
          </p:cNvPr>
          <p:cNvGrpSpPr/>
          <p:nvPr/>
        </p:nvGrpSpPr>
        <p:grpSpPr>
          <a:xfrm flipV="1">
            <a:off x="603650" y="1282137"/>
            <a:ext cx="4165600" cy="177800"/>
            <a:chOff x="2819400" y="1885950"/>
            <a:chExt cx="3124200" cy="152400"/>
          </a:xfrm>
        </p:grpSpPr>
        <p:sp>
          <p:nvSpPr>
            <p:cNvPr id="12" name="Rectangle 11">
              <a:extLst>
                <a:ext uri="{FF2B5EF4-FFF2-40B4-BE49-F238E27FC236}">
                  <a16:creationId xmlns:a16="http://schemas.microsoft.com/office/drawing/2014/main" id="{10CEEE7E-93E9-1843-8DAB-FDB4ADDFE5BF}"/>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13" name="Straight Connector 12">
              <a:extLst>
                <a:ext uri="{FF2B5EF4-FFF2-40B4-BE49-F238E27FC236}">
                  <a16:creationId xmlns:a16="http://schemas.microsoft.com/office/drawing/2014/main" id="{F68D3926-4FA3-AF48-AE27-28DA0D3E63A8}"/>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4853D-2872-4CA8-A466-AF9267AAD71F}"/>
              </a:ext>
            </a:extLst>
          </p:cNvPr>
          <p:cNvSpPr>
            <a:spLocks noGrp="1"/>
          </p:cNvSpPr>
          <p:nvPr>
            <p:ph type="title"/>
          </p:nvPr>
        </p:nvSpPr>
        <p:spPr>
          <a:xfrm>
            <a:off x="838200" y="365125"/>
            <a:ext cx="9124950" cy="2990634"/>
          </a:xfrm>
        </p:spPr>
        <p:txBody>
          <a:bodyPr>
            <a:normAutofit fontScale="90000"/>
          </a:bodyPr>
          <a:lstStyle/>
          <a:p>
            <a:pPr>
              <a:lnSpc>
                <a:spcPct val="100000"/>
              </a:lnSpc>
            </a:pPr>
            <a:r>
              <a:rPr lang="en-US" dirty="0">
                <a:solidFill>
                  <a:srgbClr val="0085AD"/>
                </a:solidFill>
                <a:latin typeface="Helvetica Neue" panose="02000503000000020004"/>
              </a:rPr>
              <a:t>What is a fraternal benefit society?</a:t>
            </a:r>
            <a:br>
              <a:rPr lang="en-US" dirty="0">
                <a:latin typeface="Helvetica Neue" panose="02000503000000020004"/>
              </a:rPr>
            </a:br>
            <a:br>
              <a:rPr lang="en-US" dirty="0">
                <a:latin typeface="Helvetica Neue" panose="02000503000000020004"/>
              </a:rPr>
            </a:br>
            <a:r>
              <a:rPr lang="en-US" sz="1800" dirty="0">
                <a:solidFill>
                  <a:schemeClr val="bg2">
                    <a:lumMod val="25000"/>
                  </a:schemeClr>
                </a:solidFill>
                <a:latin typeface="Helvetica Neue" panose="02000503000000020004"/>
              </a:rPr>
              <a:t>Fraternal Benefit Societies, like Sons of Norway, play a vital role in the world today. We are defined by four key aspects: Our members enjoy a common bond and they are protected by the financial products we offer. What's more, we are all made up of local chapters/networks and our members serve a benevolent purpose through community service</a:t>
            </a:r>
            <a:br>
              <a:rPr lang="en-US" sz="1800" dirty="0">
                <a:latin typeface="Helvetica Neue" panose="02000503000000020004"/>
              </a:rPr>
            </a:br>
            <a:br>
              <a:rPr lang="en-US" dirty="0">
                <a:latin typeface="Helvetica Neue" panose="02000503000000020004"/>
              </a:rPr>
            </a:br>
            <a:endParaRPr lang="en-US" dirty="0">
              <a:latin typeface="Helvetica Neue" panose="02000503000000020004"/>
            </a:endParaRPr>
          </a:p>
        </p:txBody>
      </p:sp>
      <p:pic>
        <p:nvPicPr>
          <p:cNvPr id="5" name="Shape 98" descr="IMG_2181.JPG">
            <a:extLst>
              <a:ext uri="{FF2B5EF4-FFF2-40B4-BE49-F238E27FC236}">
                <a16:creationId xmlns:a16="http://schemas.microsoft.com/office/drawing/2014/main" id="{57B965EB-6585-6343-B5E7-FA2EDAC0BE04}"/>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grpSp>
        <p:nvGrpSpPr>
          <p:cNvPr id="6" name="Group 5">
            <a:extLst>
              <a:ext uri="{FF2B5EF4-FFF2-40B4-BE49-F238E27FC236}">
                <a16:creationId xmlns:a16="http://schemas.microsoft.com/office/drawing/2014/main" id="{836C55C5-8494-E14E-A6E8-5E968A9974D2}"/>
              </a:ext>
            </a:extLst>
          </p:cNvPr>
          <p:cNvGrpSpPr/>
          <p:nvPr/>
        </p:nvGrpSpPr>
        <p:grpSpPr>
          <a:xfrm flipV="1">
            <a:off x="948690" y="1001721"/>
            <a:ext cx="4165600" cy="177800"/>
            <a:chOff x="2819400" y="1885950"/>
            <a:chExt cx="3124200" cy="152400"/>
          </a:xfrm>
        </p:grpSpPr>
        <p:sp>
          <p:nvSpPr>
            <p:cNvPr id="7" name="Rectangle 6">
              <a:extLst>
                <a:ext uri="{FF2B5EF4-FFF2-40B4-BE49-F238E27FC236}">
                  <a16:creationId xmlns:a16="http://schemas.microsoft.com/office/drawing/2014/main" id="{AD59205A-80DD-1E4C-B9B3-88D80AEAFBEF}"/>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8" name="Straight Connector 7">
              <a:extLst>
                <a:ext uri="{FF2B5EF4-FFF2-40B4-BE49-F238E27FC236}">
                  <a16:creationId xmlns:a16="http://schemas.microsoft.com/office/drawing/2014/main" id="{EA188312-FC9E-F843-9FD6-5A96F987DE17}"/>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
        <p:nvSpPr>
          <p:cNvPr id="9" name="Content Placeholder 8">
            <a:extLst>
              <a:ext uri="{FF2B5EF4-FFF2-40B4-BE49-F238E27FC236}">
                <a16:creationId xmlns:a16="http://schemas.microsoft.com/office/drawing/2014/main" id="{F0329A03-6E1F-41DF-9A0B-766F5EE8815F}"/>
              </a:ext>
            </a:extLst>
          </p:cNvPr>
          <p:cNvSpPr>
            <a:spLocks noGrp="1"/>
          </p:cNvSpPr>
          <p:nvPr>
            <p:ph idx="1"/>
          </p:nvPr>
        </p:nvSpPr>
        <p:spPr/>
        <p:txBody>
          <a:bodyPr/>
          <a:lstStyle/>
          <a:p>
            <a:endParaRPr lang="en-US" dirty="0"/>
          </a:p>
          <a:p>
            <a:endParaRPr lang="en-US" dirty="0"/>
          </a:p>
          <a:p>
            <a:endParaRPr lang="en-US" dirty="0"/>
          </a:p>
          <a:p>
            <a:pPr marL="0" indent="0">
              <a:buNone/>
            </a:pPr>
            <a:r>
              <a:rPr lang="en-US" sz="2400" dirty="0">
                <a:latin typeface="Helvetica Neue" panose="02000503000000020004"/>
                <a:hlinkClick r:id="rId3"/>
              </a:rPr>
              <a:t>What is a Fraternal Benefit Society Video</a:t>
            </a:r>
            <a:endParaRPr lang="en-US" sz="2400" dirty="0">
              <a:latin typeface="Helvetica Neue" panose="02000503000000020004"/>
            </a:endParaRPr>
          </a:p>
        </p:txBody>
      </p:sp>
    </p:spTree>
    <p:extLst>
      <p:ext uri="{BB962C8B-B14F-4D97-AF65-F5344CB8AC3E}">
        <p14:creationId xmlns:p14="http://schemas.microsoft.com/office/powerpoint/2010/main" val="39461836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E5DFD-27ED-4198-82A9-B211A12C215F}"/>
              </a:ext>
            </a:extLst>
          </p:cNvPr>
          <p:cNvSpPr>
            <a:spLocks noGrp="1"/>
          </p:cNvSpPr>
          <p:nvPr>
            <p:ph type="title"/>
          </p:nvPr>
        </p:nvSpPr>
        <p:spPr>
          <a:xfrm>
            <a:off x="499128" y="355186"/>
            <a:ext cx="10515600" cy="1325563"/>
          </a:xfrm>
        </p:spPr>
        <p:txBody>
          <a:bodyPr>
            <a:normAutofit fontScale="90000"/>
          </a:bodyPr>
          <a:lstStyle/>
          <a:p>
            <a:br>
              <a:rPr lang="en-US" b="1" u="sng" dirty="0"/>
            </a:br>
            <a:r>
              <a:rPr lang="en-US" dirty="0">
                <a:solidFill>
                  <a:srgbClr val="0085AD"/>
                </a:solidFill>
                <a:latin typeface="Helvetica Neue" panose="02000503000000020004"/>
              </a:rPr>
              <a:t>How do we promote and preserve our heritage and culture?</a:t>
            </a:r>
            <a:br>
              <a:rPr lang="en-US" b="1" dirty="0"/>
            </a:br>
            <a:endParaRPr lang="en-US" dirty="0"/>
          </a:p>
        </p:txBody>
      </p:sp>
      <p:sp>
        <p:nvSpPr>
          <p:cNvPr id="3" name="Content Placeholder 2">
            <a:extLst>
              <a:ext uri="{FF2B5EF4-FFF2-40B4-BE49-F238E27FC236}">
                <a16:creationId xmlns:a16="http://schemas.microsoft.com/office/drawing/2014/main" id="{EA9A2DA8-9DA3-494C-A38F-9D63C3F62622}"/>
              </a:ext>
            </a:extLst>
          </p:cNvPr>
          <p:cNvSpPr>
            <a:spLocks noGrp="1"/>
          </p:cNvSpPr>
          <p:nvPr>
            <p:ph idx="1"/>
          </p:nvPr>
        </p:nvSpPr>
        <p:spPr>
          <a:xfrm>
            <a:off x="499128" y="2151476"/>
            <a:ext cx="9579150" cy="4351338"/>
          </a:xfrm>
        </p:spPr>
        <p:txBody>
          <a:bodyPr>
            <a:normAutofit/>
          </a:bodyPr>
          <a:lstStyle/>
          <a:p>
            <a:pPr marL="0" indent="0">
              <a:buNone/>
            </a:pPr>
            <a:r>
              <a:rPr lang="en-US" sz="1800" dirty="0">
                <a:solidFill>
                  <a:schemeClr val="bg2">
                    <a:lumMod val="25000"/>
                  </a:schemeClr>
                </a:solidFill>
                <a:latin typeface="Helvetica Neue" panose="02000503000000020004"/>
              </a:rPr>
              <a:t>Today, Sons of Norway members promote Norwegian and Scandinavian traditions and fellowship through the cultural and social opportunities offered in local lodge and district lodge activities. These ‘fraternal’ activities include language camps and classes, scholarships, handicrafts, cooking and heritage classes, heritage programs, sports programs, travel opportunities, Viking Magazine and outreach programs sponsored by the Sons of Norway Foundation. Families continue the traditions passed down as well as integrating the skills learned in Sons of Norway classes into the family.</a:t>
            </a:r>
          </a:p>
        </p:txBody>
      </p:sp>
      <p:pic>
        <p:nvPicPr>
          <p:cNvPr id="4" name="Shape 98" descr="IMG_2181.JPG">
            <a:extLst>
              <a:ext uri="{FF2B5EF4-FFF2-40B4-BE49-F238E27FC236}">
                <a16:creationId xmlns:a16="http://schemas.microsoft.com/office/drawing/2014/main" id="{A05E40DA-253F-524F-8898-8EC45A1BC610}"/>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flipH="1">
            <a:off x="11014728" y="0"/>
            <a:ext cx="1177272" cy="6884816"/>
          </a:xfrm>
          <a:prstGeom prst="rect">
            <a:avLst/>
          </a:prstGeom>
          <a:noFill/>
          <a:ln>
            <a:noFill/>
          </a:ln>
        </p:spPr>
      </p:pic>
      <p:grpSp>
        <p:nvGrpSpPr>
          <p:cNvPr id="5" name="Group 4">
            <a:extLst>
              <a:ext uri="{FF2B5EF4-FFF2-40B4-BE49-F238E27FC236}">
                <a16:creationId xmlns:a16="http://schemas.microsoft.com/office/drawing/2014/main" id="{FE602512-2E37-9548-8432-DBFDAA21FD7B}"/>
              </a:ext>
            </a:extLst>
          </p:cNvPr>
          <p:cNvGrpSpPr/>
          <p:nvPr/>
        </p:nvGrpSpPr>
        <p:grpSpPr>
          <a:xfrm flipV="1">
            <a:off x="600820" y="1758190"/>
            <a:ext cx="4165600" cy="177800"/>
            <a:chOff x="2819400" y="1885950"/>
            <a:chExt cx="3124200" cy="152400"/>
          </a:xfrm>
        </p:grpSpPr>
        <p:sp>
          <p:nvSpPr>
            <p:cNvPr id="6" name="Rectangle 5">
              <a:extLst>
                <a:ext uri="{FF2B5EF4-FFF2-40B4-BE49-F238E27FC236}">
                  <a16:creationId xmlns:a16="http://schemas.microsoft.com/office/drawing/2014/main" id="{887A4506-B050-2242-827F-C54B237D02DF}"/>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7" name="Straight Connector 6">
              <a:extLst>
                <a:ext uri="{FF2B5EF4-FFF2-40B4-BE49-F238E27FC236}">
                  <a16:creationId xmlns:a16="http://schemas.microsoft.com/office/drawing/2014/main" id="{95CCA456-6BBF-964F-9BCA-D8BE72E774D9}"/>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0230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FE254-C188-461B-AAD8-8E5FCB3AE924}"/>
              </a:ext>
            </a:extLst>
          </p:cNvPr>
          <p:cNvSpPr>
            <a:spLocks noGrp="1"/>
          </p:cNvSpPr>
          <p:nvPr>
            <p:ph type="title"/>
          </p:nvPr>
        </p:nvSpPr>
        <p:spPr/>
        <p:txBody>
          <a:bodyPr/>
          <a:lstStyle/>
          <a:p>
            <a:r>
              <a:rPr lang="en-US" dirty="0">
                <a:solidFill>
                  <a:srgbClr val="0085AD"/>
                </a:solidFill>
                <a:latin typeface="Helvetica Neue" panose="02000503000000020004"/>
              </a:rPr>
              <a:t>Cultural Heritage</a:t>
            </a:r>
          </a:p>
        </p:txBody>
      </p:sp>
      <p:sp>
        <p:nvSpPr>
          <p:cNvPr id="3" name="Content Placeholder 2">
            <a:extLst>
              <a:ext uri="{FF2B5EF4-FFF2-40B4-BE49-F238E27FC236}">
                <a16:creationId xmlns:a16="http://schemas.microsoft.com/office/drawing/2014/main" id="{2A6A8F54-260C-42A9-9BF7-EC7E19754403}"/>
              </a:ext>
            </a:extLst>
          </p:cNvPr>
          <p:cNvSpPr>
            <a:spLocks noGrp="1"/>
          </p:cNvSpPr>
          <p:nvPr>
            <p:ph idx="1"/>
          </p:nvPr>
        </p:nvSpPr>
        <p:spPr>
          <a:xfrm>
            <a:off x="838200" y="1825625"/>
            <a:ext cx="9250017" cy="4351338"/>
          </a:xfrm>
        </p:spPr>
        <p:txBody>
          <a:bodyPr/>
          <a:lstStyle/>
          <a:p>
            <a:pPr>
              <a:lnSpc>
                <a:spcPct val="100000"/>
              </a:lnSpc>
            </a:pPr>
            <a:r>
              <a:rPr lang="en-US" sz="1800" dirty="0">
                <a:solidFill>
                  <a:schemeClr val="bg2">
                    <a:lumMod val="25000"/>
                  </a:schemeClr>
                </a:solidFill>
                <a:latin typeface="Helvetica Neue" panose="02000503000000020004"/>
              </a:rPr>
              <a:t>Many members join Sons of Norway to connect to their roots and learn the things they might not have had the time nor opportunity to learn when they were younger. The Sons of Norway Cultural skills program offers many opportunities.</a:t>
            </a:r>
          </a:p>
          <a:p>
            <a:pPr>
              <a:lnSpc>
                <a:spcPct val="100000"/>
              </a:lnSpc>
            </a:pPr>
            <a:r>
              <a:rPr lang="en-US" sz="1800" dirty="0">
                <a:solidFill>
                  <a:schemeClr val="bg2">
                    <a:lumMod val="25000"/>
                  </a:schemeClr>
                </a:solidFill>
                <a:latin typeface="Helvetica Neue" panose="02000503000000020004"/>
                <a:hlinkClick r:id="rId2"/>
              </a:rPr>
              <a:t>How to make </a:t>
            </a:r>
            <a:r>
              <a:rPr lang="en-US" sz="1800" dirty="0" err="1">
                <a:solidFill>
                  <a:schemeClr val="bg2">
                    <a:lumMod val="25000"/>
                  </a:schemeClr>
                </a:solidFill>
                <a:latin typeface="Helvetica Neue" panose="02000503000000020004"/>
                <a:hlinkClick r:id="rId2"/>
              </a:rPr>
              <a:t>lefse</a:t>
            </a:r>
            <a:r>
              <a:rPr lang="en-US" sz="1800" dirty="0">
                <a:solidFill>
                  <a:schemeClr val="bg2">
                    <a:lumMod val="25000"/>
                  </a:schemeClr>
                </a:solidFill>
                <a:latin typeface="Helvetica Neue" panose="02000503000000020004"/>
                <a:hlinkClick r:id="rId2"/>
              </a:rPr>
              <a:t> video</a:t>
            </a:r>
            <a:endParaRPr lang="en-US" sz="1800" dirty="0">
              <a:solidFill>
                <a:schemeClr val="bg2">
                  <a:lumMod val="25000"/>
                </a:schemeClr>
              </a:solidFill>
              <a:latin typeface="Helvetica Neue" panose="02000503000000020004"/>
            </a:endParaRPr>
          </a:p>
          <a:p>
            <a:pPr marL="0" indent="0">
              <a:buNone/>
            </a:pPr>
            <a:endParaRPr lang="en-US" dirty="0">
              <a:solidFill>
                <a:schemeClr val="bg2">
                  <a:lumMod val="25000"/>
                </a:schemeClr>
              </a:solidFill>
            </a:endParaRPr>
          </a:p>
          <a:p>
            <a:endParaRPr lang="en-US" dirty="0">
              <a:solidFill>
                <a:schemeClr val="bg2">
                  <a:lumMod val="25000"/>
                </a:schemeClr>
              </a:solidFill>
            </a:endParaRPr>
          </a:p>
        </p:txBody>
      </p:sp>
      <p:pic>
        <p:nvPicPr>
          <p:cNvPr id="5" name="Shape 98" descr="IMG_2181.JPG">
            <a:extLst>
              <a:ext uri="{FF2B5EF4-FFF2-40B4-BE49-F238E27FC236}">
                <a16:creationId xmlns:a16="http://schemas.microsoft.com/office/drawing/2014/main" id="{156AE15A-2A42-E04F-8039-705E42F1EC5F}"/>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1014728" y="0"/>
            <a:ext cx="1177272" cy="6884816"/>
          </a:xfrm>
          <a:prstGeom prst="rect">
            <a:avLst/>
          </a:prstGeom>
          <a:noFill/>
          <a:ln>
            <a:noFill/>
          </a:ln>
        </p:spPr>
      </p:pic>
      <p:grpSp>
        <p:nvGrpSpPr>
          <p:cNvPr id="6" name="Group 5">
            <a:extLst>
              <a:ext uri="{FF2B5EF4-FFF2-40B4-BE49-F238E27FC236}">
                <a16:creationId xmlns:a16="http://schemas.microsoft.com/office/drawing/2014/main" id="{D459C989-D597-6840-83AC-5B5D07D303F8}"/>
              </a:ext>
            </a:extLst>
          </p:cNvPr>
          <p:cNvGrpSpPr/>
          <p:nvPr/>
        </p:nvGrpSpPr>
        <p:grpSpPr>
          <a:xfrm flipV="1">
            <a:off x="998385" y="1491457"/>
            <a:ext cx="4165600" cy="177800"/>
            <a:chOff x="2819400" y="1885950"/>
            <a:chExt cx="3124200" cy="152400"/>
          </a:xfrm>
        </p:grpSpPr>
        <p:sp>
          <p:nvSpPr>
            <p:cNvPr id="7" name="Rectangle 6">
              <a:extLst>
                <a:ext uri="{FF2B5EF4-FFF2-40B4-BE49-F238E27FC236}">
                  <a16:creationId xmlns:a16="http://schemas.microsoft.com/office/drawing/2014/main" id="{A11A5F09-3D8E-5C4C-A4A8-0DEF141A6F85}"/>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8" name="Straight Connector 7">
              <a:extLst>
                <a:ext uri="{FF2B5EF4-FFF2-40B4-BE49-F238E27FC236}">
                  <a16:creationId xmlns:a16="http://schemas.microsoft.com/office/drawing/2014/main" id="{66CC050E-11B3-8A43-A3F8-BD2440558668}"/>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948061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56EE6-8CD2-47A3-BBA0-31127F94E1AF}"/>
              </a:ext>
            </a:extLst>
          </p:cNvPr>
          <p:cNvSpPr>
            <a:spLocks noGrp="1"/>
          </p:cNvSpPr>
          <p:nvPr>
            <p:ph type="title"/>
          </p:nvPr>
        </p:nvSpPr>
        <p:spPr>
          <a:xfrm>
            <a:off x="818322" y="921717"/>
            <a:ext cx="8474765" cy="1325563"/>
          </a:xfrm>
        </p:spPr>
        <p:txBody>
          <a:bodyPr>
            <a:normAutofit fontScale="90000"/>
          </a:bodyPr>
          <a:lstStyle/>
          <a:p>
            <a:r>
              <a:rPr lang="en-US" dirty="0">
                <a:solidFill>
                  <a:srgbClr val="0085AD"/>
                </a:solidFill>
                <a:latin typeface="Helvetica Neue" panose="02000503000000020004"/>
              </a:rPr>
              <a:t>How many Districts and Lodges do we have?</a:t>
            </a:r>
            <a:br>
              <a:rPr lang="en-US" dirty="0">
                <a:solidFill>
                  <a:srgbClr val="0085AD"/>
                </a:solidFill>
                <a:latin typeface="Helvetica Neue" panose="02000503000000020004"/>
              </a:rPr>
            </a:br>
            <a:br>
              <a:rPr lang="en-US" dirty="0">
                <a:solidFill>
                  <a:srgbClr val="0085AD"/>
                </a:solidFill>
                <a:latin typeface="Helvetica Neue" panose="02000503000000020004"/>
              </a:rPr>
            </a:br>
            <a:r>
              <a:rPr lang="en-US" sz="2200" dirty="0">
                <a:solidFill>
                  <a:schemeClr val="bg2">
                    <a:lumMod val="25000"/>
                  </a:schemeClr>
                </a:solidFill>
                <a:latin typeface="Helvetica Neue" panose="02000503000000020004"/>
                <a:hlinkClick r:id="rId2">
                  <a:extLst>
                    <a:ext uri="{A12FA001-AC4F-418D-AE19-62706E023703}">
                      <ahyp:hlinkClr xmlns:ahyp="http://schemas.microsoft.com/office/drawing/2018/hyperlinkcolor" val="tx"/>
                    </a:ext>
                  </a:extLst>
                </a:hlinkClick>
              </a:rPr>
              <a:t>https://members.sofn.com/lodgeDirectory/</a:t>
            </a:r>
            <a:br>
              <a:rPr lang="en-US" dirty="0">
                <a:solidFill>
                  <a:srgbClr val="0085AD"/>
                </a:solidFill>
                <a:latin typeface="Helvetica Neue" panose="02000503000000020004"/>
              </a:rPr>
            </a:br>
            <a:endParaRPr lang="en-US" dirty="0">
              <a:solidFill>
                <a:srgbClr val="0085AD"/>
              </a:solidFill>
              <a:latin typeface="Helvetica Neue" panose="02000503000000020004"/>
            </a:endParaRPr>
          </a:p>
        </p:txBody>
      </p:sp>
      <p:pic>
        <p:nvPicPr>
          <p:cNvPr id="4" name="Content Placeholder 3">
            <a:extLst>
              <a:ext uri="{FF2B5EF4-FFF2-40B4-BE49-F238E27FC236}">
                <a16:creationId xmlns:a16="http://schemas.microsoft.com/office/drawing/2014/main" id="{1E73E6F8-7427-4998-996C-F86AF1B03096}"/>
              </a:ext>
            </a:extLst>
          </p:cNvPr>
          <p:cNvPicPr>
            <a:picLocks noGrp="1" noChangeAspect="1"/>
          </p:cNvPicPr>
          <p:nvPr>
            <p:ph idx="1"/>
          </p:nvPr>
        </p:nvPicPr>
        <p:blipFill>
          <a:blip r:embed="rId3" cstate="print"/>
          <a:stretch>
            <a:fillRect/>
          </a:stretch>
        </p:blipFill>
        <p:spPr>
          <a:xfrm>
            <a:off x="697604" y="2585210"/>
            <a:ext cx="7154310" cy="4188377"/>
          </a:xfrm>
          <a:prstGeom prst="rect">
            <a:avLst/>
          </a:prstGeom>
        </p:spPr>
      </p:pic>
      <p:pic>
        <p:nvPicPr>
          <p:cNvPr id="5" name="Shape 98" descr="IMG_2181.JPG">
            <a:extLst>
              <a:ext uri="{FF2B5EF4-FFF2-40B4-BE49-F238E27FC236}">
                <a16:creationId xmlns:a16="http://schemas.microsoft.com/office/drawing/2014/main" id="{E0F4728E-A87C-5742-A27E-40DA56877ED2}"/>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11014728" y="0"/>
            <a:ext cx="1177272" cy="6884816"/>
          </a:xfrm>
          <a:prstGeom prst="rect">
            <a:avLst/>
          </a:prstGeom>
          <a:noFill/>
          <a:ln>
            <a:noFill/>
          </a:ln>
        </p:spPr>
      </p:pic>
      <p:grpSp>
        <p:nvGrpSpPr>
          <p:cNvPr id="6" name="Group 5">
            <a:extLst>
              <a:ext uri="{FF2B5EF4-FFF2-40B4-BE49-F238E27FC236}">
                <a16:creationId xmlns:a16="http://schemas.microsoft.com/office/drawing/2014/main" id="{F8A8B22A-6814-6943-8036-63FF1D3D81DA}"/>
              </a:ext>
            </a:extLst>
          </p:cNvPr>
          <p:cNvGrpSpPr/>
          <p:nvPr/>
        </p:nvGrpSpPr>
        <p:grpSpPr>
          <a:xfrm flipV="1">
            <a:off x="998385" y="1584498"/>
            <a:ext cx="4165600" cy="177800"/>
            <a:chOff x="2819400" y="1885950"/>
            <a:chExt cx="3124200" cy="152400"/>
          </a:xfrm>
        </p:grpSpPr>
        <p:sp>
          <p:nvSpPr>
            <p:cNvPr id="7" name="Rectangle 6">
              <a:extLst>
                <a:ext uri="{FF2B5EF4-FFF2-40B4-BE49-F238E27FC236}">
                  <a16:creationId xmlns:a16="http://schemas.microsoft.com/office/drawing/2014/main" id="{9D678064-DB7F-9348-8FB0-377385899703}"/>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8" name="Straight Connector 7">
              <a:extLst>
                <a:ext uri="{FF2B5EF4-FFF2-40B4-BE49-F238E27FC236}">
                  <a16:creationId xmlns:a16="http://schemas.microsoft.com/office/drawing/2014/main" id="{D3572063-2CBE-A04A-B68B-6FE1962AB617}"/>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54546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1" name="Shape 131"/>
          <p:cNvSpPr txBox="1"/>
          <p:nvPr/>
        </p:nvSpPr>
        <p:spPr>
          <a:xfrm>
            <a:off x="536200" y="413900"/>
            <a:ext cx="9962400" cy="978400"/>
          </a:xfrm>
          <a:prstGeom prst="rect">
            <a:avLst/>
          </a:prstGeom>
          <a:noFill/>
          <a:ln>
            <a:noFill/>
          </a:ln>
        </p:spPr>
        <p:txBody>
          <a:bodyPr lIns="121900" tIns="121900" rIns="121900" bIns="121900" anchor="t" anchorCtr="0">
            <a:noAutofit/>
          </a:bodyPr>
          <a:lstStyle/>
          <a:p>
            <a:pPr lvl="0"/>
            <a:r>
              <a:rPr lang="en-US" sz="3733" dirty="0">
                <a:solidFill>
                  <a:srgbClr val="0085AD"/>
                </a:solidFill>
                <a:latin typeface="Helvetica Neue"/>
                <a:ea typeface="Helvetica Neue"/>
                <a:cs typeface="Helvetica Neue"/>
                <a:sym typeface="Helvetica Neue"/>
              </a:rPr>
              <a:t>Sons of Norway - Who We Are, What We Do</a:t>
            </a:r>
          </a:p>
        </p:txBody>
      </p:sp>
      <p:pic>
        <p:nvPicPr>
          <p:cNvPr id="5" name="Shape 98" descr="IMG_2181.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sp>
        <p:nvSpPr>
          <p:cNvPr id="7" name="Shape 132"/>
          <p:cNvSpPr txBox="1"/>
          <p:nvPr/>
        </p:nvSpPr>
        <p:spPr>
          <a:xfrm>
            <a:off x="609600" y="1605722"/>
            <a:ext cx="8693426" cy="4470400"/>
          </a:xfrm>
          <a:prstGeom prst="rect">
            <a:avLst/>
          </a:prstGeom>
          <a:noFill/>
          <a:ln>
            <a:noFill/>
          </a:ln>
        </p:spPr>
        <p:txBody>
          <a:bodyPr lIns="121900" tIns="121900" rIns="121900" bIns="121900" anchor="t" anchorCtr="0">
            <a:noAutofit/>
          </a:bodyPr>
          <a:lstStyle/>
          <a:p>
            <a:endParaRPr lang="en-US" sz="1200" dirty="0">
              <a:solidFill>
                <a:srgbClr val="4B4F54"/>
              </a:solidFill>
              <a:latin typeface="Helvetica Neue" panose="02000503000000020004" pitchFamily="2" charset="0"/>
              <a:ea typeface="Helvetica Neue" panose="02000503000000020004" pitchFamily="2" charset="0"/>
              <a:cs typeface="Helvetica Neue" panose="02000503000000020004" pitchFamily="2" charset="0"/>
            </a:endParaRPr>
          </a:p>
          <a:p>
            <a:r>
              <a:rPr lang="en-US" dirty="0">
                <a:solidFill>
                  <a:srgbClr val="4B4F54"/>
                </a:solidFill>
                <a:latin typeface="Helvetica Neue" panose="02000503000000020004" pitchFamily="2" charset="0"/>
                <a:ea typeface="Helvetica Neue" panose="02000503000000020004" pitchFamily="2" charset="0"/>
                <a:cs typeface="Helvetica Neue" panose="02000503000000020004" pitchFamily="2" charset="0"/>
              </a:rPr>
              <a:t>Sons of Norway, a financial services and international cultural organization headquartered in Minneapolis, began with shared values and a simple promise of financial security when like-minded people came together to protect their families, celebrate their culture and strengthen their community. </a:t>
            </a:r>
          </a:p>
          <a:p>
            <a:endParaRPr lang="en-US" dirty="0">
              <a:solidFill>
                <a:srgbClr val="4B4F54"/>
              </a:solidFill>
              <a:latin typeface="Helvetica Neue" panose="02000503000000020004" pitchFamily="2" charset="0"/>
              <a:ea typeface="Helvetica Neue" panose="02000503000000020004" pitchFamily="2" charset="0"/>
              <a:cs typeface="Helvetica Neue" panose="02000503000000020004" pitchFamily="2" charset="0"/>
            </a:endParaRPr>
          </a:p>
          <a:p>
            <a:r>
              <a:rPr lang="en-US" dirty="0">
                <a:solidFill>
                  <a:srgbClr val="4B4F54"/>
                </a:solidFill>
                <a:latin typeface="Helvetica Neue" panose="02000503000000020004" pitchFamily="2" charset="0"/>
                <a:ea typeface="Helvetica Neue" panose="02000503000000020004" pitchFamily="2" charset="0"/>
                <a:cs typeface="Helvetica Neue" panose="02000503000000020004" pitchFamily="2" charset="0"/>
              </a:rPr>
              <a:t>For 125 years, we’ve lived our mission to promote and preserve the heritage and culture of Norway, celebrate our relationships with other Nordic countries and provide quality insurance and financial products to our members. Now approximately 50,000 members strong, we play an active role in communities throughout North America and Norway.</a:t>
            </a:r>
          </a:p>
        </p:txBody>
      </p:sp>
      <p:grpSp>
        <p:nvGrpSpPr>
          <p:cNvPr id="6" name="Group 5">
            <a:extLst>
              <a:ext uri="{FF2B5EF4-FFF2-40B4-BE49-F238E27FC236}">
                <a16:creationId xmlns:a16="http://schemas.microsoft.com/office/drawing/2014/main" id="{6F55FDF9-EFA6-FD4C-B6B7-7CB4EEEFB3D6}"/>
              </a:ext>
            </a:extLst>
          </p:cNvPr>
          <p:cNvGrpSpPr/>
          <p:nvPr/>
        </p:nvGrpSpPr>
        <p:grpSpPr>
          <a:xfrm flipV="1">
            <a:off x="609600" y="1443383"/>
            <a:ext cx="4165600" cy="177800"/>
            <a:chOff x="2819400" y="1885950"/>
            <a:chExt cx="3124200" cy="152400"/>
          </a:xfrm>
        </p:grpSpPr>
        <p:sp>
          <p:nvSpPr>
            <p:cNvPr id="8" name="Rectangle 7">
              <a:extLst>
                <a:ext uri="{FF2B5EF4-FFF2-40B4-BE49-F238E27FC236}">
                  <a16:creationId xmlns:a16="http://schemas.microsoft.com/office/drawing/2014/main" id="{AB62A8A3-B71E-FC45-96A4-D45F380C3750}"/>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9" name="Straight Connector 8">
              <a:extLst>
                <a:ext uri="{FF2B5EF4-FFF2-40B4-BE49-F238E27FC236}">
                  <a16:creationId xmlns:a16="http://schemas.microsoft.com/office/drawing/2014/main" id="{D6374735-38F3-F14E-8201-6EEE7F37A17E}"/>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583561830"/>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C4B80-C2AC-4D24-95F5-572C5F94B841}"/>
              </a:ext>
            </a:extLst>
          </p:cNvPr>
          <p:cNvSpPr>
            <a:spLocks noGrp="1"/>
          </p:cNvSpPr>
          <p:nvPr>
            <p:ph type="title"/>
          </p:nvPr>
        </p:nvSpPr>
        <p:spPr/>
        <p:txBody>
          <a:bodyPr/>
          <a:lstStyle/>
          <a:p>
            <a:r>
              <a:rPr lang="en-US" dirty="0">
                <a:solidFill>
                  <a:srgbClr val="0085AD"/>
                </a:solidFill>
                <a:latin typeface="Helvetica Neue" panose="02000503000000020004"/>
              </a:rPr>
              <a:t>Districts</a:t>
            </a:r>
          </a:p>
        </p:txBody>
      </p:sp>
      <p:sp>
        <p:nvSpPr>
          <p:cNvPr id="3" name="Content Placeholder 2">
            <a:extLst>
              <a:ext uri="{FF2B5EF4-FFF2-40B4-BE49-F238E27FC236}">
                <a16:creationId xmlns:a16="http://schemas.microsoft.com/office/drawing/2014/main" id="{B51A35DB-F42C-4AD6-B5E9-BC91E06E20FF}"/>
              </a:ext>
            </a:extLst>
          </p:cNvPr>
          <p:cNvSpPr>
            <a:spLocks noGrp="1"/>
          </p:cNvSpPr>
          <p:nvPr>
            <p:ph idx="1"/>
          </p:nvPr>
        </p:nvSpPr>
        <p:spPr>
          <a:xfrm>
            <a:off x="998385" y="2039007"/>
            <a:ext cx="10515600" cy="4351338"/>
          </a:xfrm>
        </p:spPr>
        <p:txBody>
          <a:bodyPr>
            <a:normAutofit/>
          </a:bodyPr>
          <a:lstStyle/>
          <a:p>
            <a:r>
              <a:rPr lang="en-US" sz="1800" dirty="0">
                <a:solidFill>
                  <a:schemeClr val="bg2">
                    <a:lumMod val="25000"/>
                  </a:schemeClr>
                </a:solidFill>
                <a:latin typeface="Helvetica Neue" panose="02000503000000020004"/>
              </a:rPr>
              <a:t>There are eight districts</a:t>
            </a:r>
          </a:p>
          <a:p>
            <a:r>
              <a:rPr lang="en-US" sz="1800" dirty="0">
                <a:solidFill>
                  <a:schemeClr val="bg2">
                    <a:lumMod val="25000"/>
                  </a:schemeClr>
                </a:solidFill>
                <a:latin typeface="Helvetica Neue" panose="02000503000000020004"/>
              </a:rPr>
              <a:t>Five in the US</a:t>
            </a:r>
          </a:p>
          <a:p>
            <a:r>
              <a:rPr lang="en-US" sz="1800" dirty="0">
                <a:solidFill>
                  <a:schemeClr val="bg2">
                    <a:lumMod val="25000"/>
                  </a:schemeClr>
                </a:solidFill>
                <a:latin typeface="Helvetica Neue" panose="02000503000000020004"/>
              </a:rPr>
              <a:t>One spanning both the US and Canada</a:t>
            </a:r>
          </a:p>
          <a:p>
            <a:r>
              <a:rPr lang="en-US" sz="1800" dirty="0">
                <a:solidFill>
                  <a:schemeClr val="bg2">
                    <a:lumMod val="25000"/>
                  </a:schemeClr>
                </a:solidFill>
                <a:latin typeface="Helvetica Neue" panose="02000503000000020004"/>
              </a:rPr>
              <a:t>One in Canada</a:t>
            </a:r>
          </a:p>
          <a:p>
            <a:r>
              <a:rPr lang="en-US" sz="1800" dirty="0">
                <a:solidFill>
                  <a:schemeClr val="bg2">
                    <a:lumMod val="25000"/>
                  </a:schemeClr>
                </a:solidFill>
                <a:latin typeface="Helvetica Neue" panose="02000503000000020004"/>
              </a:rPr>
              <a:t>One in Norway</a:t>
            </a:r>
          </a:p>
          <a:p>
            <a:r>
              <a:rPr lang="en-US" sz="1800" dirty="0">
                <a:solidFill>
                  <a:schemeClr val="bg2">
                    <a:lumMod val="25000"/>
                  </a:schemeClr>
                </a:solidFill>
                <a:latin typeface="Helvetica Neue" panose="02000503000000020004"/>
              </a:rPr>
              <a:t>Each District is made up of </a:t>
            </a:r>
          </a:p>
          <a:p>
            <a:pPr lvl="1"/>
            <a:r>
              <a:rPr lang="en-US" sz="1800" dirty="0">
                <a:solidFill>
                  <a:schemeClr val="bg2">
                    <a:lumMod val="25000"/>
                  </a:schemeClr>
                </a:solidFill>
                <a:latin typeface="Helvetica Neue" panose="02000503000000020004"/>
              </a:rPr>
              <a:t>Zones</a:t>
            </a:r>
          </a:p>
          <a:p>
            <a:pPr lvl="1"/>
            <a:r>
              <a:rPr lang="en-US" sz="1800" dirty="0">
                <a:solidFill>
                  <a:schemeClr val="bg2">
                    <a:lumMod val="25000"/>
                  </a:schemeClr>
                </a:solidFill>
                <a:latin typeface="Helvetica Neue" panose="02000503000000020004"/>
              </a:rPr>
              <a:t>Lodges</a:t>
            </a:r>
          </a:p>
          <a:p>
            <a:pPr lvl="1"/>
            <a:r>
              <a:rPr lang="en-US" sz="1800" dirty="0">
                <a:solidFill>
                  <a:schemeClr val="bg2">
                    <a:lumMod val="25000"/>
                  </a:schemeClr>
                </a:solidFill>
                <a:latin typeface="Helvetica Neue" panose="02000503000000020004"/>
              </a:rPr>
              <a:t>Central lodge </a:t>
            </a:r>
          </a:p>
          <a:p>
            <a:pPr lvl="1"/>
            <a:r>
              <a:rPr lang="en-US" sz="1800" dirty="0">
                <a:solidFill>
                  <a:schemeClr val="bg2">
                    <a:lumMod val="25000"/>
                  </a:schemeClr>
                </a:solidFill>
                <a:latin typeface="Helvetica Neue" panose="02000503000000020004"/>
              </a:rPr>
              <a:t>Spirit New Century Lodge</a:t>
            </a:r>
          </a:p>
          <a:p>
            <a:r>
              <a:rPr lang="en-US" sz="1800" dirty="0">
                <a:solidFill>
                  <a:schemeClr val="bg2">
                    <a:lumMod val="25000"/>
                  </a:schemeClr>
                </a:solidFill>
                <a:latin typeface="Helvetica Neue" panose="02000503000000020004"/>
              </a:rPr>
              <a:t>Some Districts have their own property which is used for youth camp and cultural programs</a:t>
            </a:r>
          </a:p>
          <a:p>
            <a:r>
              <a:rPr lang="en-US" sz="1800" dirty="0">
                <a:solidFill>
                  <a:schemeClr val="bg2">
                    <a:lumMod val="25000"/>
                  </a:schemeClr>
                </a:solidFill>
                <a:latin typeface="Helvetica Neue" panose="02000503000000020004"/>
              </a:rPr>
              <a:t>The number of District Board positions may vary by District</a:t>
            </a:r>
          </a:p>
        </p:txBody>
      </p:sp>
      <p:pic>
        <p:nvPicPr>
          <p:cNvPr id="4" name="Shape 98" descr="IMG_2181.JPG">
            <a:extLst>
              <a:ext uri="{FF2B5EF4-FFF2-40B4-BE49-F238E27FC236}">
                <a16:creationId xmlns:a16="http://schemas.microsoft.com/office/drawing/2014/main" id="{EE21D555-EECF-634C-A620-2DD44EBAE704}"/>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flipH="1">
            <a:off x="11014728" y="0"/>
            <a:ext cx="1177272" cy="6884816"/>
          </a:xfrm>
          <a:prstGeom prst="rect">
            <a:avLst/>
          </a:prstGeom>
          <a:noFill/>
          <a:ln>
            <a:noFill/>
          </a:ln>
        </p:spPr>
      </p:pic>
      <p:grpSp>
        <p:nvGrpSpPr>
          <p:cNvPr id="5" name="Group 4">
            <a:extLst>
              <a:ext uri="{FF2B5EF4-FFF2-40B4-BE49-F238E27FC236}">
                <a16:creationId xmlns:a16="http://schemas.microsoft.com/office/drawing/2014/main" id="{DB78C095-14D0-3D42-AEAA-B7895A57B11B}"/>
              </a:ext>
            </a:extLst>
          </p:cNvPr>
          <p:cNvGrpSpPr/>
          <p:nvPr/>
        </p:nvGrpSpPr>
        <p:grpSpPr>
          <a:xfrm flipV="1">
            <a:off x="998385" y="1584498"/>
            <a:ext cx="4165600" cy="177800"/>
            <a:chOff x="2819400" y="1885950"/>
            <a:chExt cx="3124200" cy="152400"/>
          </a:xfrm>
        </p:grpSpPr>
        <p:sp>
          <p:nvSpPr>
            <p:cNvPr id="6" name="Rectangle 5">
              <a:extLst>
                <a:ext uri="{FF2B5EF4-FFF2-40B4-BE49-F238E27FC236}">
                  <a16:creationId xmlns:a16="http://schemas.microsoft.com/office/drawing/2014/main" id="{D4E92AFA-6435-2147-887B-2E476C6CD209}"/>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7" name="Straight Connector 6">
              <a:extLst>
                <a:ext uri="{FF2B5EF4-FFF2-40B4-BE49-F238E27FC236}">
                  <a16:creationId xmlns:a16="http://schemas.microsoft.com/office/drawing/2014/main" id="{AAAC29CF-3178-A747-BC04-F0CD50D36CAE}"/>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919764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C8DA3-A223-4A09-925F-6B5B17838095}"/>
              </a:ext>
            </a:extLst>
          </p:cNvPr>
          <p:cNvSpPr>
            <a:spLocks noGrp="1"/>
          </p:cNvSpPr>
          <p:nvPr>
            <p:ph type="title"/>
          </p:nvPr>
        </p:nvSpPr>
        <p:spPr/>
        <p:txBody>
          <a:bodyPr/>
          <a:lstStyle/>
          <a:p>
            <a:r>
              <a:rPr lang="en-US" dirty="0">
                <a:solidFill>
                  <a:srgbClr val="0085AD"/>
                </a:solidFill>
                <a:latin typeface="Helvetica Neue" panose="02000503000000020004"/>
              </a:rPr>
              <a:t>District Board</a:t>
            </a:r>
          </a:p>
        </p:txBody>
      </p:sp>
      <p:sp>
        <p:nvSpPr>
          <p:cNvPr id="3" name="Content Placeholder 2">
            <a:extLst>
              <a:ext uri="{FF2B5EF4-FFF2-40B4-BE49-F238E27FC236}">
                <a16:creationId xmlns:a16="http://schemas.microsoft.com/office/drawing/2014/main" id="{174F6D5F-131E-49FC-A980-FDFC91C8F4AF}"/>
              </a:ext>
            </a:extLst>
          </p:cNvPr>
          <p:cNvSpPr>
            <a:spLocks noGrp="1"/>
          </p:cNvSpPr>
          <p:nvPr>
            <p:ph idx="1"/>
          </p:nvPr>
        </p:nvSpPr>
        <p:spPr>
          <a:xfrm>
            <a:off x="838200" y="1825625"/>
            <a:ext cx="10515600" cy="2297488"/>
          </a:xfrm>
        </p:spPr>
        <p:txBody>
          <a:bodyPr>
            <a:normAutofit/>
          </a:bodyPr>
          <a:lstStyle/>
          <a:p>
            <a:pPr>
              <a:lnSpc>
                <a:spcPct val="100000"/>
              </a:lnSpc>
            </a:pPr>
            <a:r>
              <a:rPr lang="en-US" sz="1800" dirty="0">
                <a:solidFill>
                  <a:schemeClr val="bg2">
                    <a:lumMod val="25000"/>
                  </a:schemeClr>
                </a:solidFill>
                <a:latin typeface="Helvetica Neue" panose="02000503000000020004"/>
              </a:rPr>
              <a:t>Number of officers defined by the District by-laws and the Sons of Norway Charter and Constitution</a:t>
            </a:r>
          </a:p>
          <a:p>
            <a:pPr>
              <a:lnSpc>
                <a:spcPct val="100000"/>
              </a:lnSpc>
            </a:pPr>
            <a:r>
              <a:rPr lang="en-US" sz="1800" dirty="0">
                <a:solidFill>
                  <a:schemeClr val="bg2">
                    <a:lumMod val="25000"/>
                  </a:schemeClr>
                </a:solidFill>
                <a:latin typeface="Helvetica Neue" panose="02000503000000020004"/>
              </a:rPr>
              <a:t>District boards can be comprised of the Executive Committee and the District Officers</a:t>
            </a:r>
          </a:p>
          <a:p>
            <a:pPr marL="0" indent="0">
              <a:lnSpc>
                <a:spcPct val="100000"/>
              </a:lnSpc>
              <a:buNone/>
            </a:pPr>
            <a:endParaRPr lang="en-US" sz="1800" dirty="0">
              <a:solidFill>
                <a:schemeClr val="bg2">
                  <a:lumMod val="25000"/>
                </a:schemeClr>
              </a:solidFill>
              <a:latin typeface="Helvetica Neue" panose="02000503000000020004"/>
            </a:endParaRPr>
          </a:p>
          <a:p>
            <a:pPr marL="0" indent="0">
              <a:lnSpc>
                <a:spcPct val="100000"/>
              </a:lnSpc>
              <a:buNone/>
            </a:pPr>
            <a:r>
              <a:rPr lang="en-US" sz="1800" dirty="0">
                <a:solidFill>
                  <a:schemeClr val="bg2">
                    <a:lumMod val="25000"/>
                  </a:schemeClr>
                </a:solidFill>
                <a:latin typeface="Helvetica Neue" panose="02000503000000020004"/>
              </a:rPr>
              <a:t>District Officer Titles (not all used in all districts):</a:t>
            </a:r>
          </a:p>
        </p:txBody>
      </p:sp>
      <p:sp>
        <p:nvSpPr>
          <p:cNvPr id="6" name="TextBox 5">
            <a:extLst>
              <a:ext uri="{FF2B5EF4-FFF2-40B4-BE49-F238E27FC236}">
                <a16:creationId xmlns:a16="http://schemas.microsoft.com/office/drawing/2014/main" id="{24C13440-F225-41FD-8CAB-0328CB34AEE4}"/>
              </a:ext>
            </a:extLst>
          </p:cNvPr>
          <p:cNvSpPr txBox="1"/>
          <p:nvPr/>
        </p:nvSpPr>
        <p:spPr>
          <a:xfrm>
            <a:off x="838200" y="3913479"/>
            <a:ext cx="10356273" cy="2308324"/>
          </a:xfrm>
          <a:prstGeom prst="rect">
            <a:avLst/>
          </a:prstGeom>
          <a:noFill/>
        </p:spPr>
        <p:txBody>
          <a:bodyPr wrap="square" numCol="3" rtlCol="0">
            <a:spAutoFit/>
          </a:bodyPr>
          <a:lstStyle/>
          <a:p>
            <a:pPr marL="285750" indent="-285750">
              <a:buFont typeface="Arial" panose="020B0604020202020204" pitchFamily="34" charset="0"/>
              <a:buChar char="•"/>
            </a:pPr>
            <a:r>
              <a:rPr lang="en-US" sz="1600" dirty="0">
                <a:solidFill>
                  <a:schemeClr val="bg2">
                    <a:lumMod val="25000"/>
                  </a:schemeClr>
                </a:solidFill>
                <a:latin typeface="Helvetica Neue" panose="02000503000000020004"/>
              </a:rPr>
              <a:t>President</a:t>
            </a:r>
          </a:p>
          <a:p>
            <a:pPr marL="285750" indent="-285750">
              <a:buFont typeface="Arial" panose="020B0604020202020204" pitchFamily="34" charset="0"/>
              <a:buChar char="•"/>
            </a:pPr>
            <a:r>
              <a:rPr lang="en-US" sz="1600" dirty="0">
                <a:solidFill>
                  <a:schemeClr val="bg2">
                    <a:lumMod val="25000"/>
                  </a:schemeClr>
                </a:solidFill>
                <a:latin typeface="Helvetica Neue" panose="02000503000000020004"/>
              </a:rPr>
              <a:t>Vice President</a:t>
            </a:r>
          </a:p>
          <a:p>
            <a:pPr marL="285750" indent="-285750">
              <a:buFont typeface="Arial" panose="020B0604020202020204" pitchFamily="34" charset="0"/>
              <a:buChar char="•"/>
            </a:pPr>
            <a:r>
              <a:rPr lang="en-US" sz="1600" dirty="0">
                <a:solidFill>
                  <a:schemeClr val="bg2">
                    <a:lumMod val="25000"/>
                  </a:schemeClr>
                </a:solidFill>
                <a:latin typeface="Helvetica Neue" panose="02000503000000020004"/>
              </a:rPr>
              <a:t>Secretary</a:t>
            </a:r>
          </a:p>
          <a:p>
            <a:pPr marL="285750" indent="-285750">
              <a:buFont typeface="Arial" panose="020B0604020202020204" pitchFamily="34" charset="0"/>
              <a:buChar char="•"/>
            </a:pPr>
            <a:r>
              <a:rPr lang="en-US" sz="1600" dirty="0">
                <a:solidFill>
                  <a:schemeClr val="bg2">
                    <a:lumMod val="25000"/>
                  </a:schemeClr>
                </a:solidFill>
                <a:latin typeface="Helvetica Neue" panose="02000503000000020004"/>
              </a:rPr>
              <a:t>Treasurer</a:t>
            </a:r>
          </a:p>
          <a:p>
            <a:pPr marL="285750" indent="-285750">
              <a:buFont typeface="Arial" panose="020B0604020202020204" pitchFamily="34" charset="0"/>
              <a:buChar char="•"/>
            </a:pPr>
            <a:r>
              <a:rPr lang="en-US" sz="1600" dirty="0">
                <a:solidFill>
                  <a:schemeClr val="bg2">
                    <a:lumMod val="25000"/>
                  </a:schemeClr>
                </a:solidFill>
                <a:latin typeface="Helvetica Neue" panose="02000503000000020004"/>
              </a:rPr>
              <a:t>Social Director</a:t>
            </a:r>
          </a:p>
          <a:p>
            <a:pPr marL="285750" indent="-285750">
              <a:buFont typeface="Arial" panose="020B0604020202020204" pitchFamily="34" charset="0"/>
              <a:buChar char="•"/>
            </a:pPr>
            <a:r>
              <a:rPr lang="en-US" sz="1600" dirty="0">
                <a:solidFill>
                  <a:schemeClr val="bg2">
                    <a:lumMod val="25000"/>
                  </a:schemeClr>
                </a:solidFill>
                <a:latin typeface="Helvetica Neue" panose="02000503000000020004"/>
              </a:rPr>
              <a:t>Cultural Director</a:t>
            </a:r>
          </a:p>
          <a:p>
            <a:pPr marL="285750" indent="-285750">
              <a:buFont typeface="Arial" panose="020B0604020202020204" pitchFamily="34" charset="0"/>
              <a:buChar char="•"/>
            </a:pPr>
            <a:r>
              <a:rPr lang="en-US" sz="1600" dirty="0">
                <a:solidFill>
                  <a:schemeClr val="bg2">
                    <a:lumMod val="25000"/>
                  </a:schemeClr>
                </a:solidFill>
                <a:latin typeface="Helvetica Neue" panose="02000503000000020004"/>
              </a:rPr>
              <a:t>Youth Director</a:t>
            </a:r>
          </a:p>
          <a:p>
            <a:pPr marL="285750" indent="-285750">
              <a:buFont typeface="Arial" panose="020B0604020202020204" pitchFamily="34" charset="0"/>
              <a:buChar char="•"/>
            </a:pPr>
            <a:r>
              <a:rPr lang="en-US" sz="1600" dirty="0">
                <a:solidFill>
                  <a:schemeClr val="bg2">
                    <a:lumMod val="25000"/>
                  </a:schemeClr>
                </a:solidFill>
                <a:latin typeface="Helvetica Neue" panose="02000503000000020004"/>
              </a:rPr>
              <a:t>Sports/Rec Director</a:t>
            </a:r>
          </a:p>
          <a:p>
            <a:pPr marL="285750" indent="-285750">
              <a:buFont typeface="Arial" panose="020B0604020202020204" pitchFamily="34" charset="0"/>
              <a:buChar char="•"/>
            </a:pPr>
            <a:r>
              <a:rPr lang="en-US" sz="1600" dirty="0">
                <a:solidFill>
                  <a:schemeClr val="bg2">
                    <a:lumMod val="25000"/>
                  </a:schemeClr>
                </a:solidFill>
                <a:latin typeface="Helvetica Neue" panose="02000503000000020004"/>
              </a:rPr>
              <a:t>Publicity Director</a:t>
            </a:r>
          </a:p>
          <a:p>
            <a:pPr marL="285750" indent="-285750">
              <a:buFont typeface="Arial" panose="020B0604020202020204" pitchFamily="34" charset="0"/>
              <a:buChar char="•"/>
            </a:pPr>
            <a:r>
              <a:rPr lang="en-US" sz="1600" dirty="0">
                <a:solidFill>
                  <a:schemeClr val="bg2">
                    <a:lumMod val="25000"/>
                  </a:schemeClr>
                </a:solidFill>
                <a:latin typeface="Helvetica Neue" panose="02000503000000020004"/>
              </a:rPr>
              <a:t>Editor</a:t>
            </a:r>
          </a:p>
          <a:p>
            <a:pPr marL="285750" indent="-285750">
              <a:buFont typeface="Arial" panose="020B0604020202020204" pitchFamily="34" charset="0"/>
              <a:buChar char="•"/>
            </a:pPr>
            <a:r>
              <a:rPr lang="en-US" sz="1600" dirty="0">
                <a:solidFill>
                  <a:schemeClr val="bg2">
                    <a:lumMod val="25000"/>
                  </a:schemeClr>
                </a:solidFill>
                <a:latin typeface="Helvetica Neue" panose="02000503000000020004"/>
              </a:rPr>
              <a:t>Zone Director</a:t>
            </a:r>
          </a:p>
          <a:p>
            <a:pPr marL="285750" indent="-285750">
              <a:buFont typeface="Arial" panose="020B0604020202020204" pitchFamily="34" charset="0"/>
              <a:buChar char="•"/>
            </a:pPr>
            <a:r>
              <a:rPr lang="en-US" sz="1600" dirty="0">
                <a:solidFill>
                  <a:schemeClr val="bg2">
                    <a:lumMod val="25000"/>
                  </a:schemeClr>
                </a:solidFill>
                <a:latin typeface="Helvetica Neue" panose="02000503000000020004"/>
              </a:rPr>
              <a:t>Counselor</a:t>
            </a:r>
          </a:p>
          <a:p>
            <a:pPr marL="285750" indent="-285750">
              <a:buFont typeface="Arial" panose="020B0604020202020204" pitchFamily="34" charset="0"/>
              <a:buChar char="•"/>
            </a:pPr>
            <a:r>
              <a:rPr lang="en-US" sz="1600" dirty="0">
                <a:solidFill>
                  <a:schemeClr val="bg2">
                    <a:lumMod val="25000"/>
                  </a:schemeClr>
                </a:solidFill>
                <a:latin typeface="Helvetica Neue" panose="02000503000000020004"/>
              </a:rPr>
              <a:t>Foundation Director</a:t>
            </a:r>
          </a:p>
          <a:p>
            <a:pPr marL="285750" indent="-285750">
              <a:buFont typeface="Arial" panose="020B0604020202020204" pitchFamily="34" charset="0"/>
              <a:buChar char="•"/>
            </a:pPr>
            <a:r>
              <a:rPr lang="en-US" sz="1600" dirty="0">
                <a:solidFill>
                  <a:schemeClr val="bg2">
                    <a:lumMod val="25000"/>
                  </a:schemeClr>
                </a:solidFill>
                <a:latin typeface="Helvetica Neue" panose="02000503000000020004"/>
              </a:rPr>
              <a:t>Scholarship Chair</a:t>
            </a:r>
          </a:p>
          <a:p>
            <a:pPr marL="285750" indent="-285750">
              <a:buFont typeface="Arial" panose="020B0604020202020204" pitchFamily="34" charset="0"/>
              <a:buChar char="•"/>
            </a:pPr>
            <a:r>
              <a:rPr lang="en-US" sz="1600" dirty="0">
                <a:solidFill>
                  <a:schemeClr val="bg2">
                    <a:lumMod val="25000"/>
                  </a:schemeClr>
                </a:solidFill>
                <a:latin typeface="Helvetica Neue" panose="02000503000000020004"/>
              </a:rPr>
              <a:t>Adopt a School</a:t>
            </a:r>
          </a:p>
          <a:p>
            <a:pPr marL="285750" indent="-285750">
              <a:buFont typeface="Arial" panose="020B0604020202020204" pitchFamily="34" charset="0"/>
              <a:buChar char="•"/>
            </a:pPr>
            <a:r>
              <a:rPr lang="en-US" sz="1600" dirty="0">
                <a:solidFill>
                  <a:schemeClr val="bg2">
                    <a:lumMod val="25000"/>
                  </a:schemeClr>
                </a:solidFill>
                <a:latin typeface="Helvetica Neue" panose="02000503000000020004"/>
              </a:rPr>
              <a:t>Camp Manager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5" name="Shape 98" descr="IMG_2181.JPG">
            <a:extLst>
              <a:ext uri="{FF2B5EF4-FFF2-40B4-BE49-F238E27FC236}">
                <a16:creationId xmlns:a16="http://schemas.microsoft.com/office/drawing/2014/main" id="{1D0CEE7D-B795-304A-8334-D4B630B2517A}"/>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flipH="1">
            <a:off x="11014728" y="0"/>
            <a:ext cx="1177272" cy="6884816"/>
          </a:xfrm>
          <a:prstGeom prst="rect">
            <a:avLst/>
          </a:prstGeom>
          <a:noFill/>
          <a:ln>
            <a:noFill/>
          </a:ln>
        </p:spPr>
      </p:pic>
      <p:grpSp>
        <p:nvGrpSpPr>
          <p:cNvPr id="7" name="Group 6">
            <a:extLst>
              <a:ext uri="{FF2B5EF4-FFF2-40B4-BE49-F238E27FC236}">
                <a16:creationId xmlns:a16="http://schemas.microsoft.com/office/drawing/2014/main" id="{D776CBF1-5D39-F748-87E9-2A0ACA930CA6}"/>
              </a:ext>
            </a:extLst>
          </p:cNvPr>
          <p:cNvGrpSpPr/>
          <p:nvPr/>
        </p:nvGrpSpPr>
        <p:grpSpPr>
          <a:xfrm flipV="1">
            <a:off x="998385" y="1584498"/>
            <a:ext cx="4165600" cy="177800"/>
            <a:chOff x="2819400" y="1885950"/>
            <a:chExt cx="3124200" cy="152400"/>
          </a:xfrm>
        </p:grpSpPr>
        <p:sp>
          <p:nvSpPr>
            <p:cNvPr id="8" name="Rectangle 7">
              <a:extLst>
                <a:ext uri="{FF2B5EF4-FFF2-40B4-BE49-F238E27FC236}">
                  <a16:creationId xmlns:a16="http://schemas.microsoft.com/office/drawing/2014/main" id="{95773B30-F5A3-5141-8853-A94A2C103F0A}"/>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9" name="Straight Connector 8">
              <a:extLst>
                <a:ext uri="{FF2B5EF4-FFF2-40B4-BE49-F238E27FC236}">
                  <a16:creationId xmlns:a16="http://schemas.microsoft.com/office/drawing/2014/main" id="{01424902-6DE2-9E4D-8CBF-D386B095D473}"/>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040912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7DCB3-3F4D-4CAB-9E4C-85A2427D8B88}"/>
              </a:ext>
            </a:extLst>
          </p:cNvPr>
          <p:cNvSpPr>
            <a:spLocks noGrp="1"/>
          </p:cNvSpPr>
          <p:nvPr>
            <p:ph type="title"/>
          </p:nvPr>
        </p:nvSpPr>
        <p:spPr/>
        <p:txBody>
          <a:bodyPr/>
          <a:lstStyle/>
          <a:p>
            <a:r>
              <a:rPr lang="en-US" dirty="0">
                <a:solidFill>
                  <a:srgbClr val="0085AD"/>
                </a:solidFill>
                <a:latin typeface="Helvetica Neue" panose="02000503000000020004"/>
              </a:rPr>
              <a:t>Local Lodges</a:t>
            </a:r>
          </a:p>
        </p:txBody>
      </p:sp>
      <p:sp>
        <p:nvSpPr>
          <p:cNvPr id="3" name="Content Placeholder 2">
            <a:extLst>
              <a:ext uri="{FF2B5EF4-FFF2-40B4-BE49-F238E27FC236}">
                <a16:creationId xmlns:a16="http://schemas.microsoft.com/office/drawing/2014/main" id="{414656A4-3126-4F12-8E22-9538EE692159}"/>
              </a:ext>
            </a:extLst>
          </p:cNvPr>
          <p:cNvSpPr>
            <a:spLocks noGrp="1"/>
          </p:cNvSpPr>
          <p:nvPr>
            <p:ph idx="1"/>
          </p:nvPr>
        </p:nvSpPr>
        <p:spPr>
          <a:xfrm>
            <a:off x="838200" y="1966503"/>
            <a:ext cx="8862391" cy="3125586"/>
          </a:xfrm>
        </p:spPr>
        <p:txBody>
          <a:bodyPr>
            <a:normAutofit/>
          </a:bodyPr>
          <a:lstStyle/>
          <a:p>
            <a:pPr marL="0" indent="0">
              <a:lnSpc>
                <a:spcPct val="100000"/>
              </a:lnSpc>
              <a:buNone/>
            </a:pPr>
            <a:r>
              <a:rPr lang="en-US" sz="1800" dirty="0">
                <a:solidFill>
                  <a:schemeClr val="bg2">
                    <a:lumMod val="25000"/>
                  </a:schemeClr>
                </a:solidFill>
                <a:latin typeface="Helvetica Neue" panose="02000503000000020004"/>
              </a:rPr>
              <a:t>A local lodge is an organizational unit of Sons of Norway that provides regular gathering opportunities for individuals sharing an interest in Norwegian heritage and culture, philanthropy, fellowship and community service. </a:t>
            </a:r>
          </a:p>
          <a:p>
            <a:pPr>
              <a:lnSpc>
                <a:spcPct val="100000"/>
              </a:lnSpc>
            </a:pPr>
            <a:r>
              <a:rPr lang="en-US" sz="1800" dirty="0">
                <a:solidFill>
                  <a:schemeClr val="bg2">
                    <a:lumMod val="25000"/>
                  </a:schemeClr>
                </a:solidFill>
                <a:latin typeface="Helvetica Neue" panose="02000503000000020004"/>
              </a:rPr>
              <a:t>Sons of Norway has 360 local lodges, spread across 38 US states, three Canadian provinces and the country of Norway</a:t>
            </a:r>
          </a:p>
          <a:p>
            <a:pPr>
              <a:lnSpc>
                <a:spcPct val="100000"/>
              </a:lnSpc>
            </a:pPr>
            <a:r>
              <a:rPr lang="en-US" sz="1800" dirty="0">
                <a:solidFill>
                  <a:schemeClr val="bg2">
                    <a:lumMod val="25000"/>
                  </a:schemeClr>
                </a:solidFill>
                <a:latin typeface="Helvetica Neue" panose="02000503000000020004"/>
              </a:rPr>
              <a:t>Must meet at least 8 times a year.</a:t>
            </a:r>
          </a:p>
        </p:txBody>
      </p:sp>
      <p:sp>
        <p:nvSpPr>
          <p:cNvPr id="4" name="Title 1">
            <a:extLst>
              <a:ext uri="{FF2B5EF4-FFF2-40B4-BE49-F238E27FC236}">
                <a16:creationId xmlns:a16="http://schemas.microsoft.com/office/drawing/2014/main" id="{FEFEA36D-15E5-4EE3-B679-EF5BEA637E28}"/>
              </a:ext>
            </a:extLst>
          </p:cNvPr>
          <p:cNvSpPr txBox="1">
            <a:spLocks/>
          </p:cNvSpPr>
          <p:nvPr/>
        </p:nvSpPr>
        <p:spPr>
          <a:xfrm>
            <a:off x="764770" y="4294478"/>
            <a:ext cx="10442171" cy="99241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pic>
        <p:nvPicPr>
          <p:cNvPr id="5" name="Shape 98" descr="IMG_2181.JPG">
            <a:extLst>
              <a:ext uri="{FF2B5EF4-FFF2-40B4-BE49-F238E27FC236}">
                <a16:creationId xmlns:a16="http://schemas.microsoft.com/office/drawing/2014/main" id="{F83CBC11-19A9-9247-99D7-1D450E86C1D7}"/>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flipH="1">
            <a:off x="11014728" y="0"/>
            <a:ext cx="1177272" cy="6884816"/>
          </a:xfrm>
          <a:prstGeom prst="rect">
            <a:avLst/>
          </a:prstGeom>
          <a:noFill/>
          <a:ln>
            <a:noFill/>
          </a:ln>
        </p:spPr>
      </p:pic>
      <p:grpSp>
        <p:nvGrpSpPr>
          <p:cNvPr id="6" name="Group 5">
            <a:extLst>
              <a:ext uri="{FF2B5EF4-FFF2-40B4-BE49-F238E27FC236}">
                <a16:creationId xmlns:a16="http://schemas.microsoft.com/office/drawing/2014/main" id="{9AC35A4F-946D-9441-B28D-2DA5EEF13E66}"/>
              </a:ext>
            </a:extLst>
          </p:cNvPr>
          <p:cNvGrpSpPr/>
          <p:nvPr/>
        </p:nvGrpSpPr>
        <p:grpSpPr>
          <a:xfrm flipV="1">
            <a:off x="998385" y="1584498"/>
            <a:ext cx="4165600" cy="177800"/>
            <a:chOff x="2819400" y="1885950"/>
            <a:chExt cx="3124200" cy="152400"/>
          </a:xfrm>
        </p:grpSpPr>
        <p:sp>
          <p:nvSpPr>
            <p:cNvPr id="7" name="Rectangle 6">
              <a:extLst>
                <a:ext uri="{FF2B5EF4-FFF2-40B4-BE49-F238E27FC236}">
                  <a16:creationId xmlns:a16="http://schemas.microsoft.com/office/drawing/2014/main" id="{69F6614E-7218-5A4C-BA4D-5A55DB0BA537}"/>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8" name="Straight Connector 7">
              <a:extLst>
                <a:ext uri="{FF2B5EF4-FFF2-40B4-BE49-F238E27FC236}">
                  <a16:creationId xmlns:a16="http://schemas.microsoft.com/office/drawing/2014/main" id="{C1264D9C-7F75-DB4C-AB66-9F35B1413DF4}"/>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85299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1FA54-AF6A-469C-ACC8-C955CB4C97A7}"/>
              </a:ext>
            </a:extLst>
          </p:cNvPr>
          <p:cNvSpPr>
            <a:spLocks noGrp="1"/>
          </p:cNvSpPr>
          <p:nvPr>
            <p:ph type="title"/>
          </p:nvPr>
        </p:nvSpPr>
        <p:spPr>
          <a:xfrm>
            <a:off x="838200" y="500062"/>
            <a:ext cx="10515600" cy="1325563"/>
          </a:xfrm>
        </p:spPr>
        <p:txBody>
          <a:bodyPr>
            <a:normAutofit fontScale="90000"/>
          </a:bodyPr>
          <a:lstStyle/>
          <a:p>
            <a:r>
              <a:rPr lang="en-US" dirty="0">
                <a:solidFill>
                  <a:srgbClr val="0085AD"/>
                </a:solidFill>
                <a:latin typeface="Helvetica Neue"/>
              </a:rPr>
              <a:t>Central Lodge &amp; Spirit New </a:t>
            </a:r>
            <a:br>
              <a:rPr lang="en-US" dirty="0">
                <a:solidFill>
                  <a:srgbClr val="0085AD"/>
                </a:solidFill>
                <a:latin typeface="Helvetica Neue"/>
              </a:rPr>
            </a:br>
            <a:r>
              <a:rPr lang="en-US" dirty="0">
                <a:solidFill>
                  <a:srgbClr val="0085AD"/>
                </a:solidFill>
                <a:latin typeface="Helvetica Neue"/>
              </a:rPr>
              <a:t>Century Lodges</a:t>
            </a:r>
            <a:br>
              <a:rPr lang="en-US" dirty="0">
                <a:solidFill>
                  <a:srgbClr val="0085AD"/>
                </a:solidFill>
                <a:latin typeface="Helvetica Neue"/>
              </a:rPr>
            </a:br>
            <a:endParaRPr lang="en-US" dirty="0">
              <a:solidFill>
                <a:srgbClr val="0085AD"/>
              </a:solidFill>
              <a:latin typeface="Helvetica Neue"/>
            </a:endParaRPr>
          </a:p>
        </p:txBody>
      </p:sp>
      <p:sp>
        <p:nvSpPr>
          <p:cNvPr id="3" name="Content Placeholder 2">
            <a:extLst>
              <a:ext uri="{FF2B5EF4-FFF2-40B4-BE49-F238E27FC236}">
                <a16:creationId xmlns:a16="http://schemas.microsoft.com/office/drawing/2014/main" id="{59D5CDB3-101D-4343-9950-93256221D913}"/>
              </a:ext>
            </a:extLst>
          </p:cNvPr>
          <p:cNvSpPr>
            <a:spLocks noGrp="1"/>
          </p:cNvSpPr>
          <p:nvPr>
            <p:ph idx="1"/>
          </p:nvPr>
        </p:nvSpPr>
        <p:spPr>
          <a:xfrm>
            <a:off x="838200" y="2179551"/>
            <a:ext cx="9011478" cy="4351338"/>
          </a:xfrm>
        </p:spPr>
        <p:txBody>
          <a:bodyPr>
            <a:normAutofit/>
          </a:bodyPr>
          <a:lstStyle/>
          <a:p>
            <a:pPr marL="0" indent="0">
              <a:buNone/>
            </a:pPr>
            <a:r>
              <a:rPr lang="en-US" sz="1800" dirty="0">
                <a:solidFill>
                  <a:schemeClr val="bg2">
                    <a:lumMod val="25000"/>
                  </a:schemeClr>
                </a:solidFill>
                <a:latin typeface="Helvetica Neue"/>
              </a:rPr>
              <a:t>Central Lodge 000</a:t>
            </a:r>
          </a:p>
          <a:p>
            <a:pPr marL="742950" lvl="1" indent="-285750"/>
            <a:r>
              <a:rPr lang="en-US" sz="1800" dirty="0">
                <a:solidFill>
                  <a:schemeClr val="bg2">
                    <a:lumMod val="25000"/>
                  </a:schemeClr>
                </a:solidFill>
                <a:latin typeface="Helvetica Neue"/>
              </a:rPr>
              <a:t>Each district has a Central Lodge: 1-000, 2-000, 3-000 etc.</a:t>
            </a:r>
          </a:p>
          <a:p>
            <a:pPr marL="742950" lvl="1" indent="-285750"/>
            <a:r>
              <a:rPr lang="en-US" sz="1800" dirty="0">
                <a:solidFill>
                  <a:schemeClr val="bg2">
                    <a:lumMod val="25000"/>
                  </a:schemeClr>
                </a:solidFill>
                <a:latin typeface="Helvetica Neue"/>
              </a:rPr>
              <a:t>Members in central lodge tend to own financial products, or be long term members who are unconnected with a local lodge. </a:t>
            </a:r>
          </a:p>
          <a:p>
            <a:pPr marL="0" indent="0">
              <a:buNone/>
            </a:pPr>
            <a:r>
              <a:rPr lang="en-US" sz="1800" dirty="0">
                <a:solidFill>
                  <a:schemeClr val="bg2">
                    <a:lumMod val="25000"/>
                  </a:schemeClr>
                </a:solidFill>
                <a:latin typeface="Helvetica Neue"/>
              </a:rPr>
              <a:t>Spirit New Century 999</a:t>
            </a:r>
          </a:p>
          <a:p>
            <a:pPr marL="285750" indent="-285750"/>
            <a:r>
              <a:rPr lang="en-US" sz="1800" dirty="0">
                <a:solidFill>
                  <a:schemeClr val="bg2">
                    <a:lumMod val="25000"/>
                  </a:schemeClr>
                </a:solidFill>
                <a:latin typeface="Helvetica Neue"/>
              </a:rPr>
              <a:t> Each district has a Spirit New Century Lodge: 1-999, 2-999, 3-999 etc.</a:t>
            </a:r>
          </a:p>
          <a:p>
            <a:pPr marL="285750" indent="-285750"/>
            <a:r>
              <a:rPr lang="en-US" sz="1800" dirty="0">
                <a:solidFill>
                  <a:schemeClr val="bg2">
                    <a:lumMod val="25000"/>
                  </a:schemeClr>
                </a:solidFill>
                <a:latin typeface="Helvetica Neue"/>
              </a:rPr>
              <a:t> Members join online or by paper application without specifying a local lodge.</a:t>
            </a:r>
          </a:p>
          <a:p>
            <a:pPr marL="285750" indent="-285750"/>
            <a:r>
              <a:rPr lang="en-US" sz="1800" dirty="0">
                <a:solidFill>
                  <a:schemeClr val="bg2">
                    <a:lumMod val="25000"/>
                  </a:schemeClr>
                </a:solidFill>
                <a:latin typeface="Helvetica Neue"/>
              </a:rPr>
              <a:t>After their first year, members who have not transferred into a local lodge are transferred into Central Lodge 000.</a:t>
            </a:r>
          </a:p>
          <a:p>
            <a:endParaRPr lang="en-US" dirty="0"/>
          </a:p>
        </p:txBody>
      </p:sp>
      <p:pic>
        <p:nvPicPr>
          <p:cNvPr id="4" name="Shape 98" descr="IMG_2181.JPG">
            <a:extLst>
              <a:ext uri="{FF2B5EF4-FFF2-40B4-BE49-F238E27FC236}">
                <a16:creationId xmlns:a16="http://schemas.microsoft.com/office/drawing/2014/main" id="{96667806-4BE3-2C41-9178-4A8B14A021CF}"/>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flipH="1">
            <a:off x="11014728" y="0"/>
            <a:ext cx="1177272" cy="6884816"/>
          </a:xfrm>
          <a:prstGeom prst="rect">
            <a:avLst/>
          </a:prstGeom>
          <a:noFill/>
          <a:ln>
            <a:noFill/>
          </a:ln>
        </p:spPr>
      </p:pic>
      <p:grpSp>
        <p:nvGrpSpPr>
          <p:cNvPr id="5" name="Group 4">
            <a:extLst>
              <a:ext uri="{FF2B5EF4-FFF2-40B4-BE49-F238E27FC236}">
                <a16:creationId xmlns:a16="http://schemas.microsoft.com/office/drawing/2014/main" id="{FCCD0C61-52B5-3E4B-8EEB-D76DDB35C1D5}"/>
              </a:ext>
            </a:extLst>
          </p:cNvPr>
          <p:cNvGrpSpPr/>
          <p:nvPr/>
        </p:nvGrpSpPr>
        <p:grpSpPr>
          <a:xfrm flipV="1">
            <a:off x="1008324" y="1647824"/>
            <a:ext cx="4165600" cy="177800"/>
            <a:chOff x="2819400" y="1885950"/>
            <a:chExt cx="3124200" cy="152400"/>
          </a:xfrm>
        </p:grpSpPr>
        <p:sp>
          <p:nvSpPr>
            <p:cNvPr id="6" name="Rectangle 5">
              <a:extLst>
                <a:ext uri="{FF2B5EF4-FFF2-40B4-BE49-F238E27FC236}">
                  <a16:creationId xmlns:a16="http://schemas.microsoft.com/office/drawing/2014/main" id="{3571609C-5198-1E4A-B851-F90798E64983}"/>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7" name="Straight Connector 6">
              <a:extLst>
                <a:ext uri="{FF2B5EF4-FFF2-40B4-BE49-F238E27FC236}">
                  <a16:creationId xmlns:a16="http://schemas.microsoft.com/office/drawing/2014/main" id="{7006D397-12EA-FB44-9B2A-A4EAA29CBB5D}"/>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856115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5A1E90D-DE26-4FAA-8EFD-3D1BA865AF83}"/>
              </a:ext>
            </a:extLst>
          </p:cNvPr>
          <p:cNvSpPr txBox="1">
            <a:spLocks/>
          </p:cNvSpPr>
          <p:nvPr/>
        </p:nvSpPr>
        <p:spPr>
          <a:xfrm>
            <a:off x="838200" y="1446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85AD"/>
                </a:solidFill>
                <a:latin typeface="Helvetica Neue"/>
              </a:rPr>
              <a:t>Local Lodge Officers</a:t>
            </a:r>
          </a:p>
        </p:txBody>
      </p:sp>
      <p:sp>
        <p:nvSpPr>
          <p:cNvPr id="7" name="Content Placeholder 2">
            <a:extLst>
              <a:ext uri="{FF2B5EF4-FFF2-40B4-BE49-F238E27FC236}">
                <a16:creationId xmlns:a16="http://schemas.microsoft.com/office/drawing/2014/main" id="{BE03FB42-68E1-4383-BF53-2625B862C4BB}"/>
              </a:ext>
            </a:extLst>
          </p:cNvPr>
          <p:cNvSpPr>
            <a:spLocks noGrp="1"/>
          </p:cNvSpPr>
          <p:nvPr>
            <p:ph idx="1"/>
          </p:nvPr>
        </p:nvSpPr>
        <p:spPr>
          <a:xfrm>
            <a:off x="838200" y="1585827"/>
            <a:ext cx="10799618" cy="2498974"/>
          </a:xfrm>
        </p:spPr>
        <p:txBody>
          <a:bodyPr>
            <a:normAutofit lnSpcReduction="10000"/>
          </a:bodyPr>
          <a:lstStyle/>
          <a:p>
            <a:r>
              <a:rPr lang="en-US" sz="1600" dirty="0">
                <a:solidFill>
                  <a:schemeClr val="bg2">
                    <a:lumMod val="25000"/>
                  </a:schemeClr>
                </a:solidFill>
                <a:latin typeface="Helvetica Neue"/>
              </a:rPr>
              <a:t>Executive Committee – a lodge must have the top 4 officers to function.</a:t>
            </a:r>
          </a:p>
          <a:p>
            <a:endParaRPr lang="en-US" dirty="0"/>
          </a:p>
          <a:p>
            <a:endParaRPr lang="en-US" dirty="0"/>
          </a:p>
          <a:p>
            <a:endParaRPr lang="en-US" dirty="0"/>
          </a:p>
          <a:p>
            <a:endParaRPr lang="en-US" sz="1600" dirty="0">
              <a:solidFill>
                <a:schemeClr val="bg2">
                  <a:lumMod val="25000"/>
                </a:schemeClr>
              </a:solidFill>
            </a:endParaRPr>
          </a:p>
          <a:p>
            <a:r>
              <a:rPr lang="en-US" sz="1600" dirty="0">
                <a:solidFill>
                  <a:schemeClr val="bg2">
                    <a:lumMod val="25000"/>
                  </a:schemeClr>
                </a:solidFill>
                <a:latin typeface="Helvetica Neue" panose="02000503000000020004" pitchFamily="2" charset="0"/>
                <a:ea typeface="Helvetica Neue" panose="02000503000000020004" pitchFamily="2" charset="0"/>
                <a:cs typeface="Helvetica Neue" panose="02000503000000020004" pitchFamily="2" charset="0"/>
              </a:rPr>
              <a:t>Additional Lodge Officer Titles</a:t>
            </a:r>
          </a:p>
          <a:p>
            <a:pPr marL="0" indent="0">
              <a:buNone/>
            </a:pPr>
            <a:endParaRPr lang="en-US" sz="1600" dirty="0">
              <a:solidFill>
                <a:schemeClr val="bg2">
                  <a:lumMod val="25000"/>
                </a:schemeClr>
              </a:solidFill>
            </a:endParaRPr>
          </a:p>
          <a:p>
            <a:pPr lvl="1"/>
            <a:endParaRPr lang="en-US" dirty="0"/>
          </a:p>
        </p:txBody>
      </p:sp>
      <p:sp>
        <p:nvSpPr>
          <p:cNvPr id="8" name="TextBox 7">
            <a:extLst>
              <a:ext uri="{FF2B5EF4-FFF2-40B4-BE49-F238E27FC236}">
                <a16:creationId xmlns:a16="http://schemas.microsoft.com/office/drawing/2014/main" id="{27201159-63F9-4990-916E-6A20FD7CC946}"/>
              </a:ext>
            </a:extLst>
          </p:cNvPr>
          <p:cNvSpPr txBox="1"/>
          <p:nvPr/>
        </p:nvSpPr>
        <p:spPr>
          <a:xfrm>
            <a:off x="1280155" y="1992681"/>
            <a:ext cx="10073645" cy="1569660"/>
          </a:xfrm>
          <a:prstGeom prst="rect">
            <a:avLst/>
          </a:prstGeom>
          <a:noFill/>
        </p:spPr>
        <p:txBody>
          <a:bodyPr wrap="square" numCol="3" rtlCol="0">
            <a:spAutoFit/>
          </a:bodyPr>
          <a:lstStyle/>
          <a:p>
            <a:pPr marL="285750" indent="-285750">
              <a:buFont typeface="Arial" panose="020B0604020202020204" pitchFamily="34" charset="0"/>
              <a:buChar char="•"/>
            </a:pPr>
            <a:r>
              <a:rPr lang="en-US" sz="1600" dirty="0">
                <a:solidFill>
                  <a:schemeClr val="bg2">
                    <a:lumMod val="25000"/>
                  </a:schemeClr>
                </a:solidFill>
                <a:latin typeface="Helvetica Neue"/>
              </a:rPr>
              <a:t>President</a:t>
            </a:r>
          </a:p>
          <a:p>
            <a:pPr marL="285750" indent="-285750">
              <a:buFont typeface="Arial" panose="020B0604020202020204" pitchFamily="34" charset="0"/>
              <a:buChar char="•"/>
            </a:pPr>
            <a:r>
              <a:rPr lang="en-US" sz="1600" dirty="0">
                <a:solidFill>
                  <a:schemeClr val="bg2">
                    <a:lumMod val="25000"/>
                  </a:schemeClr>
                </a:solidFill>
                <a:latin typeface="Helvetica Neue"/>
              </a:rPr>
              <a:t>Vice President</a:t>
            </a:r>
          </a:p>
          <a:p>
            <a:pPr marL="285750" indent="-285750">
              <a:buFont typeface="Arial" panose="020B0604020202020204" pitchFamily="34" charset="0"/>
              <a:buChar char="•"/>
            </a:pPr>
            <a:r>
              <a:rPr lang="en-US" sz="1600" dirty="0">
                <a:solidFill>
                  <a:schemeClr val="bg2">
                    <a:lumMod val="25000"/>
                  </a:schemeClr>
                </a:solidFill>
                <a:latin typeface="Helvetica Neue"/>
              </a:rPr>
              <a:t>Secretary</a:t>
            </a:r>
          </a:p>
          <a:p>
            <a:pPr marL="285750" indent="-285750">
              <a:buFont typeface="Arial" panose="020B0604020202020204" pitchFamily="34" charset="0"/>
              <a:buChar char="•"/>
            </a:pPr>
            <a:r>
              <a:rPr lang="en-US" sz="1600" dirty="0">
                <a:solidFill>
                  <a:schemeClr val="bg2">
                    <a:lumMod val="25000"/>
                  </a:schemeClr>
                </a:solidFill>
                <a:latin typeface="Helvetica Neue"/>
              </a:rPr>
              <a:t>Treasurer</a:t>
            </a:r>
          </a:p>
          <a:p>
            <a:pPr marL="285750" indent="-285750">
              <a:buFont typeface="Arial" panose="020B0604020202020204" pitchFamily="34" charset="0"/>
              <a:buChar char="•"/>
            </a:pPr>
            <a:r>
              <a:rPr lang="en-US" sz="1600" dirty="0">
                <a:solidFill>
                  <a:schemeClr val="bg2">
                    <a:lumMod val="25000"/>
                  </a:schemeClr>
                </a:solidFill>
                <a:latin typeface="Helvetica Neue"/>
              </a:rPr>
              <a:t>Any other officers or directors as outlined in the lodge’s bylaws</a:t>
            </a:r>
          </a:p>
          <a:p>
            <a:pPr marL="285750" indent="-285750">
              <a:buFont typeface="Arial" panose="020B0604020202020204" pitchFamily="34" charset="0"/>
              <a:buChar char="•"/>
            </a:pPr>
            <a:endParaRPr lang="en-US" sz="1600" dirty="0">
              <a:solidFill>
                <a:schemeClr val="bg2">
                  <a:lumMod val="25000"/>
                </a:schemeClr>
              </a:solidFill>
              <a:latin typeface="Helvetica Neue"/>
            </a:endParaRPr>
          </a:p>
          <a:p>
            <a:pPr marL="285750" indent="-285750">
              <a:buFont typeface="Arial" panose="020B0604020202020204" pitchFamily="34" charset="0"/>
              <a:buChar char="•"/>
            </a:pPr>
            <a:endParaRPr lang="en-US" sz="1600" dirty="0">
              <a:solidFill>
                <a:schemeClr val="bg2">
                  <a:lumMod val="25000"/>
                </a:schemeClr>
              </a:solidFill>
              <a:latin typeface="Helvetica Neue"/>
            </a:endParaRPr>
          </a:p>
          <a:p>
            <a:pPr marL="285750" indent="-285750">
              <a:buFont typeface="Arial" panose="020B0604020202020204" pitchFamily="34" charset="0"/>
              <a:buChar char="•"/>
            </a:pPr>
            <a:endParaRPr lang="en-US" sz="2400" dirty="0"/>
          </a:p>
        </p:txBody>
      </p:sp>
      <p:sp>
        <p:nvSpPr>
          <p:cNvPr id="6" name="TextBox 5">
            <a:extLst>
              <a:ext uri="{FF2B5EF4-FFF2-40B4-BE49-F238E27FC236}">
                <a16:creationId xmlns:a16="http://schemas.microsoft.com/office/drawing/2014/main" id="{25ABE478-5406-44AC-800A-C740022BEA69}"/>
              </a:ext>
            </a:extLst>
          </p:cNvPr>
          <p:cNvSpPr txBox="1"/>
          <p:nvPr/>
        </p:nvSpPr>
        <p:spPr>
          <a:xfrm>
            <a:off x="1280155" y="3961315"/>
            <a:ext cx="10515600" cy="3046988"/>
          </a:xfrm>
          <a:prstGeom prst="rect">
            <a:avLst/>
          </a:prstGeom>
          <a:noFill/>
        </p:spPr>
        <p:txBody>
          <a:bodyPr wrap="square" numCol="3" rtlCol="0">
            <a:spAutoFit/>
          </a:bodyPr>
          <a:lstStyle/>
          <a:p>
            <a:pPr marL="285750" indent="-285750">
              <a:buFont typeface="Arial" panose="020B0604020202020204" pitchFamily="34" charset="0"/>
              <a:buChar char="•"/>
            </a:pPr>
            <a:r>
              <a:rPr lang="en-US" sz="1600" dirty="0">
                <a:solidFill>
                  <a:schemeClr val="bg2">
                    <a:lumMod val="25000"/>
                  </a:schemeClr>
                </a:solidFill>
                <a:latin typeface="Helvetica Neue"/>
              </a:rPr>
              <a:t>Financial Secretary</a:t>
            </a:r>
          </a:p>
          <a:p>
            <a:pPr marL="285750" indent="-285750">
              <a:buFont typeface="Arial" panose="020B0604020202020204" pitchFamily="34" charset="0"/>
              <a:buChar char="•"/>
            </a:pPr>
            <a:r>
              <a:rPr lang="en-US" sz="1600" dirty="0">
                <a:solidFill>
                  <a:schemeClr val="bg2">
                    <a:lumMod val="25000"/>
                  </a:schemeClr>
                </a:solidFill>
                <a:latin typeface="Helvetica Neue"/>
              </a:rPr>
              <a:t>Membership Secretary</a:t>
            </a:r>
          </a:p>
          <a:p>
            <a:pPr marL="285750" indent="-285750">
              <a:buFont typeface="Arial" panose="020B0604020202020204" pitchFamily="34" charset="0"/>
              <a:buChar char="•"/>
            </a:pPr>
            <a:r>
              <a:rPr lang="en-US" sz="1600" dirty="0">
                <a:solidFill>
                  <a:schemeClr val="bg2">
                    <a:lumMod val="25000"/>
                  </a:schemeClr>
                </a:solidFill>
                <a:latin typeface="Helvetica Neue"/>
              </a:rPr>
              <a:t>Social Director</a:t>
            </a:r>
          </a:p>
          <a:p>
            <a:pPr marL="285750" indent="-285750">
              <a:buFont typeface="Arial" panose="020B0604020202020204" pitchFamily="34" charset="0"/>
              <a:buChar char="•"/>
            </a:pPr>
            <a:r>
              <a:rPr lang="en-US" sz="1600" dirty="0">
                <a:solidFill>
                  <a:schemeClr val="bg2">
                    <a:lumMod val="25000"/>
                  </a:schemeClr>
                </a:solidFill>
                <a:latin typeface="Helvetica Neue"/>
              </a:rPr>
              <a:t>Cultural Director</a:t>
            </a:r>
          </a:p>
          <a:p>
            <a:pPr marL="285750" indent="-285750">
              <a:buFont typeface="Arial" panose="020B0604020202020204" pitchFamily="34" charset="0"/>
              <a:buChar char="•"/>
            </a:pPr>
            <a:r>
              <a:rPr lang="en-US" sz="1600" dirty="0">
                <a:solidFill>
                  <a:schemeClr val="bg2">
                    <a:lumMod val="25000"/>
                  </a:schemeClr>
                </a:solidFill>
                <a:latin typeface="Helvetica Neue"/>
              </a:rPr>
              <a:t>Editor</a:t>
            </a:r>
          </a:p>
          <a:p>
            <a:pPr marL="285750" indent="-285750">
              <a:buFont typeface="Arial" panose="020B0604020202020204" pitchFamily="34" charset="0"/>
              <a:buChar char="•"/>
            </a:pPr>
            <a:r>
              <a:rPr lang="en-US" sz="1600" dirty="0">
                <a:solidFill>
                  <a:schemeClr val="bg2">
                    <a:lumMod val="25000"/>
                  </a:schemeClr>
                </a:solidFill>
                <a:latin typeface="Helvetica Neue"/>
              </a:rPr>
              <a:t>Publicity Director</a:t>
            </a:r>
          </a:p>
          <a:p>
            <a:pPr marL="285750" indent="-285750">
              <a:buFont typeface="Arial" panose="020B0604020202020204" pitchFamily="34" charset="0"/>
              <a:buChar char="•"/>
            </a:pPr>
            <a:r>
              <a:rPr lang="en-US" sz="1600" dirty="0">
                <a:solidFill>
                  <a:schemeClr val="bg2">
                    <a:lumMod val="25000"/>
                  </a:schemeClr>
                </a:solidFill>
                <a:latin typeface="Helvetica Neue"/>
              </a:rPr>
              <a:t>Foundation Director</a:t>
            </a:r>
          </a:p>
          <a:p>
            <a:pPr marL="285750" indent="-285750">
              <a:buFont typeface="Arial" panose="020B0604020202020204" pitchFamily="34" charset="0"/>
              <a:buChar char="•"/>
            </a:pPr>
            <a:r>
              <a:rPr lang="en-US" sz="1600" dirty="0">
                <a:solidFill>
                  <a:schemeClr val="bg2">
                    <a:lumMod val="25000"/>
                  </a:schemeClr>
                </a:solidFill>
                <a:latin typeface="Helvetica Neue"/>
              </a:rPr>
              <a:t>Youth Director</a:t>
            </a:r>
          </a:p>
          <a:p>
            <a:pPr marL="285750" indent="-285750">
              <a:buFont typeface="Arial" panose="020B0604020202020204" pitchFamily="34" charset="0"/>
              <a:buChar char="•"/>
            </a:pPr>
            <a:r>
              <a:rPr lang="en-US" sz="1600" dirty="0">
                <a:solidFill>
                  <a:schemeClr val="bg2">
                    <a:lumMod val="25000"/>
                  </a:schemeClr>
                </a:solidFill>
                <a:latin typeface="Helvetica Neue"/>
              </a:rPr>
              <a:t>Sports/Rec Director</a:t>
            </a:r>
          </a:p>
          <a:p>
            <a:pPr marL="285750" indent="-285750">
              <a:buFont typeface="Arial" panose="020B0604020202020204" pitchFamily="34" charset="0"/>
              <a:buChar char="•"/>
            </a:pPr>
            <a:endParaRPr lang="en-US" sz="1600" dirty="0">
              <a:solidFill>
                <a:schemeClr val="bg2">
                  <a:lumMod val="25000"/>
                </a:schemeClr>
              </a:solidFill>
              <a:latin typeface="Helvetica Neue"/>
            </a:endParaRPr>
          </a:p>
          <a:p>
            <a:pPr marL="285750" indent="-285750">
              <a:buFont typeface="Arial" panose="020B0604020202020204" pitchFamily="34" charset="0"/>
              <a:buChar char="•"/>
            </a:pPr>
            <a:endParaRPr lang="en-US" sz="1600" dirty="0">
              <a:solidFill>
                <a:schemeClr val="bg2">
                  <a:lumMod val="25000"/>
                </a:schemeClr>
              </a:solidFill>
              <a:latin typeface="Helvetica Neue"/>
            </a:endParaRPr>
          </a:p>
          <a:p>
            <a:pPr marL="285750" indent="-285750">
              <a:buFont typeface="Arial" panose="020B0604020202020204" pitchFamily="34" charset="0"/>
              <a:buChar char="•"/>
            </a:pPr>
            <a:endParaRPr lang="en-US" sz="1600" dirty="0">
              <a:solidFill>
                <a:schemeClr val="bg2">
                  <a:lumMod val="25000"/>
                </a:schemeClr>
              </a:solidFill>
              <a:latin typeface="Helvetica Neue"/>
            </a:endParaRPr>
          </a:p>
          <a:p>
            <a:pPr marL="285750" indent="-285750">
              <a:buFont typeface="Arial" panose="020B0604020202020204" pitchFamily="34" charset="0"/>
              <a:buChar char="•"/>
            </a:pPr>
            <a:r>
              <a:rPr lang="en-US" sz="1600" dirty="0">
                <a:solidFill>
                  <a:schemeClr val="bg2">
                    <a:lumMod val="25000"/>
                  </a:schemeClr>
                </a:solidFill>
                <a:latin typeface="Helvetica Neue"/>
              </a:rPr>
              <a:t>Foundation Director</a:t>
            </a:r>
          </a:p>
          <a:p>
            <a:pPr marL="285750" indent="-285750">
              <a:buFont typeface="Arial" panose="020B0604020202020204" pitchFamily="34" charset="0"/>
              <a:buChar char="•"/>
            </a:pPr>
            <a:r>
              <a:rPr lang="en-US" sz="1600" dirty="0">
                <a:solidFill>
                  <a:schemeClr val="bg2">
                    <a:lumMod val="25000"/>
                  </a:schemeClr>
                </a:solidFill>
                <a:latin typeface="Helvetica Neue"/>
              </a:rPr>
              <a:t>Counselor</a:t>
            </a:r>
          </a:p>
          <a:p>
            <a:pPr marL="285750" indent="-285750">
              <a:buFont typeface="Arial" panose="020B0604020202020204" pitchFamily="34" charset="0"/>
              <a:buChar char="•"/>
            </a:pPr>
            <a:r>
              <a:rPr lang="en-US" sz="1600" dirty="0">
                <a:solidFill>
                  <a:schemeClr val="bg2">
                    <a:lumMod val="25000"/>
                  </a:schemeClr>
                </a:solidFill>
                <a:latin typeface="Helvetica Neue"/>
              </a:rPr>
              <a:t>Adopt a School</a:t>
            </a:r>
          </a:p>
          <a:p>
            <a:pPr marL="285750" indent="-285750">
              <a:buFont typeface="Arial" panose="020B0604020202020204" pitchFamily="34" charset="0"/>
              <a:buChar char="•"/>
            </a:pPr>
            <a:r>
              <a:rPr lang="en-US" sz="1600" dirty="0">
                <a:solidFill>
                  <a:schemeClr val="bg2">
                    <a:lumMod val="25000"/>
                  </a:schemeClr>
                </a:solidFill>
                <a:latin typeface="Helvetica Neue"/>
              </a:rPr>
              <a:t>Volunteer Coordinator</a:t>
            </a:r>
          </a:p>
          <a:p>
            <a:pPr marL="285750" indent="-285750">
              <a:buFont typeface="Arial" panose="020B0604020202020204" pitchFamily="34" charset="0"/>
              <a:buChar char="•"/>
            </a:pPr>
            <a:r>
              <a:rPr lang="en-US" sz="1600" dirty="0">
                <a:solidFill>
                  <a:schemeClr val="bg2">
                    <a:lumMod val="25000"/>
                  </a:schemeClr>
                </a:solidFill>
                <a:latin typeface="Helvetica Neue"/>
              </a:rPr>
              <a:t>Webmaster</a:t>
            </a:r>
          </a:p>
          <a:p>
            <a:pPr marL="285750" indent="-285750">
              <a:buFont typeface="Arial" panose="020B0604020202020204" pitchFamily="34" charset="0"/>
              <a:buChar char="•"/>
            </a:pPr>
            <a:r>
              <a:rPr lang="en-US" sz="1600" dirty="0">
                <a:solidFill>
                  <a:schemeClr val="bg2">
                    <a:lumMod val="25000"/>
                  </a:schemeClr>
                </a:solidFill>
                <a:latin typeface="Helvetica Neue"/>
              </a:rPr>
              <a:t>Auditors</a:t>
            </a:r>
          </a:p>
          <a:p>
            <a:pPr marL="285750" indent="-285750">
              <a:buFont typeface="Arial" panose="020B0604020202020204" pitchFamily="34" charset="0"/>
              <a:buChar char="•"/>
            </a:pPr>
            <a:r>
              <a:rPr lang="en-US" sz="1600" dirty="0">
                <a:solidFill>
                  <a:schemeClr val="bg2">
                    <a:lumMod val="25000"/>
                  </a:schemeClr>
                </a:solidFill>
                <a:latin typeface="Helvetica Neue"/>
              </a:rPr>
              <a:t>Support Officers: Marshals, Greeters, Trustees, Historian, Librarian, Musician, Sunshine Director, Other</a:t>
            </a:r>
          </a:p>
          <a:p>
            <a:endParaRPr lang="en-US" sz="2400" dirty="0"/>
          </a:p>
        </p:txBody>
      </p:sp>
      <p:pic>
        <p:nvPicPr>
          <p:cNvPr id="9" name="Shape 98" descr="IMG_2181.JPG">
            <a:extLst>
              <a:ext uri="{FF2B5EF4-FFF2-40B4-BE49-F238E27FC236}">
                <a16:creationId xmlns:a16="http://schemas.microsoft.com/office/drawing/2014/main" id="{D2F82B06-709C-EC49-81F8-325A1274E24E}"/>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flipH="1">
            <a:off x="11014728" y="0"/>
            <a:ext cx="1177272" cy="6884816"/>
          </a:xfrm>
          <a:prstGeom prst="rect">
            <a:avLst/>
          </a:prstGeom>
          <a:noFill/>
          <a:ln>
            <a:noFill/>
          </a:ln>
        </p:spPr>
      </p:pic>
      <p:grpSp>
        <p:nvGrpSpPr>
          <p:cNvPr id="10" name="Group 9">
            <a:extLst>
              <a:ext uri="{FF2B5EF4-FFF2-40B4-BE49-F238E27FC236}">
                <a16:creationId xmlns:a16="http://schemas.microsoft.com/office/drawing/2014/main" id="{F5427659-671A-5343-AA01-B74A97338BDE}"/>
              </a:ext>
            </a:extLst>
          </p:cNvPr>
          <p:cNvGrpSpPr/>
          <p:nvPr/>
        </p:nvGrpSpPr>
        <p:grpSpPr>
          <a:xfrm flipV="1">
            <a:off x="978507" y="1292421"/>
            <a:ext cx="4165600" cy="177800"/>
            <a:chOff x="2819400" y="1885950"/>
            <a:chExt cx="3124200" cy="152400"/>
          </a:xfrm>
        </p:grpSpPr>
        <p:sp>
          <p:nvSpPr>
            <p:cNvPr id="11" name="Rectangle 10">
              <a:extLst>
                <a:ext uri="{FF2B5EF4-FFF2-40B4-BE49-F238E27FC236}">
                  <a16:creationId xmlns:a16="http://schemas.microsoft.com/office/drawing/2014/main" id="{B1BBB80F-F6BB-354E-877F-F5781C78371C}"/>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12" name="Straight Connector 11">
              <a:extLst>
                <a:ext uri="{FF2B5EF4-FFF2-40B4-BE49-F238E27FC236}">
                  <a16:creationId xmlns:a16="http://schemas.microsoft.com/office/drawing/2014/main" id="{68B4C087-1CD4-FA4D-82E4-ED54AB08DAB2}"/>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807091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26D3F-2BE4-48CF-A4AA-AD252AC83043}"/>
              </a:ext>
            </a:extLst>
          </p:cNvPr>
          <p:cNvSpPr>
            <a:spLocks noGrp="1"/>
          </p:cNvSpPr>
          <p:nvPr>
            <p:ph type="title"/>
          </p:nvPr>
        </p:nvSpPr>
        <p:spPr/>
        <p:txBody>
          <a:bodyPr/>
          <a:lstStyle/>
          <a:p>
            <a:r>
              <a:rPr lang="en-US" dirty="0">
                <a:solidFill>
                  <a:srgbClr val="0085AD"/>
                </a:solidFill>
                <a:latin typeface="Helvetica Neue"/>
              </a:rPr>
              <a:t>Membership Reports</a:t>
            </a:r>
          </a:p>
        </p:txBody>
      </p:sp>
      <p:sp>
        <p:nvSpPr>
          <p:cNvPr id="3" name="Content Placeholder 2">
            <a:extLst>
              <a:ext uri="{FF2B5EF4-FFF2-40B4-BE49-F238E27FC236}">
                <a16:creationId xmlns:a16="http://schemas.microsoft.com/office/drawing/2014/main" id="{50C360DC-6367-46D4-965B-211AF968D9C7}"/>
              </a:ext>
            </a:extLst>
          </p:cNvPr>
          <p:cNvSpPr>
            <a:spLocks noGrp="1"/>
          </p:cNvSpPr>
          <p:nvPr>
            <p:ph idx="1"/>
          </p:nvPr>
        </p:nvSpPr>
        <p:spPr>
          <a:xfrm>
            <a:off x="838200" y="1825624"/>
            <a:ext cx="9259957" cy="5032375"/>
          </a:xfrm>
        </p:spPr>
        <p:txBody>
          <a:bodyPr>
            <a:normAutofit/>
          </a:bodyPr>
          <a:lstStyle/>
          <a:p>
            <a:pPr marL="0" indent="0">
              <a:buNone/>
            </a:pPr>
            <a:r>
              <a:rPr lang="en-US" sz="1400" b="1" dirty="0">
                <a:solidFill>
                  <a:schemeClr val="bg2">
                    <a:lumMod val="25000"/>
                  </a:schemeClr>
                </a:solidFill>
                <a:latin typeface="Helvetica Neue"/>
              </a:rPr>
              <a:t>Membership List</a:t>
            </a:r>
          </a:p>
          <a:p>
            <a:pPr lvl="1"/>
            <a:r>
              <a:rPr lang="en-US" sz="1400" dirty="0">
                <a:solidFill>
                  <a:schemeClr val="bg2">
                    <a:lumMod val="25000"/>
                  </a:schemeClr>
                </a:solidFill>
                <a:latin typeface="Helvetica Neue"/>
              </a:rPr>
              <a:t>Available for download by top officers from their profile page on </a:t>
            </a:r>
            <a:r>
              <a:rPr lang="en-US" sz="1400" dirty="0">
                <a:solidFill>
                  <a:schemeClr val="bg2">
                    <a:lumMod val="25000"/>
                  </a:schemeClr>
                </a:solidFill>
                <a:latin typeface="Helvetica Neue"/>
                <a:hlinkClick r:id="rId2">
                  <a:extLst>
                    <a:ext uri="{A12FA001-AC4F-418D-AE19-62706E023703}">
                      <ahyp:hlinkClr xmlns:ahyp="http://schemas.microsoft.com/office/drawing/2018/hyperlinkcolor" val="tx"/>
                    </a:ext>
                  </a:extLst>
                </a:hlinkClick>
              </a:rPr>
              <a:t>www.sonsofnorway.com</a:t>
            </a:r>
            <a:r>
              <a:rPr lang="en-US" sz="1400" dirty="0">
                <a:solidFill>
                  <a:schemeClr val="bg2">
                    <a:lumMod val="25000"/>
                  </a:schemeClr>
                </a:solidFill>
                <a:latin typeface="Helvetica Neue"/>
              </a:rPr>
              <a:t> in PDF or Excel formats.</a:t>
            </a:r>
          </a:p>
          <a:p>
            <a:pPr lvl="1"/>
            <a:r>
              <a:rPr lang="en-US" sz="1400" dirty="0">
                <a:solidFill>
                  <a:schemeClr val="bg2">
                    <a:lumMod val="25000"/>
                  </a:schemeClr>
                </a:solidFill>
                <a:latin typeface="Helvetica Neue"/>
              </a:rPr>
              <a:t>Can be requested from Membership Services at Sons of Norway Headquarters as a PDF or Excel file attachment to an email.</a:t>
            </a:r>
          </a:p>
          <a:p>
            <a:pPr lvl="1"/>
            <a:r>
              <a:rPr lang="en-US" sz="1400" dirty="0">
                <a:solidFill>
                  <a:schemeClr val="bg2">
                    <a:lumMod val="25000"/>
                  </a:schemeClr>
                </a:solidFill>
                <a:latin typeface="Helvetica Neue"/>
              </a:rPr>
              <a:t>Can be sent by regular mail per request to Membership Services.</a:t>
            </a:r>
          </a:p>
          <a:p>
            <a:pPr lvl="1"/>
            <a:r>
              <a:rPr lang="en-US" sz="1400" dirty="0">
                <a:solidFill>
                  <a:schemeClr val="bg2">
                    <a:lumMod val="25000"/>
                  </a:schemeClr>
                </a:solidFill>
                <a:latin typeface="Helvetica Neue"/>
              </a:rPr>
              <a:t>Only officers registered with Headquarters have access to lodge lists. </a:t>
            </a:r>
          </a:p>
          <a:p>
            <a:pPr marL="457200" lvl="1" indent="0">
              <a:buNone/>
            </a:pPr>
            <a:endParaRPr lang="en-US" sz="1400" b="1" dirty="0">
              <a:solidFill>
                <a:schemeClr val="bg2">
                  <a:lumMod val="25000"/>
                </a:schemeClr>
              </a:solidFill>
              <a:latin typeface="Helvetica Neue"/>
            </a:endParaRPr>
          </a:p>
          <a:p>
            <a:pPr marL="457200" lvl="1" indent="0">
              <a:buNone/>
            </a:pPr>
            <a:r>
              <a:rPr lang="en-US" sz="1400" b="1" dirty="0">
                <a:solidFill>
                  <a:schemeClr val="bg2">
                    <a:lumMod val="25000"/>
                  </a:schemeClr>
                </a:solidFill>
                <a:latin typeface="Helvetica Neue"/>
              </a:rPr>
              <a:t>Membership Labels</a:t>
            </a:r>
          </a:p>
          <a:p>
            <a:pPr lvl="1"/>
            <a:r>
              <a:rPr lang="en-US" sz="1400" dirty="0">
                <a:solidFill>
                  <a:schemeClr val="bg2">
                    <a:lumMod val="25000"/>
                  </a:schemeClr>
                </a:solidFill>
                <a:latin typeface="Helvetica Neue"/>
              </a:rPr>
              <a:t>Can be automatically mailed out from Sons of Norway Headquarters to a lodge officer at the end of every month for a fee.</a:t>
            </a:r>
          </a:p>
          <a:p>
            <a:pPr lvl="1"/>
            <a:r>
              <a:rPr lang="en-US" sz="1400" dirty="0">
                <a:solidFill>
                  <a:schemeClr val="bg2">
                    <a:lumMod val="25000"/>
                  </a:schemeClr>
                </a:solidFill>
                <a:latin typeface="Helvetica Neue"/>
              </a:rPr>
              <a:t>Typically are organized in zip-code order, one label per household, adult members only (ages 16 and up).</a:t>
            </a:r>
          </a:p>
          <a:p>
            <a:pPr lvl="1"/>
            <a:r>
              <a:rPr lang="en-US" sz="1400" dirty="0">
                <a:solidFill>
                  <a:schemeClr val="bg2">
                    <a:lumMod val="25000"/>
                  </a:schemeClr>
                </a:solidFill>
                <a:latin typeface="Helvetica Neue"/>
              </a:rPr>
              <a:t>Can be requested at any time from Membership Services at Sons of Norway Headquarters.</a:t>
            </a:r>
          </a:p>
          <a:p>
            <a:pPr lvl="1"/>
            <a:endParaRPr lang="en-US" dirty="0"/>
          </a:p>
          <a:p>
            <a:pPr lvl="1"/>
            <a:endParaRPr lang="en-US" dirty="0"/>
          </a:p>
          <a:p>
            <a:pPr marL="457200" lvl="1" indent="0">
              <a:buNone/>
            </a:pPr>
            <a:r>
              <a:rPr lang="en-US" dirty="0"/>
              <a:t> </a:t>
            </a:r>
          </a:p>
          <a:p>
            <a:pPr lvl="1"/>
            <a:endParaRPr lang="en-US" dirty="0"/>
          </a:p>
          <a:p>
            <a:pPr marL="457200" lvl="1" indent="0">
              <a:buNone/>
            </a:pPr>
            <a:endParaRPr lang="en-US" dirty="0"/>
          </a:p>
          <a:p>
            <a:pPr marL="457200" lvl="1" indent="0">
              <a:buNone/>
            </a:pPr>
            <a:endParaRPr lang="en-US" dirty="0"/>
          </a:p>
          <a:p>
            <a:pPr lvl="1"/>
            <a:endParaRPr lang="en-US" dirty="0"/>
          </a:p>
        </p:txBody>
      </p:sp>
      <p:pic>
        <p:nvPicPr>
          <p:cNvPr id="4" name="Shape 98" descr="IMG_2181.JPG">
            <a:extLst>
              <a:ext uri="{FF2B5EF4-FFF2-40B4-BE49-F238E27FC236}">
                <a16:creationId xmlns:a16="http://schemas.microsoft.com/office/drawing/2014/main" id="{70A8C651-CCD8-A84B-9B11-614A55141589}"/>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1014728" y="0"/>
            <a:ext cx="1177272" cy="6884816"/>
          </a:xfrm>
          <a:prstGeom prst="rect">
            <a:avLst/>
          </a:prstGeom>
          <a:noFill/>
          <a:ln>
            <a:noFill/>
          </a:ln>
        </p:spPr>
      </p:pic>
      <p:grpSp>
        <p:nvGrpSpPr>
          <p:cNvPr id="5" name="Group 4">
            <a:extLst>
              <a:ext uri="{FF2B5EF4-FFF2-40B4-BE49-F238E27FC236}">
                <a16:creationId xmlns:a16="http://schemas.microsoft.com/office/drawing/2014/main" id="{DFFD2BB1-EFAA-2246-88A2-34EB2B8B0544}"/>
              </a:ext>
            </a:extLst>
          </p:cNvPr>
          <p:cNvGrpSpPr/>
          <p:nvPr/>
        </p:nvGrpSpPr>
        <p:grpSpPr>
          <a:xfrm flipV="1">
            <a:off x="988446" y="1437397"/>
            <a:ext cx="4165600" cy="177800"/>
            <a:chOff x="2819400" y="1885950"/>
            <a:chExt cx="3124200" cy="152400"/>
          </a:xfrm>
        </p:grpSpPr>
        <p:sp>
          <p:nvSpPr>
            <p:cNvPr id="6" name="Rectangle 5">
              <a:extLst>
                <a:ext uri="{FF2B5EF4-FFF2-40B4-BE49-F238E27FC236}">
                  <a16:creationId xmlns:a16="http://schemas.microsoft.com/office/drawing/2014/main" id="{8D99D05C-BD83-5F4B-93FB-BB8BEB854C1C}"/>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7" name="Straight Connector 6">
              <a:extLst>
                <a:ext uri="{FF2B5EF4-FFF2-40B4-BE49-F238E27FC236}">
                  <a16:creationId xmlns:a16="http://schemas.microsoft.com/office/drawing/2014/main" id="{C0B7F9ED-509F-C443-B7CF-970AFF21E643}"/>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995258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8B6FE-1A36-4A58-86EF-A2631B125091}"/>
              </a:ext>
            </a:extLst>
          </p:cNvPr>
          <p:cNvSpPr>
            <a:spLocks noGrp="1"/>
          </p:cNvSpPr>
          <p:nvPr>
            <p:ph type="title"/>
          </p:nvPr>
        </p:nvSpPr>
        <p:spPr>
          <a:xfrm>
            <a:off x="838200" y="200734"/>
            <a:ext cx="10515600" cy="1325563"/>
          </a:xfrm>
        </p:spPr>
        <p:txBody>
          <a:bodyPr/>
          <a:lstStyle/>
          <a:p>
            <a:r>
              <a:rPr lang="en-US" dirty="0">
                <a:solidFill>
                  <a:srgbClr val="0085AD"/>
                </a:solidFill>
                <a:latin typeface="Helvetica Neue"/>
              </a:rPr>
              <a:t>Membership Reports Continued</a:t>
            </a:r>
          </a:p>
        </p:txBody>
      </p:sp>
      <p:sp>
        <p:nvSpPr>
          <p:cNvPr id="3" name="Content Placeholder 2">
            <a:extLst>
              <a:ext uri="{FF2B5EF4-FFF2-40B4-BE49-F238E27FC236}">
                <a16:creationId xmlns:a16="http://schemas.microsoft.com/office/drawing/2014/main" id="{8D076933-11DC-4F29-90EB-AD2D6DCF6CA1}"/>
              </a:ext>
            </a:extLst>
          </p:cNvPr>
          <p:cNvSpPr>
            <a:spLocks noGrp="1"/>
          </p:cNvSpPr>
          <p:nvPr>
            <p:ph idx="1"/>
          </p:nvPr>
        </p:nvSpPr>
        <p:spPr>
          <a:xfrm>
            <a:off x="838200" y="1825625"/>
            <a:ext cx="9240078" cy="4351338"/>
          </a:xfrm>
        </p:spPr>
        <p:txBody>
          <a:bodyPr/>
          <a:lstStyle/>
          <a:p>
            <a:pPr marL="0" indent="0">
              <a:buNone/>
            </a:pPr>
            <a:r>
              <a:rPr lang="en-US" sz="1800" b="1" dirty="0">
                <a:solidFill>
                  <a:schemeClr val="bg2">
                    <a:lumMod val="25000"/>
                  </a:schemeClr>
                </a:solidFill>
                <a:latin typeface="Helvetica Neue"/>
              </a:rPr>
              <a:t>Membership Activity Report</a:t>
            </a:r>
          </a:p>
          <a:p>
            <a:pPr lvl="1"/>
            <a:r>
              <a:rPr lang="en-US" sz="1800" dirty="0">
                <a:solidFill>
                  <a:schemeClr val="bg2">
                    <a:lumMod val="25000"/>
                  </a:schemeClr>
                </a:solidFill>
                <a:latin typeface="Helvetica Neue"/>
              </a:rPr>
              <a:t>Sent to lodge vice presidents and financial/membership secretaries every month, and any other lodge officers per request to Membership Services. </a:t>
            </a:r>
          </a:p>
          <a:p>
            <a:pPr lvl="1"/>
            <a:r>
              <a:rPr lang="en-US" sz="1800" dirty="0">
                <a:solidFill>
                  <a:schemeClr val="bg2">
                    <a:lumMod val="25000"/>
                  </a:schemeClr>
                </a:solidFill>
                <a:latin typeface="Helvetica Neue"/>
              </a:rPr>
              <a:t>Generated and emailed on the 2</a:t>
            </a:r>
            <a:r>
              <a:rPr lang="en-US" sz="1800" baseline="30000" dirty="0">
                <a:solidFill>
                  <a:schemeClr val="bg2">
                    <a:lumMod val="25000"/>
                  </a:schemeClr>
                </a:solidFill>
                <a:latin typeface="Helvetica Neue"/>
              </a:rPr>
              <a:t>nd</a:t>
            </a:r>
            <a:r>
              <a:rPr lang="en-US" sz="1800" dirty="0">
                <a:solidFill>
                  <a:schemeClr val="bg2">
                    <a:lumMod val="25000"/>
                  </a:schemeClr>
                </a:solidFill>
                <a:latin typeface="Helvetica Neue"/>
              </a:rPr>
              <a:t> of each month.  </a:t>
            </a:r>
          </a:p>
          <a:p>
            <a:pPr lvl="1"/>
            <a:r>
              <a:rPr lang="en-US" sz="1800" dirty="0">
                <a:solidFill>
                  <a:schemeClr val="bg2">
                    <a:lumMod val="25000"/>
                  </a:schemeClr>
                </a:solidFill>
                <a:latin typeface="Helvetica Neue"/>
              </a:rPr>
              <a:t>Officers without emails or who have requested paper forms will receive them in the regular mail around mid month.</a:t>
            </a:r>
          </a:p>
          <a:p>
            <a:pPr lvl="1"/>
            <a:r>
              <a:rPr lang="en-US" sz="1800" dirty="0">
                <a:solidFill>
                  <a:schemeClr val="bg2">
                    <a:lumMod val="25000"/>
                  </a:schemeClr>
                </a:solidFill>
                <a:latin typeface="Helvetica Neue"/>
              </a:rPr>
              <a:t>Can be downloaded by top officers from their profile page on </a:t>
            </a:r>
            <a:r>
              <a:rPr lang="en-US" sz="1800" dirty="0">
                <a:solidFill>
                  <a:schemeClr val="bg2">
                    <a:lumMod val="25000"/>
                  </a:schemeClr>
                </a:solidFill>
                <a:latin typeface="Helvetica Neue"/>
                <a:hlinkClick r:id="rId2">
                  <a:extLst>
                    <a:ext uri="{A12FA001-AC4F-418D-AE19-62706E023703}">
                      <ahyp:hlinkClr xmlns:ahyp="http://schemas.microsoft.com/office/drawing/2018/hyperlinkcolor" val="tx"/>
                    </a:ext>
                  </a:extLst>
                </a:hlinkClick>
              </a:rPr>
              <a:t>www.sonsofnorway.com</a:t>
            </a:r>
            <a:r>
              <a:rPr lang="en-US" sz="1800" dirty="0">
                <a:solidFill>
                  <a:schemeClr val="bg2">
                    <a:lumMod val="25000"/>
                  </a:schemeClr>
                </a:solidFill>
                <a:latin typeface="Helvetica Neue"/>
              </a:rPr>
              <a:t> as PDF files. </a:t>
            </a:r>
          </a:p>
          <a:p>
            <a:pPr lvl="1"/>
            <a:r>
              <a:rPr lang="en-US" sz="1800" dirty="0">
                <a:solidFill>
                  <a:schemeClr val="bg2">
                    <a:lumMod val="25000"/>
                  </a:schemeClr>
                </a:solidFill>
                <a:latin typeface="Helvetica Neue"/>
              </a:rPr>
              <a:t>Provides details about lodge membership activity during the previous month.</a:t>
            </a:r>
          </a:p>
          <a:p>
            <a:endParaRPr lang="en-US" dirty="0"/>
          </a:p>
        </p:txBody>
      </p:sp>
      <p:pic>
        <p:nvPicPr>
          <p:cNvPr id="4" name="Shape 98" descr="IMG_2181.JPG">
            <a:extLst>
              <a:ext uri="{FF2B5EF4-FFF2-40B4-BE49-F238E27FC236}">
                <a16:creationId xmlns:a16="http://schemas.microsoft.com/office/drawing/2014/main" id="{84663896-23BF-1648-9472-F7E908E980BB}"/>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1014728" y="0"/>
            <a:ext cx="1177272" cy="6884816"/>
          </a:xfrm>
          <a:prstGeom prst="rect">
            <a:avLst/>
          </a:prstGeom>
          <a:noFill/>
          <a:ln>
            <a:noFill/>
          </a:ln>
        </p:spPr>
      </p:pic>
      <p:grpSp>
        <p:nvGrpSpPr>
          <p:cNvPr id="5" name="Group 4">
            <a:extLst>
              <a:ext uri="{FF2B5EF4-FFF2-40B4-BE49-F238E27FC236}">
                <a16:creationId xmlns:a16="http://schemas.microsoft.com/office/drawing/2014/main" id="{499B1FDD-4E14-E348-9A50-9764B6F14A75}"/>
              </a:ext>
            </a:extLst>
          </p:cNvPr>
          <p:cNvGrpSpPr/>
          <p:nvPr/>
        </p:nvGrpSpPr>
        <p:grpSpPr>
          <a:xfrm flipV="1">
            <a:off x="988446" y="1437397"/>
            <a:ext cx="4165600" cy="177800"/>
            <a:chOff x="2819400" y="1885950"/>
            <a:chExt cx="3124200" cy="152400"/>
          </a:xfrm>
        </p:grpSpPr>
        <p:sp>
          <p:nvSpPr>
            <p:cNvPr id="6" name="Rectangle 5">
              <a:extLst>
                <a:ext uri="{FF2B5EF4-FFF2-40B4-BE49-F238E27FC236}">
                  <a16:creationId xmlns:a16="http://schemas.microsoft.com/office/drawing/2014/main" id="{EFAA288D-7253-3847-ACE2-8BF6BF6E6DBC}"/>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7" name="Straight Connector 6">
              <a:extLst>
                <a:ext uri="{FF2B5EF4-FFF2-40B4-BE49-F238E27FC236}">
                  <a16:creationId xmlns:a16="http://schemas.microsoft.com/office/drawing/2014/main" id="{84DB342B-92E1-A74E-8BA0-553BE19ED65C}"/>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578193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3325B-B45C-4321-9DF0-10D49FA0B3F3}"/>
              </a:ext>
            </a:extLst>
          </p:cNvPr>
          <p:cNvSpPr>
            <a:spLocks noGrp="1"/>
          </p:cNvSpPr>
          <p:nvPr>
            <p:ph type="title"/>
          </p:nvPr>
        </p:nvSpPr>
        <p:spPr/>
        <p:txBody>
          <a:bodyPr/>
          <a:lstStyle/>
          <a:p>
            <a:r>
              <a:rPr lang="en-US" dirty="0">
                <a:solidFill>
                  <a:srgbClr val="0085AD"/>
                </a:solidFill>
                <a:latin typeface="Helvetica Neue"/>
              </a:rPr>
              <a:t>Membership Reports Continued</a:t>
            </a:r>
          </a:p>
        </p:txBody>
      </p:sp>
      <p:sp>
        <p:nvSpPr>
          <p:cNvPr id="3" name="Content Placeholder 2">
            <a:extLst>
              <a:ext uri="{FF2B5EF4-FFF2-40B4-BE49-F238E27FC236}">
                <a16:creationId xmlns:a16="http://schemas.microsoft.com/office/drawing/2014/main" id="{C29DF2F8-527D-4F05-96A4-09FA487BE637}"/>
              </a:ext>
            </a:extLst>
          </p:cNvPr>
          <p:cNvSpPr>
            <a:spLocks noGrp="1"/>
          </p:cNvSpPr>
          <p:nvPr>
            <p:ph idx="1"/>
          </p:nvPr>
        </p:nvSpPr>
        <p:spPr>
          <a:xfrm>
            <a:off x="838200" y="1825625"/>
            <a:ext cx="9667461" cy="4351338"/>
          </a:xfrm>
        </p:spPr>
        <p:txBody>
          <a:bodyPr>
            <a:normAutofit/>
          </a:bodyPr>
          <a:lstStyle/>
          <a:p>
            <a:pPr marL="0" indent="0">
              <a:buNone/>
            </a:pPr>
            <a:r>
              <a:rPr lang="en-US" sz="1800" b="1" dirty="0">
                <a:solidFill>
                  <a:schemeClr val="bg2">
                    <a:lumMod val="25000"/>
                  </a:schemeClr>
                </a:solidFill>
                <a:latin typeface="Helvetica Neue"/>
              </a:rPr>
              <a:t>Lodge Monthly Dues Report</a:t>
            </a:r>
          </a:p>
          <a:p>
            <a:pPr marL="0" indent="0">
              <a:buNone/>
            </a:pPr>
            <a:endParaRPr lang="en-US" sz="1800" b="1" dirty="0">
              <a:solidFill>
                <a:schemeClr val="bg2">
                  <a:lumMod val="25000"/>
                </a:schemeClr>
              </a:solidFill>
              <a:latin typeface="Helvetica Neue"/>
            </a:endParaRPr>
          </a:p>
          <a:p>
            <a:pPr lvl="1"/>
            <a:r>
              <a:rPr lang="en-US" sz="1800" dirty="0">
                <a:solidFill>
                  <a:schemeClr val="bg2">
                    <a:lumMod val="25000"/>
                  </a:schemeClr>
                </a:solidFill>
                <a:latin typeface="Helvetica Neue"/>
              </a:rPr>
              <a:t>Lists Individual Members and the primary members of Family Memberships who have paid dues during the last month, along with the date they paid, their new paid to date, and the local lodge portion of their dues.</a:t>
            </a:r>
          </a:p>
          <a:p>
            <a:pPr lvl="1"/>
            <a:r>
              <a:rPr lang="en-US" sz="1800" dirty="0">
                <a:solidFill>
                  <a:schemeClr val="bg2">
                    <a:lumMod val="25000"/>
                  </a:schemeClr>
                </a:solidFill>
                <a:latin typeface="Helvetica Neue"/>
              </a:rPr>
              <a:t>If the dues for that month add up to $25 or more, a check will be sent along with the report. If the amount is less than $25, it is included in a future check.</a:t>
            </a:r>
          </a:p>
          <a:p>
            <a:pPr lvl="1"/>
            <a:r>
              <a:rPr lang="en-US" sz="1800" dirty="0">
                <a:solidFill>
                  <a:schemeClr val="bg2">
                    <a:lumMod val="25000"/>
                  </a:schemeClr>
                </a:solidFill>
                <a:latin typeface="Helvetica Neue"/>
              </a:rPr>
              <a:t>If a lodge has a Financial Secretary, they will receive the report and check.</a:t>
            </a:r>
          </a:p>
          <a:p>
            <a:pPr lvl="1"/>
            <a:r>
              <a:rPr lang="en-US" sz="1800" dirty="0">
                <a:solidFill>
                  <a:schemeClr val="bg2">
                    <a:lumMod val="25000"/>
                  </a:schemeClr>
                </a:solidFill>
                <a:latin typeface="Helvetica Neue"/>
              </a:rPr>
              <a:t>If a lodge has a Membership Secretary, the Treasurer will receive the report and check. The Membership Secretary will receive a copy of the report.</a:t>
            </a:r>
          </a:p>
          <a:p>
            <a:pPr lvl="1"/>
            <a:r>
              <a:rPr lang="en-US" sz="1800" dirty="0">
                <a:solidFill>
                  <a:schemeClr val="bg2">
                    <a:lumMod val="25000"/>
                  </a:schemeClr>
                </a:solidFill>
                <a:latin typeface="Helvetica Neue"/>
              </a:rPr>
              <a:t>Not currently available for download from www.sonsofnorway.com.</a:t>
            </a:r>
          </a:p>
          <a:p>
            <a:pPr lvl="1"/>
            <a:endParaRPr lang="en-US" dirty="0"/>
          </a:p>
        </p:txBody>
      </p:sp>
      <p:pic>
        <p:nvPicPr>
          <p:cNvPr id="4" name="Shape 98" descr="IMG_2181.JPG">
            <a:extLst>
              <a:ext uri="{FF2B5EF4-FFF2-40B4-BE49-F238E27FC236}">
                <a16:creationId xmlns:a16="http://schemas.microsoft.com/office/drawing/2014/main" id="{74B40019-3FA8-E042-A6B5-5E5E12D75530}"/>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flipH="1">
            <a:off x="11014728" y="0"/>
            <a:ext cx="1177272" cy="6884816"/>
          </a:xfrm>
          <a:prstGeom prst="rect">
            <a:avLst/>
          </a:prstGeom>
          <a:noFill/>
          <a:ln>
            <a:noFill/>
          </a:ln>
        </p:spPr>
      </p:pic>
      <p:grpSp>
        <p:nvGrpSpPr>
          <p:cNvPr id="5" name="Group 4">
            <a:extLst>
              <a:ext uri="{FF2B5EF4-FFF2-40B4-BE49-F238E27FC236}">
                <a16:creationId xmlns:a16="http://schemas.microsoft.com/office/drawing/2014/main" id="{0494F5F3-4428-884C-87FD-1101C3147D9C}"/>
              </a:ext>
            </a:extLst>
          </p:cNvPr>
          <p:cNvGrpSpPr/>
          <p:nvPr/>
        </p:nvGrpSpPr>
        <p:grpSpPr>
          <a:xfrm flipV="1">
            <a:off x="988446" y="1437397"/>
            <a:ext cx="4165600" cy="177800"/>
            <a:chOff x="2819400" y="1885950"/>
            <a:chExt cx="3124200" cy="152400"/>
          </a:xfrm>
        </p:grpSpPr>
        <p:sp>
          <p:nvSpPr>
            <p:cNvPr id="6" name="Rectangle 5">
              <a:extLst>
                <a:ext uri="{FF2B5EF4-FFF2-40B4-BE49-F238E27FC236}">
                  <a16:creationId xmlns:a16="http://schemas.microsoft.com/office/drawing/2014/main" id="{FF68352B-BEE1-4644-BB40-1FD5C0C1462D}"/>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7" name="Straight Connector 6">
              <a:extLst>
                <a:ext uri="{FF2B5EF4-FFF2-40B4-BE49-F238E27FC236}">
                  <a16:creationId xmlns:a16="http://schemas.microsoft.com/office/drawing/2014/main" id="{523869F0-B069-1946-8813-12E8062CDF39}"/>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2722243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CB321-4A4A-4C00-B02C-B2CA6A0F0A5A}"/>
              </a:ext>
            </a:extLst>
          </p:cNvPr>
          <p:cNvSpPr>
            <a:spLocks noGrp="1"/>
          </p:cNvSpPr>
          <p:nvPr>
            <p:ph type="title"/>
          </p:nvPr>
        </p:nvSpPr>
        <p:spPr>
          <a:xfrm>
            <a:off x="838200" y="155662"/>
            <a:ext cx="10515600" cy="1325563"/>
          </a:xfrm>
        </p:spPr>
        <p:txBody>
          <a:bodyPr/>
          <a:lstStyle/>
          <a:p>
            <a:r>
              <a:rPr lang="en-US" dirty="0">
                <a:solidFill>
                  <a:srgbClr val="0085AD"/>
                </a:solidFill>
                <a:latin typeface="Helvetica Neue"/>
              </a:rPr>
              <a:t>Fund Raising Ideas</a:t>
            </a:r>
          </a:p>
        </p:txBody>
      </p:sp>
      <p:sp>
        <p:nvSpPr>
          <p:cNvPr id="3" name="Content Placeholder 2">
            <a:extLst>
              <a:ext uri="{FF2B5EF4-FFF2-40B4-BE49-F238E27FC236}">
                <a16:creationId xmlns:a16="http://schemas.microsoft.com/office/drawing/2014/main" id="{70E00FEA-55A6-487F-B05B-797148737174}"/>
              </a:ext>
            </a:extLst>
          </p:cNvPr>
          <p:cNvSpPr>
            <a:spLocks noGrp="1"/>
          </p:cNvSpPr>
          <p:nvPr>
            <p:ph idx="1"/>
          </p:nvPr>
        </p:nvSpPr>
        <p:spPr/>
        <p:txBody>
          <a:bodyPr/>
          <a:lstStyle/>
          <a:p>
            <a:r>
              <a:rPr lang="en-US" sz="1800" dirty="0">
                <a:solidFill>
                  <a:schemeClr val="bg2">
                    <a:lumMod val="25000"/>
                  </a:schemeClr>
                </a:solidFill>
                <a:latin typeface="Helvetica Neue"/>
              </a:rPr>
              <a:t>Dinners (Lutefisk, </a:t>
            </a:r>
            <a:r>
              <a:rPr lang="en-US" sz="1800" dirty="0" err="1">
                <a:solidFill>
                  <a:schemeClr val="bg2">
                    <a:lumMod val="25000"/>
                  </a:schemeClr>
                </a:solidFill>
                <a:latin typeface="Helvetica Neue"/>
              </a:rPr>
              <a:t>Torsk</a:t>
            </a:r>
            <a:r>
              <a:rPr lang="en-US" sz="1800" dirty="0">
                <a:solidFill>
                  <a:schemeClr val="bg2">
                    <a:lumMod val="25000"/>
                  </a:schemeClr>
                </a:solidFill>
                <a:latin typeface="Helvetica Neue"/>
              </a:rPr>
              <a:t>, </a:t>
            </a:r>
            <a:r>
              <a:rPr lang="en-US" sz="1800" dirty="0" err="1">
                <a:solidFill>
                  <a:schemeClr val="bg2">
                    <a:lumMod val="25000"/>
                  </a:schemeClr>
                </a:solidFill>
                <a:latin typeface="Helvetica Neue"/>
              </a:rPr>
              <a:t>Julebord</a:t>
            </a:r>
            <a:r>
              <a:rPr lang="en-US" sz="1800" dirty="0">
                <a:solidFill>
                  <a:schemeClr val="bg2">
                    <a:lumMod val="25000"/>
                  </a:schemeClr>
                </a:solidFill>
                <a:latin typeface="Helvetica Neue"/>
              </a:rPr>
              <a:t>)</a:t>
            </a:r>
          </a:p>
          <a:p>
            <a:r>
              <a:rPr lang="en-US" sz="1800" dirty="0">
                <a:solidFill>
                  <a:schemeClr val="bg2">
                    <a:lumMod val="25000"/>
                  </a:schemeClr>
                </a:solidFill>
                <a:latin typeface="Helvetica Neue"/>
              </a:rPr>
              <a:t>Bake or Craft Sales</a:t>
            </a:r>
          </a:p>
          <a:p>
            <a:r>
              <a:rPr lang="en-US" sz="1800" dirty="0">
                <a:solidFill>
                  <a:schemeClr val="bg2">
                    <a:lumMod val="25000"/>
                  </a:schemeClr>
                </a:solidFill>
                <a:latin typeface="Helvetica Neue"/>
              </a:rPr>
              <a:t>Silent Auctions</a:t>
            </a:r>
          </a:p>
          <a:p>
            <a:r>
              <a:rPr lang="en-US" sz="1800" dirty="0">
                <a:solidFill>
                  <a:schemeClr val="bg2">
                    <a:lumMod val="25000"/>
                  </a:schemeClr>
                </a:solidFill>
                <a:latin typeface="Helvetica Neue"/>
              </a:rPr>
              <a:t>Raffles</a:t>
            </a:r>
          </a:p>
          <a:p>
            <a:r>
              <a:rPr lang="en-US" sz="1800" dirty="0">
                <a:solidFill>
                  <a:schemeClr val="bg2">
                    <a:lumMod val="25000"/>
                  </a:schemeClr>
                </a:solidFill>
                <a:latin typeface="Helvetica Neue"/>
              </a:rPr>
              <a:t>Special Events</a:t>
            </a:r>
          </a:p>
          <a:p>
            <a:endParaRPr lang="en-US" dirty="0"/>
          </a:p>
          <a:p>
            <a:endParaRPr lang="en-US" dirty="0"/>
          </a:p>
          <a:p>
            <a:endParaRPr lang="en-US" dirty="0"/>
          </a:p>
          <a:p>
            <a:endParaRPr lang="en-US" dirty="0"/>
          </a:p>
          <a:p>
            <a:pPr marL="0" indent="0">
              <a:buNone/>
            </a:pPr>
            <a:endParaRPr lang="en-US" dirty="0"/>
          </a:p>
        </p:txBody>
      </p:sp>
      <p:pic>
        <p:nvPicPr>
          <p:cNvPr id="4" name="Shape 98" descr="IMG_2181.JPG">
            <a:extLst>
              <a:ext uri="{FF2B5EF4-FFF2-40B4-BE49-F238E27FC236}">
                <a16:creationId xmlns:a16="http://schemas.microsoft.com/office/drawing/2014/main" id="{3A477CEF-0530-4B41-BA66-BAC18485D9B6}"/>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flipH="1">
            <a:off x="11014728" y="0"/>
            <a:ext cx="1177272" cy="6884816"/>
          </a:xfrm>
          <a:prstGeom prst="rect">
            <a:avLst/>
          </a:prstGeom>
          <a:noFill/>
          <a:ln>
            <a:noFill/>
          </a:ln>
        </p:spPr>
      </p:pic>
      <p:grpSp>
        <p:nvGrpSpPr>
          <p:cNvPr id="5" name="Group 4">
            <a:extLst>
              <a:ext uri="{FF2B5EF4-FFF2-40B4-BE49-F238E27FC236}">
                <a16:creationId xmlns:a16="http://schemas.microsoft.com/office/drawing/2014/main" id="{0EA98610-90FC-AA47-8BE8-F71C819B05B0}"/>
              </a:ext>
            </a:extLst>
          </p:cNvPr>
          <p:cNvGrpSpPr/>
          <p:nvPr/>
        </p:nvGrpSpPr>
        <p:grpSpPr>
          <a:xfrm flipV="1">
            <a:off x="988446" y="1437397"/>
            <a:ext cx="4165600" cy="177800"/>
            <a:chOff x="2819400" y="1885950"/>
            <a:chExt cx="3124200" cy="152400"/>
          </a:xfrm>
        </p:grpSpPr>
        <p:sp>
          <p:nvSpPr>
            <p:cNvPr id="6" name="Rectangle 5">
              <a:extLst>
                <a:ext uri="{FF2B5EF4-FFF2-40B4-BE49-F238E27FC236}">
                  <a16:creationId xmlns:a16="http://schemas.microsoft.com/office/drawing/2014/main" id="{C1C79D00-32FE-A14A-B0BF-3439FDD45322}"/>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7" name="Straight Connector 6">
              <a:extLst>
                <a:ext uri="{FF2B5EF4-FFF2-40B4-BE49-F238E27FC236}">
                  <a16:creationId xmlns:a16="http://schemas.microsoft.com/office/drawing/2014/main" id="{2341EC2A-51FE-4049-8934-7461BBD0AC3D}"/>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069192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EAB7F-285E-4F0D-92F5-BFF562CB66FB}"/>
              </a:ext>
            </a:extLst>
          </p:cNvPr>
          <p:cNvSpPr>
            <a:spLocks noGrp="1"/>
          </p:cNvSpPr>
          <p:nvPr>
            <p:ph type="title"/>
          </p:nvPr>
        </p:nvSpPr>
        <p:spPr>
          <a:xfrm>
            <a:off x="838200" y="200734"/>
            <a:ext cx="10515600" cy="1325563"/>
          </a:xfrm>
        </p:spPr>
        <p:txBody>
          <a:bodyPr/>
          <a:lstStyle/>
          <a:p>
            <a:r>
              <a:rPr lang="en-US" dirty="0">
                <a:solidFill>
                  <a:srgbClr val="0085AD"/>
                </a:solidFill>
                <a:latin typeface="Helvetica Neue"/>
              </a:rPr>
              <a:t>Local Lodge planning/calendars</a:t>
            </a:r>
          </a:p>
        </p:txBody>
      </p:sp>
      <p:sp>
        <p:nvSpPr>
          <p:cNvPr id="3" name="Content Placeholder 2">
            <a:extLst>
              <a:ext uri="{FF2B5EF4-FFF2-40B4-BE49-F238E27FC236}">
                <a16:creationId xmlns:a16="http://schemas.microsoft.com/office/drawing/2014/main" id="{BE3C581F-070D-4CAF-B148-3CA809225572}"/>
              </a:ext>
            </a:extLst>
          </p:cNvPr>
          <p:cNvSpPr>
            <a:spLocks noGrp="1"/>
          </p:cNvSpPr>
          <p:nvPr>
            <p:ph idx="1"/>
          </p:nvPr>
        </p:nvSpPr>
        <p:spPr>
          <a:xfrm>
            <a:off x="838200" y="1825625"/>
            <a:ext cx="9538252" cy="4351338"/>
          </a:xfrm>
        </p:spPr>
        <p:txBody>
          <a:bodyPr/>
          <a:lstStyle/>
          <a:p>
            <a:r>
              <a:rPr lang="en-US" sz="1800" dirty="0">
                <a:solidFill>
                  <a:schemeClr val="bg2">
                    <a:lumMod val="25000"/>
                  </a:schemeClr>
                </a:solidFill>
                <a:latin typeface="Helvetica Neue"/>
              </a:rPr>
              <a:t>Some lodges plan out their whole year of meetings and events in January or February of each year, other lodges only plan one or two quarters ahead.</a:t>
            </a:r>
          </a:p>
          <a:p>
            <a:r>
              <a:rPr lang="en-US" sz="1800" dirty="0">
                <a:solidFill>
                  <a:schemeClr val="bg2">
                    <a:lumMod val="25000"/>
                  </a:schemeClr>
                </a:solidFill>
                <a:latin typeface="Helvetica Neue"/>
              </a:rPr>
              <a:t>There is no wrong way to plan, if it works for the lodge.</a:t>
            </a:r>
          </a:p>
          <a:p>
            <a:r>
              <a:rPr lang="en-US" sz="1800" dirty="0">
                <a:solidFill>
                  <a:schemeClr val="bg2">
                    <a:lumMod val="25000"/>
                  </a:schemeClr>
                </a:solidFill>
                <a:latin typeface="Helvetica Neue"/>
              </a:rPr>
              <a:t>Keep updating your meeting and event information on the calendar published in the lodge newsletter, website, and/or social media such as Facebook.</a:t>
            </a:r>
          </a:p>
          <a:p>
            <a:r>
              <a:rPr lang="en-US" sz="1800" dirty="0">
                <a:solidFill>
                  <a:schemeClr val="bg2">
                    <a:lumMod val="25000"/>
                  </a:schemeClr>
                </a:solidFill>
                <a:latin typeface="Helvetica Neue"/>
              </a:rPr>
              <a:t>Be open to new ideas, and improvements to old ones. </a:t>
            </a:r>
          </a:p>
          <a:p>
            <a:endParaRPr lang="en-US" dirty="0"/>
          </a:p>
          <a:p>
            <a:endParaRPr lang="en-US" dirty="0"/>
          </a:p>
        </p:txBody>
      </p:sp>
      <p:pic>
        <p:nvPicPr>
          <p:cNvPr id="4" name="Shape 98" descr="IMG_2181.JPG">
            <a:extLst>
              <a:ext uri="{FF2B5EF4-FFF2-40B4-BE49-F238E27FC236}">
                <a16:creationId xmlns:a16="http://schemas.microsoft.com/office/drawing/2014/main" id="{81629237-D9B8-824B-8447-D66B611D5C71}"/>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flipH="1">
            <a:off x="11014728" y="0"/>
            <a:ext cx="1177272" cy="6884816"/>
          </a:xfrm>
          <a:prstGeom prst="rect">
            <a:avLst/>
          </a:prstGeom>
          <a:noFill/>
          <a:ln>
            <a:noFill/>
          </a:ln>
        </p:spPr>
      </p:pic>
      <p:grpSp>
        <p:nvGrpSpPr>
          <p:cNvPr id="5" name="Group 4">
            <a:extLst>
              <a:ext uri="{FF2B5EF4-FFF2-40B4-BE49-F238E27FC236}">
                <a16:creationId xmlns:a16="http://schemas.microsoft.com/office/drawing/2014/main" id="{C6DA6D23-0BDD-384C-BCFD-593833581EAA}"/>
              </a:ext>
            </a:extLst>
          </p:cNvPr>
          <p:cNvGrpSpPr/>
          <p:nvPr/>
        </p:nvGrpSpPr>
        <p:grpSpPr>
          <a:xfrm flipV="1">
            <a:off x="988446" y="1437397"/>
            <a:ext cx="4165600" cy="177800"/>
            <a:chOff x="2819400" y="1885950"/>
            <a:chExt cx="3124200" cy="152400"/>
          </a:xfrm>
        </p:grpSpPr>
        <p:sp>
          <p:nvSpPr>
            <p:cNvPr id="6" name="Rectangle 5">
              <a:extLst>
                <a:ext uri="{FF2B5EF4-FFF2-40B4-BE49-F238E27FC236}">
                  <a16:creationId xmlns:a16="http://schemas.microsoft.com/office/drawing/2014/main" id="{2D83DF00-1D6A-ED47-82BF-45789253EF97}"/>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7" name="Straight Connector 6">
              <a:extLst>
                <a:ext uri="{FF2B5EF4-FFF2-40B4-BE49-F238E27FC236}">
                  <a16:creationId xmlns:a16="http://schemas.microsoft.com/office/drawing/2014/main" id="{FF2F5838-0419-894F-A055-8CD934B7ED6F}"/>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382940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3" name="Shape 123"/>
          <p:cNvSpPr txBox="1"/>
          <p:nvPr/>
        </p:nvSpPr>
        <p:spPr>
          <a:xfrm>
            <a:off x="536200" y="413900"/>
            <a:ext cx="9962400" cy="978400"/>
          </a:xfrm>
          <a:prstGeom prst="rect">
            <a:avLst/>
          </a:prstGeom>
          <a:noFill/>
          <a:ln>
            <a:noFill/>
          </a:ln>
        </p:spPr>
        <p:txBody>
          <a:bodyPr lIns="121900" tIns="121900" rIns="121900" bIns="121900" anchor="t" anchorCtr="0">
            <a:noAutofit/>
          </a:bodyPr>
          <a:lstStyle/>
          <a:p>
            <a:r>
              <a:rPr lang="en" sz="3600" dirty="0">
                <a:solidFill>
                  <a:srgbClr val="0085AD"/>
                </a:solidFill>
                <a:latin typeface="Helvetica Neue"/>
                <a:ea typeface="Helvetica Neue"/>
                <a:cs typeface="Helvetica Neue"/>
                <a:sym typeface="Helvetica Neue"/>
              </a:rPr>
              <a:t>Sons of Norway’s Mission</a:t>
            </a:r>
          </a:p>
        </p:txBody>
      </p:sp>
      <p:sp>
        <p:nvSpPr>
          <p:cNvPr id="124" name="Shape 124"/>
          <p:cNvSpPr txBox="1"/>
          <p:nvPr/>
        </p:nvSpPr>
        <p:spPr>
          <a:xfrm>
            <a:off x="620800" y="1449683"/>
            <a:ext cx="9793200" cy="4111200"/>
          </a:xfrm>
          <a:prstGeom prst="rect">
            <a:avLst/>
          </a:prstGeom>
          <a:noFill/>
          <a:ln>
            <a:noFill/>
          </a:ln>
        </p:spPr>
        <p:txBody>
          <a:bodyPr lIns="121900" tIns="121900" rIns="121900" bIns="121900" anchor="ctr" anchorCtr="0">
            <a:noAutofit/>
          </a:bodyPr>
          <a:lstStyle/>
          <a:p>
            <a:pPr>
              <a:lnSpc>
                <a:spcPct val="115000"/>
              </a:lnSpc>
              <a:spcBef>
                <a:spcPts val="2267"/>
              </a:spcBef>
              <a:buClr>
                <a:schemeClr val="dk1"/>
              </a:buClr>
              <a:buSzPct val="61111"/>
            </a:pPr>
            <a:r>
              <a:rPr lang="en" sz="2400" i="1" dirty="0">
                <a:solidFill>
                  <a:srgbClr val="595959"/>
                </a:solidFill>
                <a:latin typeface="Helvetica Neue"/>
                <a:ea typeface="Helvetica Neue"/>
                <a:cs typeface="Helvetica Neue"/>
                <a:sym typeface="Helvetica Neue"/>
              </a:rPr>
              <a:t>The mission of Sons of Norway is to promote and to preserve the heritage &amp; culture of Norway, to celebrate our relationship with other Nordic Countries, and to provide quality insurance and financial products to its members.</a:t>
            </a:r>
          </a:p>
          <a:p>
            <a:pPr algn="ctr"/>
            <a:endParaRPr sz="2400" dirty="0"/>
          </a:p>
        </p:txBody>
      </p:sp>
      <p:pic>
        <p:nvPicPr>
          <p:cNvPr id="5" name="Shape 98" descr="IMG_2181.JPG">
            <a:extLst>
              <a:ext uri="{FF2B5EF4-FFF2-40B4-BE49-F238E27FC236}">
                <a16:creationId xmlns:a16="http://schemas.microsoft.com/office/drawing/2014/main" id="{BDDC21D5-22D0-8449-994E-E39AE1B2E132}"/>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grpSp>
        <p:nvGrpSpPr>
          <p:cNvPr id="6" name="Group 5">
            <a:extLst>
              <a:ext uri="{FF2B5EF4-FFF2-40B4-BE49-F238E27FC236}">
                <a16:creationId xmlns:a16="http://schemas.microsoft.com/office/drawing/2014/main" id="{5FC3A4CF-7DCA-F541-B7A6-AD9283E74011}"/>
              </a:ext>
            </a:extLst>
          </p:cNvPr>
          <p:cNvGrpSpPr/>
          <p:nvPr/>
        </p:nvGrpSpPr>
        <p:grpSpPr>
          <a:xfrm flipV="1">
            <a:off x="682752" y="1449683"/>
            <a:ext cx="4165600" cy="177800"/>
            <a:chOff x="2819400" y="1885950"/>
            <a:chExt cx="3124200" cy="152400"/>
          </a:xfrm>
        </p:grpSpPr>
        <p:sp>
          <p:nvSpPr>
            <p:cNvPr id="7" name="Rectangle 6">
              <a:extLst>
                <a:ext uri="{FF2B5EF4-FFF2-40B4-BE49-F238E27FC236}">
                  <a16:creationId xmlns:a16="http://schemas.microsoft.com/office/drawing/2014/main" id="{DEA971A4-5B1D-A741-B72B-9735D21D16AC}"/>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8" name="Straight Connector 7">
              <a:extLst>
                <a:ext uri="{FF2B5EF4-FFF2-40B4-BE49-F238E27FC236}">
                  <a16:creationId xmlns:a16="http://schemas.microsoft.com/office/drawing/2014/main" id="{E68467AF-0138-7E44-8FC4-168D94131232}"/>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50D35-4192-466F-A6D7-44488D87BDCB}"/>
              </a:ext>
            </a:extLst>
          </p:cNvPr>
          <p:cNvSpPr>
            <a:spLocks noGrp="1"/>
          </p:cNvSpPr>
          <p:nvPr>
            <p:ph type="title"/>
          </p:nvPr>
        </p:nvSpPr>
        <p:spPr>
          <a:xfrm>
            <a:off x="838200" y="200734"/>
            <a:ext cx="10515600" cy="1325563"/>
          </a:xfrm>
        </p:spPr>
        <p:txBody>
          <a:bodyPr/>
          <a:lstStyle/>
          <a:p>
            <a:r>
              <a:rPr lang="en-US" dirty="0">
                <a:solidFill>
                  <a:srgbClr val="0085AD"/>
                </a:solidFill>
                <a:latin typeface="Helvetica Neue"/>
              </a:rPr>
              <a:t>Tracking with FraternalsGive.org</a:t>
            </a:r>
          </a:p>
        </p:txBody>
      </p:sp>
      <p:sp>
        <p:nvSpPr>
          <p:cNvPr id="3" name="Content Placeholder 2">
            <a:extLst>
              <a:ext uri="{FF2B5EF4-FFF2-40B4-BE49-F238E27FC236}">
                <a16:creationId xmlns:a16="http://schemas.microsoft.com/office/drawing/2014/main" id="{0450EBD4-FC19-4F59-B1B7-DC082BC9553A}"/>
              </a:ext>
            </a:extLst>
          </p:cNvPr>
          <p:cNvSpPr>
            <a:spLocks noGrp="1"/>
          </p:cNvSpPr>
          <p:nvPr>
            <p:ph idx="1"/>
          </p:nvPr>
        </p:nvSpPr>
        <p:spPr>
          <a:xfrm>
            <a:off x="838200" y="1825625"/>
            <a:ext cx="9230139" cy="4351338"/>
          </a:xfrm>
        </p:spPr>
        <p:txBody>
          <a:bodyPr>
            <a:normAutofit/>
          </a:bodyPr>
          <a:lstStyle/>
          <a:p>
            <a:r>
              <a:rPr lang="en-US" sz="1600" dirty="0">
                <a:solidFill>
                  <a:schemeClr val="bg2">
                    <a:lumMod val="25000"/>
                  </a:schemeClr>
                </a:solidFill>
                <a:latin typeface="Helvetica Neue"/>
              </a:rPr>
              <a:t>Easy way to track lodge events, activities and volunteer hours.</a:t>
            </a:r>
          </a:p>
          <a:p>
            <a:r>
              <a:rPr lang="en-US" sz="1600" dirty="0">
                <a:solidFill>
                  <a:schemeClr val="bg2">
                    <a:lumMod val="25000"/>
                  </a:schemeClr>
                </a:solidFill>
                <a:latin typeface="Helvetica Neue"/>
              </a:rPr>
              <a:t>The lodge Secretary, an Assistant Secretary or the Lodge Volunteer coordinator can sign on to </a:t>
            </a:r>
            <a:r>
              <a:rPr lang="en-US" sz="1600" dirty="0">
                <a:solidFill>
                  <a:schemeClr val="bg2">
                    <a:lumMod val="25000"/>
                  </a:schemeClr>
                </a:solidFill>
                <a:latin typeface="Helvetica Neue"/>
                <a:hlinkClick r:id="rId2">
                  <a:extLst>
                    <a:ext uri="{A12FA001-AC4F-418D-AE19-62706E023703}">
                      <ahyp:hlinkClr xmlns:ahyp="http://schemas.microsoft.com/office/drawing/2018/hyperlinkcolor" val="tx"/>
                    </a:ext>
                  </a:extLst>
                </a:hlinkClick>
              </a:rPr>
              <a:t>www.fraternalsgive.org</a:t>
            </a:r>
            <a:r>
              <a:rPr lang="en-US" sz="1600" dirty="0">
                <a:solidFill>
                  <a:schemeClr val="bg2">
                    <a:lumMod val="25000"/>
                  </a:schemeClr>
                </a:solidFill>
                <a:latin typeface="Helvetica Neue"/>
              </a:rPr>
              <a:t> </a:t>
            </a:r>
          </a:p>
          <a:p>
            <a:r>
              <a:rPr lang="en-US" sz="1600" dirty="0">
                <a:solidFill>
                  <a:schemeClr val="bg2">
                    <a:lumMod val="25000"/>
                  </a:schemeClr>
                </a:solidFill>
                <a:latin typeface="Helvetica Neue"/>
              </a:rPr>
              <a:t>Each lodge has a preset user name and password. </a:t>
            </a:r>
          </a:p>
          <a:p>
            <a:pPr lvl="1"/>
            <a:r>
              <a:rPr lang="en-US" sz="1600" dirty="0">
                <a:solidFill>
                  <a:schemeClr val="bg2">
                    <a:lumMod val="25000"/>
                  </a:schemeClr>
                </a:solidFill>
                <a:latin typeface="Helvetica Neue"/>
              </a:rPr>
              <a:t>The user name is the lodge name and the lodge number without the district number and any place holding zeros. For example: Olso2, Tordenskjold55, MountainVikings690.</a:t>
            </a:r>
          </a:p>
          <a:p>
            <a:pPr lvl="1"/>
            <a:r>
              <a:rPr lang="en-US" sz="1600" dirty="0">
                <a:solidFill>
                  <a:schemeClr val="bg2">
                    <a:lumMod val="25000"/>
                  </a:schemeClr>
                </a:solidFill>
                <a:latin typeface="Helvetica Neue"/>
              </a:rPr>
              <a:t>The password is set as Password1.</a:t>
            </a:r>
          </a:p>
          <a:p>
            <a:pPr marL="457200" lvl="1" indent="0">
              <a:buNone/>
            </a:pPr>
            <a:endParaRPr lang="en-US" sz="1600" dirty="0">
              <a:solidFill>
                <a:schemeClr val="bg2">
                  <a:lumMod val="25000"/>
                </a:schemeClr>
              </a:solidFill>
              <a:latin typeface="Helvetica Neue"/>
            </a:endParaRPr>
          </a:p>
          <a:p>
            <a:pPr marL="457200" lvl="1" indent="0">
              <a:buNone/>
            </a:pPr>
            <a:r>
              <a:rPr lang="en-US" sz="1600" dirty="0">
                <a:solidFill>
                  <a:schemeClr val="bg2">
                    <a:lumMod val="25000"/>
                  </a:schemeClr>
                </a:solidFill>
                <a:latin typeface="Helvetica Neue"/>
              </a:rPr>
              <a:t>If you have problems with </a:t>
            </a:r>
            <a:r>
              <a:rPr lang="en-US" sz="1600" dirty="0" err="1">
                <a:solidFill>
                  <a:schemeClr val="bg2">
                    <a:lumMod val="25000"/>
                  </a:schemeClr>
                </a:solidFill>
                <a:latin typeface="Helvetica Neue"/>
              </a:rPr>
              <a:t>FraternalsGive</a:t>
            </a:r>
            <a:r>
              <a:rPr lang="en-US" sz="1600" dirty="0">
                <a:solidFill>
                  <a:schemeClr val="bg2">
                    <a:lumMod val="25000"/>
                  </a:schemeClr>
                </a:solidFill>
                <a:latin typeface="Helvetica Neue"/>
              </a:rPr>
              <a:t> or have questions, contact Membership Services at Sons of Norway Headquarters. </a:t>
            </a:r>
          </a:p>
        </p:txBody>
      </p:sp>
      <p:pic>
        <p:nvPicPr>
          <p:cNvPr id="4" name="Shape 98" descr="IMG_2181.JPG">
            <a:extLst>
              <a:ext uri="{FF2B5EF4-FFF2-40B4-BE49-F238E27FC236}">
                <a16:creationId xmlns:a16="http://schemas.microsoft.com/office/drawing/2014/main" id="{CED99913-647C-D049-82B4-3AB4BF2020CC}"/>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1014728" y="0"/>
            <a:ext cx="1177272" cy="6884816"/>
          </a:xfrm>
          <a:prstGeom prst="rect">
            <a:avLst/>
          </a:prstGeom>
          <a:noFill/>
          <a:ln>
            <a:noFill/>
          </a:ln>
        </p:spPr>
      </p:pic>
      <p:grpSp>
        <p:nvGrpSpPr>
          <p:cNvPr id="5" name="Group 4">
            <a:extLst>
              <a:ext uri="{FF2B5EF4-FFF2-40B4-BE49-F238E27FC236}">
                <a16:creationId xmlns:a16="http://schemas.microsoft.com/office/drawing/2014/main" id="{06BB8B81-0A14-3C44-85A3-17A517BF1B26}"/>
              </a:ext>
            </a:extLst>
          </p:cNvPr>
          <p:cNvGrpSpPr/>
          <p:nvPr/>
        </p:nvGrpSpPr>
        <p:grpSpPr>
          <a:xfrm flipV="1">
            <a:off x="988446" y="1437397"/>
            <a:ext cx="4165600" cy="177800"/>
            <a:chOff x="2819400" y="1885950"/>
            <a:chExt cx="3124200" cy="152400"/>
          </a:xfrm>
        </p:grpSpPr>
        <p:sp>
          <p:nvSpPr>
            <p:cNvPr id="6" name="Rectangle 5">
              <a:extLst>
                <a:ext uri="{FF2B5EF4-FFF2-40B4-BE49-F238E27FC236}">
                  <a16:creationId xmlns:a16="http://schemas.microsoft.com/office/drawing/2014/main" id="{1A735ACB-7E11-2942-9158-AA3A1B94460B}"/>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7" name="Straight Connector 6">
              <a:extLst>
                <a:ext uri="{FF2B5EF4-FFF2-40B4-BE49-F238E27FC236}">
                  <a16:creationId xmlns:a16="http://schemas.microsoft.com/office/drawing/2014/main" id="{4B4D4113-B1FD-BB4A-953F-4E54A5894B66}"/>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987037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813B7-009C-4F12-B86B-1C1D33A20BF4}"/>
              </a:ext>
            </a:extLst>
          </p:cNvPr>
          <p:cNvSpPr>
            <a:spLocks noGrp="1"/>
          </p:cNvSpPr>
          <p:nvPr>
            <p:ph type="title"/>
          </p:nvPr>
        </p:nvSpPr>
        <p:spPr>
          <a:xfrm>
            <a:off x="838200" y="200734"/>
            <a:ext cx="10515600" cy="1325563"/>
          </a:xfrm>
        </p:spPr>
        <p:txBody>
          <a:bodyPr/>
          <a:lstStyle/>
          <a:p>
            <a:r>
              <a:rPr lang="en-US" dirty="0">
                <a:solidFill>
                  <a:srgbClr val="0085AD"/>
                </a:solidFill>
                <a:latin typeface="Helvetica Neue"/>
              </a:rPr>
              <a:t>Governing Documents</a:t>
            </a:r>
          </a:p>
        </p:txBody>
      </p:sp>
      <p:sp>
        <p:nvSpPr>
          <p:cNvPr id="3" name="Content Placeholder 2">
            <a:extLst>
              <a:ext uri="{FF2B5EF4-FFF2-40B4-BE49-F238E27FC236}">
                <a16:creationId xmlns:a16="http://schemas.microsoft.com/office/drawing/2014/main" id="{E16A3679-BE9D-4760-B820-DEAD63D831E1}"/>
              </a:ext>
            </a:extLst>
          </p:cNvPr>
          <p:cNvSpPr>
            <a:spLocks noGrp="1"/>
          </p:cNvSpPr>
          <p:nvPr>
            <p:ph idx="1"/>
          </p:nvPr>
        </p:nvSpPr>
        <p:spPr>
          <a:xfrm>
            <a:off x="988446" y="1835564"/>
            <a:ext cx="10515600" cy="4351338"/>
          </a:xfrm>
        </p:spPr>
        <p:txBody>
          <a:bodyPr>
            <a:normAutofit/>
          </a:bodyPr>
          <a:lstStyle/>
          <a:p>
            <a:r>
              <a:rPr lang="en-US" sz="1800" dirty="0">
                <a:solidFill>
                  <a:schemeClr val="bg2">
                    <a:lumMod val="25000"/>
                  </a:schemeClr>
                </a:solidFill>
                <a:latin typeface="Helvetica Neue"/>
              </a:rPr>
              <a:t>Charter and Constitution</a:t>
            </a:r>
          </a:p>
          <a:p>
            <a:r>
              <a:rPr lang="en-US" sz="1800" dirty="0">
                <a:solidFill>
                  <a:schemeClr val="bg2">
                    <a:lumMod val="25000"/>
                  </a:schemeClr>
                </a:solidFill>
                <a:latin typeface="Helvetica Neue"/>
              </a:rPr>
              <a:t>Policy and Procedures</a:t>
            </a:r>
          </a:p>
          <a:p>
            <a:r>
              <a:rPr lang="en-US" sz="1800" dirty="0">
                <a:solidFill>
                  <a:schemeClr val="bg2">
                    <a:lumMod val="25000"/>
                  </a:schemeClr>
                </a:solidFill>
                <a:latin typeface="Helvetica Neue"/>
              </a:rPr>
              <a:t>District by-laws</a:t>
            </a:r>
          </a:p>
          <a:p>
            <a:r>
              <a:rPr lang="en-US" sz="1800" dirty="0">
                <a:solidFill>
                  <a:schemeClr val="bg2">
                    <a:lumMod val="25000"/>
                  </a:schemeClr>
                </a:solidFill>
                <a:latin typeface="Helvetica Neue"/>
              </a:rPr>
              <a:t>District  Policies and Procedures</a:t>
            </a:r>
          </a:p>
          <a:p>
            <a:r>
              <a:rPr lang="en-US" sz="1800" dirty="0">
                <a:solidFill>
                  <a:schemeClr val="bg2">
                    <a:lumMod val="25000"/>
                  </a:schemeClr>
                </a:solidFill>
                <a:latin typeface="Helvetica Neue"/>
              </a:rPr>
              <a:t>District Ltd by-laws</a:t>
            </a:r>
          </a:p>
          <a:p>
            <a:r>
              <a:rPr lang="en-US" sz="1800" dirty="0">
                <a:solidFill>
                  <a:schemeClr val="bg2">
                    <a:lumMod val="25000"/>
                  </a:schemeClr>
                </a:solidFill>
                <a:latin typeface="Helvetica Neue"/>
              </a:rPr>
              <a:t>Bylaws for District Recreation Center (if applicable)</a:t>
            </a:r>
          </a:p>
          <a:p>
            <a:r>
              <a:rPr lang="en-US" sz="1800" dirty="0">
                <a:solidFill>
                  <a:schemeClr val="bg2">
                    <a:lumMod val="25000"/>
                  </a:schemeClr>
                </a:solidFill>
                <a:latin typeface="Helvetica Neue"/>
              </a:rPr>
              <a:t>Local Lodge by-laws</a:t>
            </a:r>
          </a:p>
          <a:p>
            <a:r>
              <a:rPr lang="en-US" sz="1800" dirty="0">
                <a:solidFill>
                  <a:schemeClr val="bg2">
                    <a:lumMod val="25000"/>
                  </a:schemeClr>
                </a:solidFill>
                <a:latin typeface="Helvetica Neue"/>
              </a:rPr>
              <a:t>Roberts Rule of Order</a:t>
            </a:r>
          </a:p>
        </p:txBody>
      </p:sp>
      <p:pic>
        <p:nvPicPr>
          <p:cNvPr id="4" name="Shape 98" descr="IMG_2181.JPG">
            <a:extLst>
              <a:ext uri="{FF2B5EF4-FFF2-40B4-BE49-F238E27FC236}">
                <a16:creationId xmlns:a16="http://schemas.microsoft.com/office/drawing/2014/main" id="{C3D256A1-1FF0-8E43-B07F-96CF46314045}"/>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flipH="1">
            <a:off x="11014728" y="0"/>
            <a:ext cx="1177272" cy="6884816"/>
          </a:xfrm>
          <a:prstGeom prst="rect">
            <a:avLst/>
          </a:prstGeom>
          <a:noFill/>
          <a:ln>
            <a:noFill/>
          </a:ln>
        </p:spPr>
      </p:pic>
      <p:grpSp>
        <p:nvGrpSpPr>
          <p:cNvPr id="5" name="Group 4">
            <a:extLst>
              <a:ext uri="{FF2B5EF4-FFF2-40B4-BE49-F238E27FC236}">
                <a16:creationId xmlns:a16="http://schemas.microsoft.com/office/drawing/2014/main" id="{F1ADE821-44B9-B645-B0C4-EFE5C3FF73D7}"/>
              </a:ext>
            </a:extLst>
          </p:cNvPr>
          <p:cNvGrpSpPr/>
          <p:nvPr/>
        </p:nvGrpSpPr>
        <p:grpSpPr>
          <a:xfrm flipV="1">
            <a:off x="988446" y="1437397"/>
            <a:ext cx="4165600" cy="177800"/>
            <a:chOff x="2819400" y="1885950"/>
            <a:chExt cx="3124200" cy="152400"/>
          </a:xfrm>
        </p:grpSpPr>
        <p:sp>
          <p:nvSpPr>
            <p:cNvPr id="6" name="Rectangle 5">
              <a:extLst>
                <a:ext uri="{FF2B5EF4-FFF2-40B4-BE49-F238E27FC236}">
                  <a16:creationId xmlns:a16="http://schemas.microsoft.com/office/drawing/2014/main" id="{E9EBF2D0-3B90-A847-863E-968248476A1F}"/>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7" name="Straight Connector 6">
              <a:extLst>
                <a:ext uri="{FF2B5EF4-FFF2-40B4-BE49-F238E27FC236}">
                  <a16:creationId xmlns:a16="http://schemas.microsoft.com/office/drawing/2014/main" id="{C95925CC-93EB-334B-BAB0-862D8B2C7F3B}"/>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42539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63EAA-B5C9-4A03-9470-597EAF34767D}"/>
              </a:ext>
            </a:extLst>
          </p:cNvPr>
          <p:cNvSpPr>
            <a:spLocks noGrp="1"/>
          </p:cNvSpPr>
          <p:nvPr>
            <p:ph type="title"/>
          </p:nvPr>
        </p:nvSpPr>
        <p:spPr>
          <a:xfrm>
            <a:off x="838200" y="250031"/>
            <a:ext cx="10515600" cy="1325563"/>
          </a:xfrm>
        </p:spPr>
        <p:txBody>
          <a:bodyPr/>
          <a:lstStyle/>
          <a:p>
            <a:r>
              <a:rPr lang="en-US" dirty="0">
                <a:solidFill>
                  <a:srgbClr val="0085AD"/>
                </a:solidFill>
                <a:latin typeface="Helvetica Neue"/>
              </a:rPr>
              <a:t>Lodge Leadership Tool Kit</a:t>
            </a:r>
          </a:p>
        </p:txBody>
      </p:sp>
      <p:sp>
        <p:nvSpPr>
          <p:cNvPr id="3" name="Content Placeholder 2">
            <a:extLst>
              <a:ext uri="{FF2B5EF4-FFF2-40B4-BE49-F238E27FC236}">
                <a16:creationId xmlns:a16="http://schemas.microsoft.com/office/drawing/2014/main" id="{0E3F965B-8F04-4922-8BC4-486FB5CAFA93}"/>
              </a:ext>
            </a:extLst>
          </p:cNvPr>
          <p:cNvSpPr>
            <a:spLocks noGrp="1"/>
          </p:cNvSpPr>
          <p:nvPr>
            <p:ph idx="1"/>
          </p:nvPr>
        </p:nvSpPr>
        <p:spPr>
          <a:xfrm>
            <a:off x="838200" y="1825625"/>
            <a:ext cx="8017565" cy="4351338"/>
          </a:xfrm>
        </p:spPr>
        <p:txBody>
          <a:bodyPr>
            <a:normAutofit/>
          </a:bodyPr>
          <a:lstStyle/>
          <a:p>
            <a:pPr marL="0" indent="0">
              <a:lnSpc>
                <a:spcPct val="100000"/>
              </a:lnSpc>
              <a:buNone/>
            </a:pPr>
            <a:r>
              <a:rPr lang="en-US" sz="1800" dirty="0">
                <a:solidFill>
                  <a:schemeClr val="bg2">
                    <a:lumMod val="25000"/>
                  </a:schemeClr>
                </a:solidFill>
                <a:latin typeface="Helvetica Neue"/>
              </a:rPr>
              <a:t>Lodges should contact their district officers to see if a Lodge Leadership Tool Kit is available. </a:t>
            </a:r>
          </a:p>
        </p:txBody>
      </p:sp>
      <p:pic>
        <p:nvPicPr>
          <p:cNvPr id="4" name="Shape 98" descr="IMG_2181.JPG">
            <a:extLst>
              <a:ext uri="{FF2B5EF4-FFF2-40B4-BE49-F238E27FC236}">
                <a16:creationId xmlns:a16="http://schemas.microsoft.com/office/drawing/2014/main" id="{F5BDFD84-C1A2-E64D-B693-048F0A364CBF}"/>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flipH="1">
            <a:off x="11014728" y="0"/>
            <a:ext cx="1177272" cy="6884816"/>
          </a:xfrm>
          <a:prstGeom prst="rect">
            <a:avLst/>
          </a:prstGeom>
          <a:noFill/>
          <a:ln>
            <a:noFill/>
          </a:ln>
        </p:spPr>
      </p:pic>
      <p:grpSp>
        <p:nvGrpSpPr>
          <p:cNvPr id="5" name="Group 4">
            <a:extLst>
              <a:ext uri="{FF2B5EF4-FFF2-40B4-BE49-F238E27FC236}">
                <a16:creationId xmlns:a16="http://schemas.microsoft.com/office/drawing/2014/main" id="{A54CFECD-875C-2744-83BB-2E494BAAB096}"/>
              </a:ext>
            </a:extLst>
          </p:cNvPr>
          <p:cNvGrpSpPr/>
          <p:nvPr/>
        </p:nvGrpSpPr>
        <p:grpSpPr>
          <a:xfrm flipV="1">
            <a:off x="988446" y="1437397"/>
            <a:ext cx="4165600" cy="177800"/>
            <a:chOff x="2819400" y="1885950"/>
            <a:chExt cx="3124200" cy="152400"/>
          </a:xfrm>
        </p:grpSpPr>
        <p:sp>
          <p:nvSpPr>
            <p:cNvPr id="6" name="Rectangle 5">
              <a:extLst>
                <a:ext uri="{FF2B5EF4-FFF2-40B4-BE49-F238E27FC236}">
                  <a16:creationId xmlns:a16="http://schemas.microsoft.com/office/drawing/2014/main" id="{9FFA4480-0592-D244-BC23-0719ECDD42D3}"/>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7" name="Straight Connector 6">
              <a:extLst>
                <a:ext uri="{FF2B5EF4-FFF2-40B4-BE49-F238E27FC236}">
                  <a16:creationId xmlns:a16="http://schemas.microsoft.com/office/drawing/2014/main" id="{92405818-F0B3-5E46-ADBA-9CCB1E5E9536}"/>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242100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65082-366F-4E7E-B095-92E7DCEB5BED}"/>
              </a:ext>
            </a:extLst>
          </p:cNvPr>
          <p:cNvSpPr>
            <a:spLocks noGrp="1"/>
          </p:cNvSpPr>
          <p:nvPr>
            <p:ph type="title"/>
          </p:nvPr>
        </p:nvSpPr>
        <p:spPr/>
        <p:txBody>
          <a:bodyPr/>
          <a:lstStyle/>
          <a:p>
            <a:r>
              <a:rPr lang="en-US" dirty="0">
                <a:solidFill>
                  <a:srgbClr val="0085AD"/>
                </a:solidFill>
                <a:latin typeface="Helvetica Neue" panose="02000503000000020004" pitchFamily="2" charset="0"/>
                <a:ea typeface="Helvetica Neue" panose="02000503000000020004" pitchFamily="2" charset="0"/>
                <a:cs typeface="Helvetica Neue" panose="02000503000000020004" pitchFamily="2" charset="0"/>
              </a:rPr>
              <a:t>Next </a:t>
            </a:r>
          </a:p>
        </p:txBody>
      </p:sp>
      <p:sp>
        <p:nvSpPr>
          <p:cNvPr id="3" name="Content Placeholder 2">
            <a:extLst>
              <a:ext uri="{FF2B5EF4-FFF2-40B4-BE49-F238E27FC236}">
                <a16:creationId xmlns:a16="http://schemas.microsoft.com/office/drawing/2014/main" id="{35F34CF3-6EF7-45CF-8F6C-EA96D4634A3E}"/>
              </a:ext>
            </a:extLst>
          </p:cNvPr>
          <p:cNvSpPr>
            <a:spLocks noGrp="1"/>
          </p:cNvSpPr>
          <p:nvPr>
            <p:ph idx="1"/>
          </p:nvPr>
        </p:nvSpPr>
        <p:spPr>
          <a:xfrm>
            <a:off x="838200" y="1825625"/>
            <a:ext cx="8852452" cy="4351338"/>
          </a:xfrm>
        </p:spPr>
        <p:txBody>
          <a:bodyPr>
            <a:normAutofit/>
          </a:bodyPr>
          <a:lstStyle/>
          <a:p>
            <a:r>
              <a:rPr lang="en-US" sz="1800" dirty="0">
                <a:solidFill>
                  <a:schemeClr val="bg2">
                    <a:lumMod val="25000"/>
                  </a:schemeClr>
                </a:solidFill>
                <a:latin typeface="Helvetica Neue"/>
              </a:rPr>
              <a:t>The next module in the series will review the governing documents as well as the roles and responsibilities of the District and Local Boards.</a:t>
            </a:r>
          </a:p>
        </p:txBody>
      </p:sp>
      <p:pic>
        <p:nvPicPr>
          <p:cNvPr id="4" name="Shape 98" descr="IMG_2181.JPG">
            <a:extLst>
              <a:ext uri="{FF2B5EF4-FFF2-40B4-BE49-F238E27FC236}">
                <a16:creationId xmlns:a16="http://schemas.microsoft.com/office/drawing/2014/main" id="{22E2CF08-E87F-534A-87B6-1F5ECF2B0998}"/>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flipH="1">
            <a:off x="11014728" y="0"/>
            <a:ext cx="1177272" cy="6884816"/>
          </a:xfrm>
          <a:prstGeom prst="rect">
            <a:avLst/>
          </a:prstGeom>
          <a:noFill/>
          <a:ln>
            <a:noFill/>
          </a:ln>
        </p:spPr>
      </p:pic>
      <p:grpSp>
        <p:nvGrpSpPr>
          <p:cNvPr id="5" name="Group 4">
            <a:extLst>
              <a:ext uri="{FF2B5EF4-FFF2-40B4-BE49-F238E27FC236}">
                <a16:creationId xmlns:a16="http://schemas.microsoft.com/office/drawing/2014/main" id="{88A92723-3A44-C446-8E3C-DEBA4430C7D3}"/>
              </a:ext>
            </a:extLst>
          </p:cNvPr>
          <p:cNvGrpSpPr/>
          <p:nvPr/>
        </p:nvGrpSpPr>
        <p:grpSpPr>
          <a:xfrm flipV="1">
            <a:off x="988446" y="1437397"/>
            <a:ext cx="4165600" cy="177800"/>
            <a:chOff x="2819400" y="1885950"/>
            <a:chExt cx="3124200" cy="152400"/>
          </a:xfrm>
        </p:grpSpPr>
        <p:sp>
          <p:nvSpPr>
            <p:cNvPr id="6" name="Rectangle 5">
              <a:extLst>
                <a:ext uri="{FF2B5EF4-FFF2-40B4-BE49-F238E27FC236}">
                  <a16:creationId xmlns:a16="http://schemas.microsoft.com/office/drawing/2014/main" id="{678FBFE1-3CD9-4945-921C-808848138A40}"/>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7" name="Straight Connector 6">
              <a:extLst>
                <a:ext uri="{FF2B5EF4-FFF2-40B4-BE49-F238E27FC236}">
                  <a16:creationId xmlns:a16="http://schemas.microsoft.com/office/drawing/2014/main" id="{F98C4B21-22DA-7542-AAEB-C7B9DAF25DC7}"/>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960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5" name="Shape 98" descr="IMG_2181.JP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sp>
        <p:nvSpPr>
          <p:cNvPr id="7" name="Shape 132"/>
          <p:cNvSpPr txBox="1"/>
          <p:nvPr/>
        </p:nvSpPr>
        <p:spPr>
          <a:xfrm>
            <a:off x="536200" y="1701800"/>
            <a:ext cx="9855200" cy="4876800"/>
          </a:xfrm>
          <a:prstGeom prst="rect">
            <a:avLst/>
          </a:prstGeom>
          <a:noFill/>
          <a:ln>
            <a:noFill/>
          </a:ln>
        </p:spPr>
        <p:txBody>
          <a:bodyPr lIns="121900" tIns="121900" rIns="121900" bIns="121900" anchor="t" anchorCtr="0">
            <a:noAutofit/>
          </a:bodyPr>
          <a:lstStyle/>
          <a:p>
            <a:r>
              <a:rPr lang="en-US" dirty="0">
                <a:solidFill>
                  <a:srgbClr val="4B4F54"/>
                </a:solidFill>
                <a:latin typeface="Helvetica Neue" panose="02000503000000020004" pitchFamily="2" charset="0"/>
                <a:ea typeface="Helvetica Neue" panose="02000503000000020004" pitchFamily="2" charset="0"/>
                <a:cs typeface="Helvetica Neue" panose="02000503000000020004" pitchFamily="2" charset="0"/>
              </a:rPr>
              <a:t>Sons of Norway’s internal creative and strategic planning teams, along with external marketing consultants, recently developed an updated look and branding inspired by </a:t>
            </a:r>
          </a:p>
          <a:p>
            <a:r>
              <a:rPr lang="en-US" dirty="0">
                <a:solidFill>
                  <a:srgbClr val="4B4F54"/>
                </a:solidFill>
                <a:latin typeface="Helvetica Neue" panose="02000503000000020004" pitchFamily="2" charset="0"/>
                <a:ea typeface="Helvetica Neue" panose="02000503000000020004" pitchFamily="2" charset="0"/>
                <a:cs typeface="Helvetica Neue" panose="02000503000000020004" pitchFamily="2" charset="0"/>
              </a:rPr>
              <a:t>our members and the following terms:</a:t>
            </a:r>
          </a:p>
          <a:p>
            <a:pPr marL="380990" indent="-380990">
              <a:buFont typeface="Arial"/>
              <a:buChar char="•"/>
            </a:pPr>
            <a:endParaRPr lang="en-US" dirty="0">
              <a:solidFill>
                <a:srgbClr val="4B4F54"/>
              </a:solidFill>
              <a:latin typeface="Helvetica Neue" panose="02000503000000020004" pitchFamily="2" charset="0"/>
              <a:ea typeface="Helvetica Neue" panose="02000503000000020004" pitchFamily="2" charset="0"/>
              <a:cs typeface="Helvetica Neue" panose="02000503000000020004" pitchFamily="2" charset="0"/>
            </a:endParaRPr>
          </a:p>
          <a:p>
            <a:pPr marL="380990" indent="-380990">
              <a:buFont typeface="Arial"/>
              <a:buChar char="•"/>
            </a:pPr>
            <a:r>
              <a:rPr lang="en-US" dirty="0">
                <a:solidFill>
                  <a:srgbClr val="4B4F54"/>
                </a:solidFill>
                <a:latin typeface="Helvetica Neue" panose="02000503000000020004" pitchFamily="2" charset="0"/>
                <a:ea typeface="Helvetica Neue" panose="02000503000000020004" pitchFamily="2" charset="0"/>
                <a:cs typeface="Helvetica Neue" panose="02000503000000020004" pitchFamily="2" charset="0"/>
              </a:rPr>
              <a:t>Fellowship </a:t>
            </a:r>
          </a:p>
          <a:p>
            <a:pPr marL="380990" indent="-380990">
              <a:buFont typeface="Arial"/>
              <a:buChar char="•"/>
            </a:pPr>
            <a:r>
              <a:rPr lang="en-US" dirty="0">
                <a:solidFill>
                  <a:srgbClr val="4B4F54"/>
                </a:solidFill>
                <a:latin typeface="Helvetica Neue" panose="02000503000000020004" pitchFamily="2" charset="0"/>
                <a:ea typeface="Helvetica Neue" panose="02000503000000020004" pitchFamily="2" charset="0"/>
                <a:cs typeface="Helvetica Neue" panose="02000503000000020004" pitchFamily="2" charset="0"/>
              </a:rPr>
              <a:t>Family connections </a:t>
            </a:r>
          </a:p>
          <a:p>
            <a:pPr marL="380990" indent="-380990">
              <a:buFont typeface="Arial"/>
              <a:buChar char="•"/>
            </a:pPr>
            <a:r>
              <a:rPr lang="en-US" dirty="0">
                <a:solidFill>
                  <a:srgbClr val="4B4F54"/>
                </a:solidFill>
                <a:latin typeface="Helvetica Neue" panose="02000503000000020004" pitchFamily="2" charset="0"/>
                <a:ea typeface="Helvetica Neue" panose="02000503000000020004" pitchFamily="2" charset="0"/>
                <a:cs typeface="Helvetica Neue" panose="02000503000000020004" pitchFamily="2" charset="0"/>
              </a:rPr>
              <a:t>Light </a:t>
            </a:r>
          </a:p>
          <a:p>
            <a:pPr marL="380990" indent="-380990">
              <a:buFont typeface="Arial"/>
              <a:buChar char="•"/>
            </a:pPr>
            <a:r>
              <a:rPr lang="en-US" dirty="0">
                <a:solidFill>
                  <a:srgbClr val="4B4F54"/>
                </a:solidFill>
                <a:latin typeface="Helvetica Neue" panose="02000503000000020004" pitchFamily="2" charset="0"/>
                <a:ea typeface="Helvetica Neue" panose="02000503000000020004" pitchFamily="2" charset="0"/>
                <a:cs typeface="Helvetica Neue" panose="02000503000000020004" pitchFamily="2" charset="0"/>
              </a:rPr>
              <a:t>Warmth </a:t>
            </a:r>
          </a:p>
          <a:p>
            <a:pPr marL="380990" indent="-380990">
              <a:buFont typeface="Arial"/>
              <a:buChar char="•"/>
            </a:pPr>
            <a:r>
              <a:rPr lang="en-US" dirty="0">
                <a:solidFill>
                  <a:srgbClr val="4B4F54"/>
                </a:solidFill>
                <a:latin typeface="Helvetica Neue" panose="02000503000000020004" pitchFamily="2" charset="0"/>
                <a:ea typeface="Helvetica Neue" panose="02000503000000020004" pitchFamily="2" charset="0"/>
                <a:cs typeface="Helvetica Neue" panose="02000503000000020004" pitchFamily="2" charset="0"/>
              </a:rPr>
              <a:t>Community </a:t>
            </a:r>
          </a:p>
          <a:p>
            <a:pPr marL="380990" indent="-380990">
              <a:buFont typeface="Arial"/>
              <a:buChar char="•"/>
            </a:pPr>
            <a:r>
              <a:rPr lang="en-US" dirty="0">
                <a:solidFill>
                  <a:srgbClr val="4B4F54"/>
                </a:solidFill>
                <a:latin typeface="Helvetica Neue" panose="02000503000000020004" pitchFamily="2" charset="0"/>
                <a:ea typeface="Helvetica Neue" panose="02000503000000020004" pitchFamily="2" charset="0"/>
                <a:cs typeface="Helvetica Neue" panose="02000503000000020004" pitchFamily="2" charset="0"/>
              </a:rPr>
              <a:t>Trust </a:t>
            </a:r>
          </a:p>
          <a:p>
            <a:pPr marL="380990" indent="-380990">
              <a:buFont typeface="Arial"/>
              <a:buChar char="•"/>
            </a:pPr>
            <a:r>
              <a:rPr lang="en-US" dirty="0">
                <a:solidFill>
                  <a:srgbClr val="4B4F54"/>
                </a:solidFill>
                <a:latin typeface="Helvetica Neue" panose="02000503000000020004" pitchFamily="2" charset="0"/>
                <a:ea typeface="Helvetica Neue" panose="02000503000000020004" pitchFamily="2" charset="0"/>
                <a:cs typeface="Helvetica Neue" panose="02000503000000020004" pitchFamily="2" charset="0"/>
              </a:rPr>
              <a:t>Strength </a:t>
            </a:r>
          </a:p>
          <a:p>
            <a:pPr marL="380990" indent="-380990">
              <a:buFont typeface="Arial"/>
              <a:buChar char="•"/>
            </a:pPr>
            <a:r>
              <a:rPr lang="en-US" dirty="0">
                <a:solidFill>
                  <a:srgbClr val="4B4F54"/>
                </a:solidFill>
                <a:latin typeface="Helvetica Neue" panose="02000503000000020004" pitchFamily="2" charset="0"/>
                <a:ea typeface="Helvetica Neue" panose="02000503000000020004" pitchFamily="2" charset="0"/>
                <a:cs typeface="Helvetica Neue" panose="02000503000000020004" pitchFamily="2" charset="0"/>
              </a:rPr>
              <a:t>Space </a:t>
            </a:r>
          </a:p>
          <a:p>
            <a:pPr marL="380990" indent="-380990">
              <a:buFont typeface="Arial"/>
              <a:buChar char="•"/>
            </a:pPr>
            <a:endParaRPr lang="en-US" sz="2133" dirty="0">
              <a:solidFill>
                <a:srgbClr val="4B4F54"/>
              </a:solidFill>
              <a:latin typeface="Helvetica Neue" panose="02000503000000020004" pitchFamily="2" charset="0"/>
              <a:ea typeface="Helvetica Neue" panose="02000503000000020004" pitchFamily="2" charset="0"/>
              <a:cs typeface="Helvetica Neue" panose="02000503000000020004" pitchFamily="2" charset="0"/>
            </a:endParaRPr>
          </a:p>
          <a:p>
            <a:endParaRPr lang="en-US" sz="2133" dirty="0">
              <a:solidFill>
                <a:srgbClr val="4B4F54"/>
              </a:solidFill>
              <a:latin typeface="Helvetica Neue" panose="02000503000000020004" pitchFamily="2" charset="0"/>
              <a:ea typeface="Helvetica Neue" panose="02000503000000020004" pitchFamily="2" charset="0"/>
              <a:cs typeface="Helvetica Neue" panose="02000503000000020004" pitchFamily="2" charset="0"/>
            </a:endParaRPr>
          </a:p>
          <a:p>
            <a:pPr lvl="0"/>
            <a:endParaRPr lang="en-US" sz="2133" dirty="0">
              <a:solidFill>
                <a:srgbClr val="4B4F54"/>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 name="Shape 123"/>
          <p:cNvSpPr txBox="1"/>
          <p:nvPr/>
        </p:nvSpPr>
        <p:spPr>
          <a:xfrm>
            <a:off x="536200" y="413900"/>
            <a:ext cx="9962400" cy="978400"/>
          </a:xfrm>
          <a:prstGeom prst="rect">
            <a:avLst/>
          </a:prstGeom>
          <a:noFill/>
          <a:ln>
            <a:noFill/>
          </a:ln>
        </p:spPr>
        <p:txBody>
          <a:bodyPr lIns="121900" tIns="121900" rIns="121900" bIns="121900" anchor="t" anchorCtr="0">
            <a:noAutofit/>
          </a:bodyPr>
          <a:lstStyle/>
          <a:p>
            <a:pPr lvl="0"/>
            <a:r>
              <a:rPr lang="en" sz="3600" dirty="0">
                <a:solidFill>
                  <a:srgbClr val="0085AD"/>
                </a:solidFill>
                <a:latin typeface="Helvetica Neue"/>
                <a:ea typeface="Helvetica Neue"/>
                <a:cs typeface="Helvetica Neue"/>
                <a:sym typeface="Helvetica Neue"/>
              </a:rPr>
              <a:t>Honoring Our Past, Embracing the Future</a:t>
            </a:r>
          </a:p>
        </p:txBody>
      </p:sp>
      <p:pic>
        <p:nvPicPr>
          <p:cNvPr id="4" name="Picture 3">
            <a:extLst>
              <a:ext uri="{FF2B5EF4-FFF2-40B4-BE49-F238E27FC236}">
                <a16:creationId xmlns:a16="http://schemas.microsoft.com/office/drawing/2014/main" id="{053677DE-9E70-DA46-86E6-026FBF09296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5200" y="2921000"/>
            <a:ext cx="2904067" cy="3657600"/>
          </a:xfrm>
          <a:prstGeom prst="rect">
            <a:avLst/>
          </a:prstGeom>
          <a:ln>
            <a:solidFill>
              <a:schemeClr val="accent1"/>
            </a:solidFill>
          </a:ln>
        </p:spPr>
      </p:pic>
      <p:grpSp>
        <p:nvGrpSpPr>
          <p:cNvPr id="6" name="Group 5">
            <a:extLst>
              <a:ext uri="{FF2B5EF4-FFF2-40B4-BE49-F238E27FC236}">
                <a16:creationId xmlns:a16="http://schemas.microsoft.com/office/drawing/2014/main" id="{B9AD7537-E2EA-AA4B-8136-F2A5E8697303}"/>
              </a:ext>
            </a:extLst>
          </p:cNvPr>
          <p:cNvGrpSpPr/>
          <p:nvPr/>
        </p:nvGrpSpPr>
        <p:grpSpPr>
          <a:xfrm flipV="1">
            <a:off x="643400" y="1392300"/>
            <a:ext cx="4165600" cy="177800"/>
            <a:chOff x="2819400" y="1885950"/>
            <a:chExt cx="3124200" cy="152400"/>
          </a:xfrm>
        </p:grpSpPr>
        <p:sp>
          <p:nvSpPr>
            <p:cNvPr id="8" name="Rectangle 7">
              <a:extLst>
                <a:ext uri="{FF2B5EF4-FFF2-40B4-BE49-F238E27FC236}">
                  <a16:creationId xmlns:a16="http://schemas.microsoft.com/office/drawing/2014/main" id="{AEF202F5-71C7-5F4B-BAC5-ECCE5B118017}"/>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10" name="Straight Connector 9">
              <a:extLst>
                <a:ext uri="{FF2B5EF4-FFF2-40B4-BE49-F238E27FC236}">
                  <a16:creationId xmlns:a16="http://schemas.microsoft.com/office/drawing/2014/main" id="{F832604E-A4AF-8A46-8B9A-3B70047C5C12}"/>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498292104"/>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FAD1-FF07-4150-A263-9E28CD33C1ED}"/>
              </a:ext>
            </a:extLst>
          </p:cNvPr>
          <p:cNvSpPr>
            <a:spLocks noGrp="1"/>
          </p:cNvSpPr>
          <p:nvPr>
            <p:ph type="title"/>
          </p:nvPr>
        </p:nvSpPr>
        <p:spPr>
          <a:xfrm>
            <a:off x="838200" y="9527"/>
            <a:ext cx="10515600" cy="1325563"/>
          </a:xfrm>
        </p:spPr>
        <p:txBody>
          <a:bodyPr/>
          <a:lstStyle/>
          <a:p>
            <a:r>
              <a:rPr lang="en-US" dirty="0">
                <a:solidFill>
                  <a:srgbClr val="0085AD"/>
                </a:solidFill>
                <a:latin typeface="Helvetica Neue" panose="02000503000000020004"/>
              </a:rPr>
              <a:t>Training Objectives</a:t>
            </a:r>
          </a:p>
        </p:txBody>
      </p:sp>
      <p:sp>
        <p:nvSpPr>
          <p:cNvPr id="3" name="Content Placeholder 2">
            <a:extLst>
              <a:ext uri="{FF2B5EF4-FFF2-40B4-BE49-F238E27FC236}">
                <a16:creationId xmlns:a16="http://schemas.microsoft.com/office/drawing/2014/main" id="{983145A0-22DD-4BB6-8F63-34AC2D70D797}"/>
              </a:ext>
            </a:extLst>
          </p:cNvPr>
          <p:cNvSpPr>
            <a:spLocks noGrp="1"/>
          </p:cNvSpPr>
          <p:nvPr>
            <p:ph idx="1"/>
          </p:nvPr>
        </p:nvSpPr>
        <p:spPr>
          <a:xfrm>
            <a:off x="838200" y="1626077"/>
            <a:ext cx="10515600" cy="4940935"/>
          </a:xfrm>
        </p:spPr>
        <p:txBody>
          <a:bodyPr>
            <a:normAutofit fontScale="62500" lnSpcReduction="20000"/>
          </a:bodyPr>
          <a:lstStyle/>
          <a:p>
            <a:pPr>
              <a:lnSpc>
                <a:spcPct val="120000"/>
              </a:lnSpc>
            </a:pPr>
            <a:r>
              <a:rPr lang="en-US" sz="2300" dirty="0">
                <a:solidFill>
                  <a:schemeClr val="bg2">
                    <a:lumMod val="25000"/>
                  </a:schemeClr>
                </a:solidFill>
                <a:latin typeface="Helvetica Neue"/>
              </a:rPr>
              <a:t>Provide District Board members and lodge leaders with the information and tools needed to effectively lead their lodges utilizing a series of stand-alone modules to be employed as needed.</a:t>
            </a:r>
          </a:p>
          <a:p>
            <a:pPr>
              <a:lnSpc>
                <a:spcPct val="120000"/>
              </a:lnSpc>
            </a:pPr>
            <a:r>
              <a:rPr lang="en-US" sz="2300" dirty="0">
                <a:solidFill>
                  <a:schemeClr val="bg2">
                    <a:lumMod val="25000"/>
                  </a:schemeClr>
                </a:solidFill>
                <a:latin typeface="Helvetica Neue"/>
              </a:rPr>
              <a:t>Module 1 – incorporates a few presentations </a:t>
            </a:r>
          </a:p>
          <a:p>
            <a:pPr lvl="1">
              <a:lnSpc>
                <a:spcPct val="120000"/>
              </a:lnSpc>
            </a:pPr>
            <a:r>
              <a:rPr lang="en-US" sz="2300" dirty="0">
                <a:solidFill>
                  <a:schemeClr val="bg2">
                    <a:lumMod val="25000"/>
                  </a:schemeClr>
                </a:solidFill>
                <a:latin typeface="Helvetica Neue"/>
              </a:rPr>
              <a:t>About Sons of Norway for leaders  </a:t>
            </a:r>
          </a:p>
          <a:p>
            <a:pPr lvl="1">
              <a:lnSpc>
                <a:spcPct val="120000"/>
              </a:lnSpc>
            </a:pPr>
            <a:r>
              <a:rPr lang="en-US" sz="2300" dirty="0">
                <a:solidFill>
                  <a:schemeClr val="bg2">
                    <a:lumMod val="25000"/>
                  </a:schemeClr>
                </a:solidFill>
                <a:latin typeface="Helvetica Neue"/>
              </a:rPr>
              <a:t>Lodge leadership  </a:t>
            </a:r>
          </a:p>
          <a:p>
            <a:pPr lvl="1">
              <a:lnSpc>
                <a:spcPct val="120000"/>
              </a:lnSpc>
            </a:pPr>
            <a:r>
              <a:rPr lang="en-US" sz="2300" dirty="0">
                <a:solidFill>
                  <a:schemeClr val="bg2">
                    <a:lumMod val="25000"/>
                  </a:schemeClr>
                </a:solidFill>
                <a:latin typeface="Helvetica Neue"/>
              </a:rPr>
              <a:t>Local Lodge Leadership Toolkit (may be specific to different districts)</a:t>
            </a:r>
          </a:p>
          <a:p>
            <a:pPr>
              <a:lnSpc>
                <a:spcPct val="120000"/>
              </a:lnSpc>
            </a:pPr>
            <a:r>
              <a:rPr lang="en-US" sz="2300" dirty="0">
                <a:solidFill>
                  <a:schemeClr val="bg2">
                    <a:lumMod val="25000"/>
                  </a:schemeClr>
                </a:solidFill>
                <a:latin typeface="Helvetica Neue"/>
              </a:rPr>
              <a:t>Module 2 – Governing Documents and Roles and responsibilities</a:t>
            </a:r>
          </a:p>
          <a:p>
            <a:pPr lvl="1">
              <a:lnSpc>
                <a:spcPct val="120000"/>
              </a:lnSpc>
            </a:pPr>
            <a:r>
              <a:rPr lang="en-US" sz="2300" dirty="0">
                <a:solidFill>
                  <a:schemeClr val="bg2">
                    <a:lumMod val="25000"/>
                  </a:schemeClr>
                </a:solidFill>
                <a:latin typeface="Helvetica Neue"/>
              </a:rPr>
              <a:t>Governing Documents</a:t>
            </a:r>
          </a:p>
          <a:p>
            <a:pPr lvl="1">
              <a:lnSpc>
                <a:spcPct val="120000"/>
              </a:lnSpc>
            </a:pPr>
            <a:r>
              <a:rPr lang="en-US" sz="2300" dirty="0">
                <a:solidFill>
                  <a:schemeClr val="bg2">
                    <a:lumMod val="25000"/>
                  </a:schemeClr>
                </a:solidFill>
                <a:latin typeface="Helvetica Neue"/>
              </a:rPr>
              <a:t>District Officer roles</a:t>
            </a:r>
          </a:p>
          <a:p>
            <a:pPr lvl="1">
              <a:lnSpc>
                <a:spcPct val="120000"/>
              </a:lnSpc>
            </a:pPr>
            <a:r>
              <a:rPr lang="en-US" sz="2300" dirty="0">
                <a:solidFill>
                  <a:schemeClr val="bg2">
                    <a:lumMod val="25000"/>
                  </a:schemeClr>
                </a:solidFill>
                <a:latin typeface="Helvetica Neue"/>
              </a:rPr>
              <a:t>Local Lodge Officer roles</a:t>
            </a:r>
          </a:p>
          <a:p>
            <a:pPr>
              <a:lnSpc>
                <a:spcPct val="120000"/>
              </a:lnSpc>
            </a:pPr>
            <a:r>
              <a:rPr lang="en-US" sz="2300" dirty="0">
                <a:solidFill>
                  <a:schemeClr val="bg2">
                    <a:lumMod val="25000"/>
                  </a:schemeClr>
                </a:solidFill>
                <a:latin typeface="Helvetica Neue"/>
              </a:rPr>
              <a:t>Module 3 – The Local Lodge – the Local Lodge Toolkit</a:t>
            </a:r>
          </a:p>
          <a:p>
            <a:pPr lvl="1">
              <a:lnSpc>
                <a:spcPct val="120000"/>
              </a:lnSpc>
            </a:pPr>
            <a:r>
              <a:rPr lang="en-US" sz="2300" dirty="0">
                <a:solidFill>
                  <a:schemeClr val="bg2">
                    <a:lumMod val="25000"/>
                  </a:schemeClr>
                </a:solidFill>
                <a:latin typeface="Helvetica Neue"/>
              </a:rPr>
              <a:t>Recruitment</a:t>
            </a:r>
          </a:p>
          <a:p>
            <a:pPr lvl="1">
              <a:lnSpc>
                <a:spcPct val="120000"/>
              </a:lnSpc>
            </a:pPr>
            <a:r>
              <a:rPr lang="en-US" sz="2300" dirty="0">
                <a:solidFill>
                  <a:schemeClr val="bg2">
                    <a:lumMod val="25000"/>
                  </a:schemeClr>
                </a:solidFill>
                <a:latin typeface="Helvetica Neue"/>
              </a:rPr>
              <a:t>Resources</a:t>
            </a:r>
          </a:p>
          <a:p>
            <a:pPr lvl="1">
              <a:lnSpc>
                <a:spcPct val="120000"/>
              </a:lnSpc>
            </a:pPr>
            <a:r>
              <a:rPr lang="en-US" sz="2300" dirty="0">
                <a:solidFill>
                  <a:schemeClr val="bg2">
                    <a:lumMod val="25000"/>
                  </a:schemeClr>
                </a:solidFill>
                <a:latin typeface="Helvetica Neue"/>
              </a:rPr>
              <a:t>Lodge calendar</a:t>
            </a:r>
          </a:p>
          <a:p>
            <a:pPr lvl="1">
              <a:lnSpc>
                <a:spcPct val="120000"/>
              </a:lnSpc>
            </a:pPr>
            <a:r>
              <a:rPr lang="en-US" sz="2300" dirty="0">
                <a:solidFill>
                  <a:schemeClr val="bg2">
                    <a:lumMod val="25000"/>
                  </a:schemeClr>
                </a:solidFill>
                <a:latin typeface="Helvetica Neue"/>
              </a:rPr>
              <a:t>Conducting a meeting</a:t>
            </a:r>
          </a:p>
          <a:p>
            <a:pPr lvl="1">
              <a:lnSpc>
                <a:spcPct val="120000"/>
              </a:lnSpc>
            </a:pPr>
            <a:r>
              <a:rPr lang="en-US" sz="2300" dirty="0">
                <a:solidFill>
                  <a:schemeClr val="bg2">
                    <a:lumMod val="25000"/>
                  </a:schemeClr>
                </a:solidFill>
                <a:latin typeface="Helvetica Neue"/>
              </a:rPr>
              <a:t>Improvising when there are not enough officers</a:t>
            </a:r>
          </a:p>
          <a:p>
            <a:pPr marL="0" indent="0">
              <a:buNone/>
            </a:pPr>
            <a:endParaRPr lang="en-US" dirty="0"/>
          </a:p>
          <a:p>
            <a:pPr marL="0" indent="0">
              <a:buNone/>
            </a:pPr>
            <a:endParaRPr lang="en-US" dirty="0"/>
          </a:p>
        </p:txBody>
      </p:sp>
      <p:grpSp>
        <p:nvGrpSpPr>
          <p:cNvPr id="4" name="Group 3">
            <a:extLst>
              <a:ext uri="{FF2B5EF4-FFF2-40B4-BE49-F238E27FC236}">
                <a16:creationId xmlns:a16="http://schemas.microsoft.com/office/drawing/2014/main" id="{E56E4E56-E8F7-FA40-8DED-44913A6D4886}"/>
              </a:ext>
            </a:extLst>
          </p:cNvPr>
          <p:cNvGrpSpPr/>
          <p:nvPr/>
        </p:nvGrpSpPr>
        <p:grpSpPr>
          <a:xfrm flipV="1">
            <a:off x="1024128" y="1246190"/>
            <a:ext cx="4165600" cy="177800"/>
            <a:chOff x="2819400" y="1885950"/>
            <a:chExt cx="3124200" cy="152400"/>
          </a:xfrm>
        </p:grpSpPr>
        <p:sp>
          <p:nvSpPr>
            <p:cNvPr id="5" name="Rectangle 4">
              <a:extLst>
                <a:ext uri="{FF2B5EF4-FFF2-40B4-BE49-F238E27FC236}">
                  <a16:creationId xmlns:a16="http://schemas.microsoft.com/office/drawing/2014/main" id="{2E3C7D2C-CDFA-4A4C-8E15-08726ACAF1E1}"/>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6" name="Straight Connector 5">
              <a:extLst>
                <a:ext uri="{FF2B5EF4-FFF2-40B4-BE49-F238E27FC236}">
                  <a16:creationId xmlns:a16="http://schemas.microsoft.com/office/drawing/2014/main" id="{35D7E571-8F86-E841-ABDF-8878A19FB569}"/>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pic>
        <p:nvPicPr>
          <p:cNvPr id="7" name="Shape 98" descr="IMG_2181.JPG">
            <a:extLst>
              <a:ext uri="{FF2B5EF4-FFF2-40B4-BE49-F238E27FC236}">
                <a16:creationId xmlns:a16="http://schemas.microsoft.com/office/drawing/2014/main" id="{79A8D239-DC1C-2F49-A91D-7B77F78409BD}"/>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spTree>
    <p:extLst>
      <p:ext uri="{BB962C8B-B14F-4D97-AF65-F5344CB8AC3E}">
        <p14:creationId xmlns:p14="http://schemas.microsoft.com/office/powerpoint/2010/main" val="1960465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B7A96-FCA8-4C2A-AB19-3552A8BF37BE}"/>
              </a:ext>
            </a:extLst>
          </p:cNvPr>
          <p:cNvSpPr>
            <a:spLocks noGrp="1"/>
          </p:cNvSpPr>
          <p:nvPr>
            <p:ph type="title"/>
          </p:nvPr>
        </p:nvSpPr>
        <p:spPr>
          <a:xfrm>
            <a:off x="838200" y="18255"/>
            <a:ext cx="10515600" cy="1325563"/>
          </a:xfrm>
        </p:spPr>
        <p:txBody>
          <a:bodyPr/>
          <a:lstStyle/>
          <a:p>
            <a:r>
              <a:rPr lang="en-US" dirty="0">
                <a:solidFill>
                  <a:srgbClr val="0085AD"/>
                </a:solidFill>
                <a:latin typeface="Helvetica Neue" panose="02000503000000020004"/>
              </a:rPr>
              <a:t>Objectives - continued</a:t>
            </a:r>
          </a:p>
        </p:txBody>
      </p:sp>
      <p:sp>
        <p:nvSpPr>
          <p:cNvPr id="3" name="Content Placeholder 2">
            <a:extLst>
              <a:ext uri="{FF2B5EF4-FFF2-40B4-BE49-F238E27FC236}">
                <a16:creationId xmlns:a16="http://schemas.microsoft.com/office/drawing/2014/main" id="{29D198EE-26E6-489F-95B7-AD5FBE6C53DC}"/>
              </a:ext>
            </a:extLst>
          </p:cNvPr>
          <p:cNvSpPr>
            <a:spLocks noGrp="1"/>
          </p:cNvSpPr>
          <p:nvPr>
            <p:ph idx="1"/>
          </p:nvPr>
        </p:nvSpPr>
        <p:spPr>
          <a:xfrm>
            <a:off x="838200" y="1825625"/>
            <a:ext cx="9256776" cy="4351338"/>
          </a:xfrm>
        </p:spPr>
        <p:txBody>
          <a:bodyPr>
            <a:normAutofit fontScale="92500" lnSpcReduction="20000"/>
          </a:bodyPr>
          <a:lstStyle/>
          <a:p>
            <a:pPr>
              <a:lnSpc>
                <a:spcPct val="110000"/>
              </a:lnSpc>
            </a:pPr>
            <a:r>
              <a:rPr lang="en-US" sz="1600" dirty="0">
                <a:solidFill>
                  <a:schemeClr val="bg2">
                    <a:lumMod val="25000"/>
                  </a:schemeClr>
                </a:solidFill>
                <a:latin typeface="Helvetica Neue" panose="02000503000000020004"/>
              </a:rPr>
              <a:t>Module 4 – Publicity</a:t>
            </a:r>
          </a:p>
          <a:p>
            <a:pPr lvl="1">
              <a:lnSpc>
                <a:spcPct val="110000"/>
              </a:lnSpc>
            </a:pPr>
            <a:r>
              <a:rPr lang="en-US" sz="1600" dirty="0">
                <a:solidFill>
                  <a:schemeClr val="bg2">
                    <a:lumMod val="25000"/>
                  </a:schemeClr>
                </a:solidFill>
                <a:latin typeface="Helvetica Neue" panose="02000503000000020004"/>
              </a:rPr>
              <a:t>Social Media</a:t>
            </a:r>
          </a:p>
          <a:p>
            <a:pPr lvl="1">
              <a:lnSpc>
                <a:spcPct val="110000"/>
              </a:lnSpc>
            </a:pPr>
            <a:r>
              <a:rPr lang="en-US" sz="1600" dirty="0">
                <a:solidFill>
                  <a:schemeClr val="bg2">
                    <a:lumMod val="25000"/>
                  </a:schemeClr>
                </a:solidFill>
                <a:latin typeface="Helvetica Neue" panose="02000503000000020004"/>
              </a:rPr>
              <a:t>Social Media Policy (</a:t>
            </a:r>
            <a:r>
              <a:rPr lang="en-US" sz="1600" dirty="0">
                <a:solidFill>
                  <a:schemeClr val="bg2">
                    <a:lumMod val="25000"/>
                  </a:schemeClr>
                </a:solidFill>
                <a:latin typeface="Helvetica Neue" panose="02000503000000020004"/>
                <a:hlinkClick r:id="rId2">
                  <a:extLst>
                    <a:ext uri="{A12FA001-AC4F-418D-AE19-62706E023703}">
                      <ahyp:hlinkClr xmlns:ahyp="http://schemas.microsoft.com/office/drawing/2018/hyperlinkcolor" val="tx"/>
                    </a:ext>
                  </a:extLst>
                </a:hlinkClick>
              </a:rPr>
              <a:t>https://www.sofn.com/member_resources/lodge_leadership_resources/administrative_resources/communications_tool_kit/social_media_policy_for_lodges/</a:t>
            </a:r>
            <a:r>
              <a:rPr lang="en-US" sz="1600" dirty="0">
                <a:solidFill>
                  <a:schemeClr val="bg2">
                    <a:lumMod val="25000"/>
                  </a:schemeClr>
                </a:solidFill>
                <a:latin typeface="Helvetica Neue" panose="02000503000000020004"/>
              </a:rPr>
              <a:t>)</a:t>
            </a:r>
          </a:p>
          <a:p>
            <a:pPr lvl="2">
              <a:lnSpc>
                <a:spcPct val="110000"/>
              </a:lnSpc>
            </a:pPr>
            <a:r>
              <a:rPr lang="en-US" sz="1600" dirty="0">
                <a:solidFill>
                  <a:schemeClr val="bg2">
                    <a:lumMod val="25000"/>
                  </a:schemeClr>
                </a:solidFill>
                <a:latin typeface="Helvetica Neue" panose="02000503000000020004"/>
              </a:rPr>
              <a:t>Facebook (</a:t>
            </a:r>
            <a:r>
              <a:rPr lang="en-US" sz="1600" dirty="0">
                <a:solidFill>
                  <a:schemeClr val="bg2">
                    <a:lumMod val="25000"/>
                  </a:schemeClr>
                </a:solidFill>
                <a:latin typeface="Helvetica Neue" panose="02000503000000020004"/>
                <a:hlinkClick r:id="rId3">
                  <a:extLst>
                    <a:ext uri="{A12FA001-AC4F-418D-AE19-62706E023703}">
                      <ahyp:hlinkClr xmlns:ahyp="http://schemas.microsoft.com/office/drawing/2018/hyperlinkcolor" val="tx"/>
                    </a:ext>
                  </a:extLst>
                </a:hlinkClick>
              </a:rPr>
              <a:t>https://docs.google.com/presentation/d/1rMnFkP5FnIdqknM-q4yGnJ47i1eTFQPN1RZoueRKdls/edit#slide=id.g23f3581cd4_0_26</a:t>
            </a:r>
            <a:r>
              <a:rPr lang="en-US" sz="1600" dirty="0">
                <a:solidFill>
                  <a:schemeClr val="bg2">
                    <a:lumMod val="25000"/>
                  </a:schemeClr>
                </a:solidFill>
                <a:latin typeface="Helvetica Neue" panose="02000503000000020004"/>
              </a:rPr>
              <a:t>)</a:t>
            </a:r>
          </a:p>
          <a:p>
            <a:pPr lvl="3">
              <a:lnSpc>
                <a:spcPct val="110000"/>
              </a:lnSpc>
            </a:pPr>
            <a:r>
              <a:rPr lang="en-US" sz="1600" dirty="0">
                <a:solidFill>
                  <a:schemeClr val="bg2">
                    <a:lumMod val="25000"/>
                  </a:schemeClr>
                </a:solidFill>
                <a:latin typeface="Helvetica Neue" panose="02000503000000020004"/>
              </a:rPr>
              <a:t>Using </a:t>
            </a:r>
            <a:r>
              <a:rPr lang="en-US" sz="1600" dirty="0" err="1">
                <a:solidFill>
                  <a:schemeClr val="bg2">
                    <a:lumMod val="25000"/>
                  </a:schemeClr>
                </a:solidFill>
                <a:latin typeface="Helvetica Neue" panose="02000503000000020004"/>
              </a:rPr>
              <a:t>facebook</a:t>
            </a:r>
            <a:r>
              <a:rPr lang="en-US" sz="1600" dirty="0">
                <a:solidFill>
                  <a:schemeClr val="bg2">
                    <a:lumMod val="25000"/>
                  </a:schemeClr>
                </a:solidFill>
                <a:latin typeface="Helvetica Neue" panose="02000503000000020004"/>
              </a:rPr>
              <a:t> effectively (</a:t>
            </a:r>
            <a:r>
              <a:rPr lang="en-US" sz="1600" dirty="0">
                <a:solidFill>
                  <a:schemeClr val="bg2">
                    <a:lumMod val="25000"/>
                  </a:schemeClr>
                </a:solidFill>
                <a:latin typeface="Helvetica Neue" panose="02000503000000020004"/>
                <a:hlinkClick r:id="rId4">
                  <a:extLst>
                    <a:ext uri="{A12FA001-AC4F-418D-AE19-62706E023703}">
                      <ahyp:hlinkClr xmlns:ahyp="http://schemas.microsoft.com/office/drawing/2018/hyperlinkcolor" val="tx"/>
                    </a:ext>
                  </a:extLst>
                </a:hlinkClick>
              </a:rPr>
              <a:t>https://docs.google.com/presentation/d/1RqsujmLf7-ikoEqy3GQXnfjE47fQNnxLaTCL1EbGfEo/edit#slide=id.g23f5de4ef3_0_1</a:t>
            </a:r>
            <a:r>
              <a:rPr lang="en-US" sz="1600" dirty="0">
                <a:solidFill>
                  <a:schemeClr val="bg2">
                    <a:lumMod val="25000"/>
                  </a:schemeClr>
                </a:solidFill>
                <a:latin typeface="Helvetica Neue" panose="02000503000000020004"/>
              </a:rPr>
              <a:t>)</a:t>
            </a:r>
          </a:p>
          <a:p>
            <a:pPr lvl="2">
              <a:lnSpc>
                <a:spcPct val="110000"/>
              </a:lnSpc>
            </a:pPr>
            <a:r>
              <a:rPr lang="en-US" sz="1600" dirty="0">
                <a:solidFill>
                  <a:schemeClr val="bg2">
                    <a:lumMod val="25000"/>
                  </a:schemeClr>
                </a:solidFill>
                <a:latin typeface="Helvetica Neue" panose="02000503000000020004"/>
              </a:rPr>
              <a:t>Facebook Policy</a:t>
            </a:r>
          </a:p>
          <a:p>
            <a:pPr lvl="2">
              <a:lnSpc>
                <a:spcPct val="110000"/>
              </a:lnSpc>
            </a:pPr>
            <a:r>
              <a:rPr lang="en-US" sz="1600" dirty="0">
                <a:solidFill>
                  <a:schemeClr val="bg2">
                    <a:lumMod val="25000"/>
                  </a:schemeClr>
                </a:solidFill>
                <a:latin typeface="Helvetica Neue" panose="02000503000000020004"/>
              </a:rPr>
              <a:t>Lodge website (D6 has great tutorials for creating a lodge website page)</a:t>
            </a:r>
          </a:p>
          <a:p>
            <a:pPr lvl="2">
              <a:lnSpc>
                <a:spcPct val="110000"/>
              </a:lnSpc>
            </a:pPr>
            <a:r>
              <a:rPr lang="en-US" sz="1600" dirty="0">
                <a:solidFill>
                  <a:schemeClr val="bg2">
                    <a:lumMod val="25000"/>
                  </a:schemeClr>
                </a:solidFill>
                <a:latin typeface="Helvetica Neue" panose="02000503000000020004"/>
              </a:rPr>
              <a:t>Twitter</a:t>
            </a:r>
          </a:p>
          <a:p>
            <a:pPr lvl="1">
              <a:lnSpc>
                <a:spcPct val="110000"/>
              </a:lnSpc>
            </a:pPr>
            <a:r>
              <a:rPr lang="en-US" sz="1600" dirty="0">
                <a:solidFill>
                  <a:schemeClr val="bg2">
                    <a:lumMod val="25000"/>
                  </a:schemeClr>
                </a:solidFill>
                <a:latin typeface="Helvetica Neue" panose="02000503000000020004"/>
              </a:rPr>
              <a:t>Newsletter – Ideas for newsletter content posted every other month: </a:t>
            </a:r>
            <a:r>
              <a:rPr lang="en-US" sz="1600" dirty="0">
                <a:solidFill>
                  <a:schemeClr val="bg2">
                    <a:lumMod val="25000"/>
                  </a:schemeClr>
                </a:solidFill>
                <a:latin typeface="Helvetica Neue" panose="02000503000000020004"/>
                <a:hlinkClick r:id="rId5">
                  <a:extLst>
                    <a:ext uri="{A12FA001-AC4F-418D-AE19-62706E023703}">
                      <ahyp:hlinkClr xmlns:ahyp="http://schemas.microsoft.com/office/drawing/2018/hyperlinkcolor" val="tx"/>
                    </a:ext>
                  </a:extLst>
                </a:hlinkClick>
              </a:rPr>
              <a:t>https://www.sofn.com/member_resources/lodge_leadership_resources/administrative_resources/communications_tool_kit/newsletter_content/</a:t>
            </a:r>
            <a:endParaRPr lang="en-US" sz="1600" dirty="0">
              <a:solidFill>
                <a:schemeClr val="bg2">
                  <a:lumMod val="25000"/>
                </a:schemeClr>
              </a:solidFill>
              <a:latin typeface="Helvetica Neue" panose="02000503000000020004"/>
            </a:endParaRPr>
          </a:p>
          <a:p>
            <a:pPr lvl="1">
              <a:lnSpc>
                <a:spcPct val="110000"/>
              </a:lnSpc>
            </a:pPr>
            <a:r>
              <a:rPr lang="en-US" sz="1600" dirty="0">
                <a:solidFill>
                  <a:schemeClr val="bg2">
                    <a:lumMod val="25000"/>
                  </a:schemeClr>
                </a:solidFill>
                <a:latin typeface="Helvetica Neue" panose="02000503000000020004"/>
              </a:rPr>
              <a:t>Advertising</a:t>
            </a:r>
          </a:p>
          <a:p>
            <a:pPr lvl="1">
              <a:lnSpc>
                <a:spcPct val="110000"/>
              </a:lnSpc>
            </a:pPr>
            <a:r>
              <a:rPr lang="en-US" sz="1600" dirty="0">
                <a:solidFill>
                  <a:schemeClr val="bg2">
                    <a:lumMod val="25000"/>
                  </a:schemeClr>
                </a:solidFill>
                <a:latin typeface="Helvetica Neue" panose="02000503000000020004"/>
              </a:rPr>
              <a:t>Photo guide</a:t>
            </a:r>
          </a:p>
          <a:p>
            <a:pPr lvl="1"/>
            <a:endParaRPr lang="en-US" dirty="0"/>
          </a:p>
        </p:txBody>
      </p:sp>
      <p:pic>
        <p:nvPicPr>
          <p:cNvPr id="4" name="Shape 98" descr="IMG_2181.JPG">
            <a:extLst>
              <a:ext uri="{FF2B5EF4-FFF2-40B4-BE49-F238E27FC236}">
                <a16:creationId xmlns:a16="http://schemas.microsoft.com/office/drawing/2014/main" id="{1F7D5409-5EEB-8A4B-A76C-426E99463302}"/>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grpSp>
        <p:nvGrpSpPr>
          <p:cNvPr id="5" name="Group 4">
            <a:extLst>
              <a:ext uri="{FF2B5EF4-FFF2-40B4-BE49-F238E27FC236}">
                <a16:creationId xmlns:a16="http://schemas.microsoft.com/office/drawing/2014/main" id="{26A665FC-2A1A-CC43-ACC3-23117044C700}"/>
              </a:ext>
            </a:extLst>
          </p:cNvPr>
          <p:cNvGrpSpPr/>
          <p:nvPr/>
        </p:nvGrpSpPr>
        <p:grpSpPr>
          <a:xfrm flipV="1">
            <a:off x="1024128" y="1246190"/>
            <a:ext cx="4165600" cy="177800"/>
            <a:chOff x="2819400" y="1885950"/>
            <a:chExt cx="3124200" cy="152400"/>
          </a:xfrm>
        </p:grpSpPr>
        <p:sp>
          <p:nvSpPr>
            <p:cNvPr id="6" name="Rectangle 5">
              <a:extLst>
                <a:ext uri="{FF2B5EF4-FFF2-40B4-BE49-F238E27FC236}">
                  <a16:creationId xmlns:a16="http://schemas.microsoft.com/office/drawing/2014/main" id="{F349B254-F431-4E44-AEAD-9B3D975829F4}"/>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7" name="Straight Connector 6">
              <a:extLst>
                <a:ext uri="{FF2B5EF4-FFF2-40B4-BE49-F238E27FC236}">
                  <a16:creationId xmlns:a16="http://schemas.microsoft.com/office/drawing/2014/main" id="{89EB4CD0-007B-464E-BE5A-91257C59A636}"/>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92328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F333-5986-4841-A1D3-7351549EA88C}"/>
              </a:ext>
            </a:extLst>
          </p:cNvPr>
          <p:cNvSpPr>
            <a:spLocks noGrp="1"/>
          </p:cNvSpPr>
          <p:nvPr>
            <p:ph type="title"/>
          </p:nvPr>
        </p:nvSpPr>
        <p:spPr>
          <a:xfrm>
            <a:off x="775208" y="37467"/>
            <a:ext cx="10515600" cy="1325563"/>
          </a:xfrm>
        </p:spPr>
        <p:txBody>
          <a:bodyPr/>
          <a:lstStyle/>
          <a:p>
            <a:r>
              <a:rPr lang="en-US" dirty="0">
                <a:solidFill>
                  <a:srgbClr val="0085AD"/>
                </a:solidFill>
                <a:latin typeface="Helvetica Neue" panose="02000503000000020004"/>
              </a:rPr>
              <a:t>Objectives - continued</a:t>
            </a:r>
          </a:p>
        </p:txBody>
      </p:sp>
      <p:sp>
        <p:nvSpPr>
          <p:cNvPr id="3" name="Content Placeholder 2">
            <a:extLst>
              <a:ext uri="{FF2B5EF4-FFF2-40B4-BE49-F238E27FC236}">
                <a16:creationId xmlns:a16="http://schemas.microsoft.com/office/drawing/2014/main" id="{90BE3138-3E8A-40B9-8C9E-8AA6FA54CE30}"/>
              </a:ext>
            </a:extLst>
          </p:cNvPr>
          <p:cNvSpPr>
            <a:spLocks noGrp="1"/>
          </p:cNvSpPr>
          <p:nvPr>
            <p:ph idx="1"/>
          </p:nvPr>
        </p:nvSpPr>
        <p:spPr>
          <a:xfrm>
            <a:off x="838200" y="1934846"/>
            <a:ext cx="10515600" cy="4351338"/>
          </a:xfrm>
        </p:spPr>
        <p:txBody>
          <a:bodyPr>
            <a:normAutofit/>
          </a:bodyPr>
          <a:lstStyle/>
          <a:p>
            <a:r>
              <a:rPr lang="en-US" sz="2400" dirty="0">
                <a:solidFill>
                  <a:schemeClr val="bg2">
                    <a:lumMod val="25000"/>
                  </a:schemeClr>
                </a:solidFill>
                <a:latin typeface="Helvetica Neue" panose="02000503000000020004"/>
              </a:rPr>
              <a:t>Module 5 – Foundation</a:t>
            </a:r>
          </a:p>
          <a:p>
            <a:r>
              <a:rPr lang="en-US" sz="2400" dirty="0">
                <a:solidFill>
                  <a:schemeClr val="bg2">
                    <a:lumMod val="25000"/>
                  </a:schemeClr>
                </a:solidFill>
                <a:latin typeface="Helvetica Neue" panose="02000503000000020004"/>
              </a:rPr>
              <a:t>Module 6 – Financial</a:t>
            </a:r>
          </a:p>
        </p:txBody>
      </p:sp>
      <p:grpSp>
        <p:nvGrpSpPr>
          <p:cNvPr id="4" name="Group 3">
            <a:extLst>
              <a:ext uri="{FF2B5EF4-FFF2-40B4-BE49-F238E27FC236}">
                <a16:creationId xmlns:a16="http://schemas.microsoft.com/office/drawing/2014/main" id="{C4C9E8C3-1698-934C-A6EF-A42C722068C5}"/>
              </a:ext>
            </a:extLst>
          </p:cNvPr>
          <p:cNvGrpSpPr/>
          <p:nvPr/>
        </p:nvGrpSpPr>
        <p:grpSpPr>
          <a:xfrm flipV="1">
            <a:off x="901192" y="1416527"/>
            <a:ext cx="4165600" cy="177800"/>
            <a:chOff x="2819400" y="1885950"/>
            <a:chExt cx="3124200" cy="152400"/>
          </a:xfrm>
        </p:grpSpPr>
        <p:sp>
          <p:nvSpPr>
            <p:cNvPr id="5" name="Rectangle 4">
              <a:extLst>
                <a:ext uri="{FF2B5EF4-FFF2-40B4-BE49-F238E27FC236}">
                  <a16:creationId xmlns:a16="http://schemas.microsoft.com/office/drawing/2014/main" id="{2D97BB7B-7151-764A-AD14-A0A138BDC3ED}"/>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6" name="Straight Connector 5">
              <a:extLst>
                <a:ext uri="{FF2B5EF4-FFF2-40B4-BE49-F238E27FC236}">
                  <a16:creationId xmlns:a16="http://schemas.microsoft.com/office/drawing/2014/main" id="{6EF0D13D-0E82-AD45-BEAD-B04A38FBAB92}"/>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pic>
        <p:nvPicPr>
          <p:cNvPr id="7" name="Shape 98" descr="IMG_2181.JPG">
            <a:extLst>
              <a:ext uri="{FF2B5EF4-FFF2-40B4-BE49-F238E27FC236}">
                <a16:creationId xmlns:a16="http://schemas.microsoft.com/office/drawing/2014/main" id="{F66DF66D-8BA3-044F-A8C6-FB1617EC3B50}"/>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spTree>
    <p:extLst>
      <p:ext uri="{BB962C8B-B14F-4D97-AF65-F5344CB8AC3E}">
        <p14:creationId xmlns:p14="http://schemas.microsoft.com/office/powerpoint/2010/main" val="397410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F8E31-9397-40EF-A9C3-2DC068ABFDAE}"/>
              </a:ext>
            </a:extLst>
          </p:cNvPr>
          <p:cNvSpPr>
            <a:spLocks noGrp="1"/>
          </p:cNvSpPr>
          <p:nvPr>
            <p:ph type="title"/>
          </p:nvPr>
        </p:nvSpPr>
        <p:spPr>
          <a:xfrm>
            <a:off x="838200" y="18255"/>
            <a:ext cx="10515600" cy="1325563"/>
          </a:xfrm>
        </p:spPr>
        <p:txBody>
          <a:bodyPr/>
          <a:lstStyle/>
          <a:p>
            <a:r>
              <a:rPr lang="en-US" dirty="0">
                <a:solidFill>
                  <a:srgbClr val="0085AD"/>
                </a:solidFill>
                <a:latin typeface="Helvetica Neue" panose="02000503000000020004"/>
              </a:rPr>
              <a:t>Objectives - continued</a:t>
            </a:r>
          </a:p>
        </p:txBody>
      </p:sp>
      <p:sp>
        <p:nvSpPr>
          <p:cNvPr id="3" name="Content Placeholder 2">
            <a:extLst>
              <a:ext uri="{FF2B5EF4-FFF2-40B4-BE49-F238E27FC236}">
                <a16:creationId xmlns:a16="http://schemas.microsoft.com/office/drawing/2014/main" id="{9033D937-40AB-4FBC-B8D6-9FA1C32E34D7}"/>
              </a:ext>
            </a:extLst>
          </p:cNvPr>
          <p:cNvSpPr>
            <a:spLocks noGrp="1"/>
          </p:cNvSpPr>
          <p:nvPr>
            <p:ph idx="1"/>
          </p:nvPr>
        </p:nvSpPr>
        <p:spPr/>
        <p:txBody>
          <a:bodyPr>
            <a:normAutofit/>
          </a:bodyPr>
          <a:lstStyle/>
          <a:p>
            <a:pPr marL="0" indent="0">
              <a:buNone/>
            </a:pPr>
            <a:r>
              <a:rPr lang="en-US" dirty="0">
                <a:solidFill>
                  <a:schemeClr val="bg2">
                    <a:lumMod val="25000"/>
                  </a:schemeClr>
                </a:solidFill>
                <a:latin typeface="Helvetica Neue" panose="02000503000000020004"/>
              </a:rPr>
              <a:t>Sons of Norway – what it offers members</a:t>
            </a:r>
          </a:p>
          <a:p>
            <a:pPr lvl="1"/>
            <a:r>
              <a:rPr lang="en-US" sz="2000" dirty="0">
                <a:solidFill>
                  <a:schemeClr val="bg2">
                    <a:lumMod val="25000"/>
                  </a:schemeClr>
                </a:solidFill>
                <a:latin typeface="Helvetica Neue" panose="02000503000000020004"/>
              </a:rPr>
              <a:t>Financial</a:t>
            </a:r>
          </a:p>
          <a:p>
            <a:pPr lvl="1"/>
            <a:r>
              <a:rPr lang="en-US" sz="2000" dirty="0">
                <a:solidFill>
                  <a:schemeClr val="bg2">
                    <a:lumMod val="25000"/>
                  </a:schemeClr>
                </a:solidFill>
                <a:latin typeface="Helvetica Neue" panose="02000503000000020004"/>
              </a:rPr>
              <a:t>Foundation</a:t>
            </a:r>
          </a:p>
          <a:p>
            <a:pPr lvl="1"/>
            <a:r>
              <a:rPr lang="en-US" sz="2000" dirty="0">
                <a:solidFill>
                  <a:schemeClr val="bg2">
                    <a:lumMod val="25000"/>
                  </a:schemeClr>
                </a:solidFill>
                <a:latin typeface="Helvetica Neue" panose="02000503000000020004"/>
              </a:rPr>
              <a:t>Fraternal</a:t>
            </a:r>
          </a:p>
          <a:p>
            <a:pPr lvl="2"/>
            <a:r>
              <a:rPr lang="en-US" dirty="0">
                <a:solidFill>
                  <a:schemeClr val="bg2">
                    <a:lumMod val="25000"/>
                  </a:schemeClr>
                </a:solidFill>
                <a:latin typeface="Helvetica Neue" panose="02000503000000020004"/>
              </a:rPr>
              <a:t>Medal program</a:t>
            </a:r>
          </a:p>
          <a:p>
            <a:pPr lvl="3"/>
            <a:r>
              <a:rPr lang="en-US" sz="2000" dirty="0">
                <a:solidFill>
                  <a:schemeClr val="bg2">
                    <a:lumMod val="25000"/>
                  </a:schemeClr>
                </a:solidFill>
                <a:latin typeface="Helvetica Neue" panose="02000503000000020004"/>
              </a:rPr>
              <a:t>Sports</a:t>
            </a:r>
          </a:p>
          <a:p>
            <a:pPr lvl="3"/>
            <a:r>
              <a:rPr lang="en-US" sz="2000" dirty="0">
                <a:solidFill>
                  <a:schemeClr val="bg2">
                    <a:lumMod val="25000"/>
                  </a:schemeClr>
                </a:solidFill>
                <a:latin typeface="Helvetica Neue" panose="02000503000000020004"/>
              </a:rPr>
              <a:t>Cultural</a:t>
            </a:r>
          </a:p>
          <a:p>
            <a:pPr lvl="2"/>
            <a:r>
              <a:rPr lang="en-US" dirty="0">
                <a:solidFill>
                  <a:schemeClr val="bg2">
                    <a:lumMod val="25000"/>
                  </a:schemeClr>
                </a:solidFill>
                <a:latin typeface="Helvetica Neue" panose="02000503000000020004"/>
              </a:rPr>
              <a:t>Grant opportunities</a:t>
            </a:r>
          </a:p>
        </p:txBody>
      </p:sp>
      <p:pic>
        <p:nvPicPr>
          <p:cNvPr id="4" name="Shape 98" descr="IMG_2181.JPG">
            <a:extLst>
              <a:ext uri="{FF2B5EF4-FFF2-40B4-BE49-F238E27FC236}">
                <a16:creationId xmlns:a16="http://schemas.microsoft.com/office/drawing/2014/main" id="{6886FE3A-475F-6149-8BE1-7F5787AAC5F9}"/>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grpSp>
        <p:nvGrpSpPr>
          <p:cNvPr id="5" name="Group 4">
            <a:extLst>
              <a:ext uri="{FF2B5EF4-FFF2-40B4-BE49-F238E27FC236}">
                <a16:creationId xmlns:a16="http://schemas.microsoft.com/office/drawing/2014/main" id="{2EF6D226-9955-0148-9358-BF40631D21EA}"/>
              </a:ext>
            </a:extLst>
          </p:cNvPr>
          <p:cNvGrpSpPr/>
          <p:nvPr/>
        </p:nvGrpSpPr>
        <p:grpSpPr>
          <a:xfrm flipV="1">
            <a:off x="1024128" y="1246190"/>
            <a:ext cx="4165600" cy="177800"/>
            <a:chOff x="2819400" y="1885950"/>
            <a:chExt cx="3124200" cy="152400"/>
          </a:xfrm>
        </p:grpSpPr>
        <p:sp>
          <p:nvSpPr>
            <p:cNvPr id="6" name="Rectangle 5">
              <a:extLst>
                <a:ext uri="{FF2B5EF4-FFF2-40B4-BE49-F238E27FC236}">
                  <a16:creationId xmlns:a16="http://schemas.microsoft.com/office/drawing/2014/main" id="{C4B3517D-F182-5840-B427-33FCCB1AB4D2}"/>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7" name="Straight Connector 6">
              <a:extLst>
                <a:ext uri="{FF2B5EF4-FFF2-40B4-BE49-F238E27FC236}">
                  <a16:creationId xmlns:a16="http://schemas.microsoft.com/office/drawing/2014/main" id="{61516957-C3A1-4C41-ADC6-615BAA7B8DCE}"/>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70921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Shape 113"/>
          <p:cNvSpPr txBox="1"/>
          <p:nvPr/>
        </p:nvSpPr>
        <p:spPr>
          <a:xfrm>
            <a:off x="536200" y="413900"/>
            <a:ext cx="9962400" cy="788544"/>
          </a:xfrm>
          <a:prstGeom prst="rect">
            <a:avLst/>
          </a:prstGeom>
          <a:noFill/>
          <a:ln>
            <a:noFill/>
          </a:ln>
        </p:spPr>
        <p:txBody>
          <a:bodyPr lIns="121900" tIns="121900" rIns="121900" bIns="121900" anchor="t" anchorCtr="0">
            <a:noAutofit/>
          </a:bodyPr>
          <a:lstStyle/>
          <a:p>
            <a:r>
              <a:rPr lang="en" sz="3600" dirty="0">
                <a:solidFill>
                  <a:srgbClr val="0085AD"/>
                </a:solidFill>
                <a:latin typeface="Helvetica Neue"/>
                <a:ea typeface="Helvetica Neue"/>
                <a:cs typeface="Helvetica Neue"/>
                <a:sym typeface="Helvetica Neue"/>
              </a:rPr>
              <a:t>Who Are We?</a:t>
            </a:r>
          </a:p>
        </p:txBody>
      </p:sp>
      <p:sp>
        <p:nvSpPr>
          <p:cNvPr id="114" name="Shape 114"/>
          <p:cNvSpPr txBox="1"/>
          <p:nvPr/>
        </p:nvSpPr>
        <p:spPr>
          <a:xfrm>
            <a:off x="564433" y="1627467"/>
            <a:ext cx="7798800" cy="1119600"/>
          </a:xfrm>
          <a:prstGeom prst="rect">
            <a:avLst/>
          </a:prstGeom>
          <a:noFill/>
          <a:ln>
            <a:noFill/>
          </a:ln>
        </p:spPr>
        <p:txBody>
          <a:bodyPr lIns="121900" tIns="121900" rIns="121900" bIns="121900" anchor="t" anchorCtr="0">
            <a:noAutofit/>
          </a:bodyPr>
          <a:lstStyle/>
          <a:p>
            <a:r>
              <a:rPr lang="en" b="1" dirty="0">
                <a:solidFill>
                  <a:srgbClr val="595959"/>
                </a:solidFill>
                <a:latin typeface="Helvetica Neue"/>
                <a:ea typeface="Helvetica Neue"/>
                <a:cs typeface="Helvetica Neue"/>
                <a:sym typeface="Helvetica Neue"/>
              </a:rPr>
              <a:t>We were founded by 18 Norwegian immigrants in 1895...</a:t>
            </a:r>
          </a:p>
        </p:txBody>
      </p:sp>
      <p:pic>
        <p:nvPicPr>
          <p:cNvPr id="115" name="Shape 11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64433" y="2248379"/>
            <a:ext cx="5936185" cy="3149789"/>
          </a:xfrm>
          <a:prstGeom prst="rect">
            <a:avLst/>
          </a:prstGeom>
          <a:noFill/>
          <a:ln>
            <a:noFill/>
          </a:ln>
        </p:spPr>
      </p:pic>
      <p:sp>
        <p:nvSpPr>
          <p:cNvPr id="116" name="Shape 116"/>
          <p:cNvSpPr txBox="1"/>
          <p:nvPr/>
        </p:nvSpPr>
        <p:spPr>
          <a:xfrm>
            <a:off x="376333" y="5465700"/>
            <a:ext cx="9828371" cy="1298400"/>
          </a:xfrm>
          <a:prstGeom prst="rect">
            <a:avLst/>
          </a:prstGeom>
          <a:noFill/>
          <a:ln>
            <a:noFill/>
          </a:ln>
        </p:spPr>
        <p:txBody>
          <a:bodyPr lIns="121900" tIns="121900" rIns="121900" bIns="121900" anchor="t" anchorCtr="0">
            <a:noAutofit/>
          </a:bodyPr>
          <a:lstStyle/>
          <a:p>
            <a:r>
              <a:rPr lang="en" dirty="0">
                <a:solidFill>
                  <a:srgbClr val="595959"/>
                </a:solidFill>
                <a:latin typeface="Helvetica Neue"/>
                <a:ea typeface="Helvetica Neue"/>
                <a:cs typeface="Helvetica Neue"/>
                <a:sym typeface="Helvetica Neue"/>
              </a:rPr>
              <a:t>More than 120 years later, we continue to advance our mission to promote and preserve the heritage and culture of Norway, celebrate our relationships with other Nordic countries and provide quality insurance and financial products to our members. </a:t>
            </a:r>
          </a:p>
        </p:txBody>
      </p:sp>
      <p:pic>
        <p:nvPicPr>
          <p:cNvPr id="7" name="Shape 98" descr="IMG_2181.JPG">
            <a:extLst>
              <a:ext uri="{FF2B5EF4-FFF2-40B4-BE49-F238E27FC236}">
                <a16:creationId xmlns:a16="http://schemas.microsoft.com/office/drawing/2014/main" id="{BF4F7095-C395-FD44-BE8B-150314AD682A}"/>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flipH="1">
            <a:off x="11014728" y="-26816"/>
            <a:ext cx="1177272" cy="6884816"/>
          </a:xfrm>
          <a:prstGeom prst="rect">
            <a:avLst/>
          </a:prstGeom>
          <a:noFill/>
          <a:ln>
            <a:noFill/>
          </a:ln>
        </p:spPr>
      </p:pic>
      <p:grpSp>
        <p:nvGrpSpPr>
          <p:cNvPr id="8" name="Group 7">
            <a:extLst>
              <a:ext uri="{FF2B5EF4-FFF2-40B4-BE49-F238E27FC236}">
                <a16:creationId xmlns:a16="http://schemas.microsoft.com/office/drawing/2014/main" id="{D0098A1A-C4B5-1043-8220-ED04467B85DC}"/>
              </a:ext>
            </a:extLst>
          </p:cNvPr>
          <p:cNvGrpSpPr/>
          <p:nvPr/>
        </p:nvGrpSpPr>
        <p:grpSpPr>
          <a:xfrm flipV="1">
            <a:off x="707136" y="1269979"/>
            <a:ext cx="4165600" cy="177800"/>
            <a:chOff x="2819400" y="1885950"/>
            <a:chExt cx="3124200" cy="152400"/>
          </a:xfrm>
        </p:grpSpPr>
        <p:sp>
          <p:nvSpPr>
            <p:cNvPr id="9" name="Rectangle 8">
              <a:extLst>
                <a:ext uri="{FF2B5EF4-FFF2-40B4-BE49-F238E27FC236}">
                  <a16:creationId xmlns:a16="http://schemas.microsoft.com/office/drawing/2014/main" id="{CE0EA42A-C40E-AB46-B2F6-781A89DC9B27}"/>
                </a:ext>
              </a:extLst>
            </p:cNvPr>
            <p:cNvSpPr/>
            <p:nvPr/>
          </p:nvSpPr>
          <p:spPr>
            <a:xfrm>
              <a:off x="4076700" y="1885950"/>
              <a:ext cx="609600" cy="152400"/>
            </a:xfrm>
            <a:prstGeom prst="rect">
              <a:avLst/>
            </a:prstGeom>
            <a:solidFill>
              <a:srgbClr val="82C7C3"/>
            </a:solidFill>
            <a:ln>
              <a:solidFill>
                <a:srgbClr val="82C7C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rgbClr val="82C7C3"/>
                </a:solidFill>
              </a:endParaRPr>
            </a:p>
          </p:txBody>
        </p:sp>
        <p:cxnSp>
          <p:nvCxnSpPr>
            <p:cNvPr id="10" name="Straight Connector 9">
              <a:extLst>
                <a:ext uri="{FF2B5EF4-FFF2-40B4-BE49-F238E27FC236}">
                  <a16:creationId xmlns:a16="http://schemas.microsoft.com/office/drawing/2014/main" id="{35E23998-B949-7143-AED4-D3528183CDC6}"/>
                </a:ext>
              </a:extLst>
            </p:cNvPr>
            <p:cNvCxnSpPr/>
            <p:nvPr/>
          </p:nvCxnSpPr>
          <p:spPr>
            <a:xfrm>
              <a:off x="2819400" y="1962150"/>
              <a:ext cx="3124200" cy="0"/>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647470674"/>
      </p:ext>
    </p:extLst>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1434</TotalTime>
  <Words>2366</Words>
  <Application>Microsoft Macintosh PowerPoint</Application>
  <PresentationFormat>Widescreen</PresentationFormat>
  <Paragraphs>265</Paragraphs>
  <Slides>33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Calibri Light</vt:lpstr>
      <vt:lpstr>Helvetica Neue</vt:lpstr>
      <vt:lpstr>Office Theme</vt:lpstr>
      <vt:lpstr>PowerPoint Presentation</vt:lpstr>
      <vt:lpstr>PowerPoint Presentation</vt:lpstr>
      <vt:lpstr>PowerPoint Presentation</vt:lpstr>
      <vt:lpstr>PowerPoint Presentation</vt:lpstr>
      <vt:lpstr>Training Objectives</vt:lpstr>
      <vt:lpstr>Objectives - continued</vt:lpstr>
      <vt:lpstr>Objectives - continued</vt:lpstr>
      <vt:lpstr>Objectives - continued</vt:lpstr>
      <vt:lpstr>PowerPoint Presentation</vt:lpstr>
      <vt:lpstr>18 Norwegian immigrants in Minneapolis, Minnesota, organized Sons of Norway as a fraternal benefit society on Jan 16, 1895. The purposes and goals of the Founding Fathers were to protect members of Sons of Norway and their families from the financial hardships experienced during times of sickness or death in the family. Over time, the mission of Sons of Norway was expanded to include the preservation of Norwegian heritage and culture in our Society.   We have grown since our beginning and are now the largest Norwegian organization outside Norway. We are organized as a fraternal benefit society under IRC 501(c) (8). </vt:lpstr>
      <vt:lpstr>Sons of Norway Today</vt:lpstr>
      <vt:lpstr>PowerPoint Presentation</vt:lpstr>
      <vt:lpstr>PowerPoint Presentation</vt:lpstr>
      <vt:lpstr>How Do We Do This?</vt:lpstr>
      <vt:lpstr>Sons of Norway – Amplifying Awareness</vt:lpstr>
      <vt:lpstr>What is a fraternal benefit society?  Fraternal Benefit Societies, like Sons of Norway, play a vital role in the world today. We are defined by four key aspects: Our members enjoy a common bond and they are protected by the financial products we offer. What's more, we are all made up of local chapters/networks and our members serve a benevolent purpose through community service  </vt:lpstr>
      <vt:lpstr> How do we promote and preserve our heritage and culture? </vt:lpstr>
      <vt:lpstr>Cultural Heritage</vt:lpstr>
      <vt:lpstr>How many Districts and Lodges do we have?  https://members.sofn.com/lodgeDirectory/ </vt:lpstr>
      <vt:lpstr>Districts</vt:lpstr>
      <vt:lpstr>District Board</vt:lpstr>
      <vt:lpstr>Local Lodges</vt:lpstr>
      <vt:lpstr>Central Lodge &amp; Spirit New  Century Lodges </vt:lpstr>
      <vt:lpstr>PowerPoint Presentation</vt:lpstr>
      <vt:lpstr>Membership Reports</vt:lpstr>
      <vt:lpstr>Membership Reports Continued</vt:lpstr>
      <vt:lpstr>Membership Reports Continued</vt:lpstr>
      <vt:lpstr>Fund Raising Ideas</vt:lpstr>
      <vt:lpstr>Local Lodge planning/calendars</vt:lpstr>
      <vt:lpstr>Tracking with FraternalsGive.org</vt:lpstr>
      <vt:lpstr>Governing Documents</vt:lpstr>
      <vt:lpstr>Lodge Leadership Tool Kit</vt:lpstr>
      <vt:lpstr>Next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lodge leadership manual</dc:title>
  <dc:creator>Mary Andersen</dc:creator>
  <cp:lastModifiedBy>Amber Frost</cp:lastModifiedBy>
  <cp:revision>119</cp:revision>
  <cp:lastPrinted>2019-10-28T20:25:41Z</cp:lastPrinted>
  <dcterms:created xsi:type="dcterms:W3CDTF">2018-03-03T22:31:16Z</dcterms:created>
  <dcterms:modified xsi:type="dcterms:W3CDTF">2020-05-08T13:23:19Z</dcterms:modified>
</cp:coreProperties>
</file>