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1" r:id="rId2"/>
    <p:sldId id="267" r:id="rId3"/>
    <p:sldId id="295" r:id="rId4"/>
    <p:sldId id="297" r:id="rId5"/>
    <p:sldId id="299" r:id="rId6"/>
    <p:sldId id="300" r:id="rId7"/>
    <p:sldId id="301" r:id="rId8"/>
    <p:sldId id="304" r:id="rId9"/>
    <p:sldId id="303" r:id="rId10"/>
    <p:sldId id="302" r:id="rId11"/>
    <p:sldId id="305" r:id="rId12"/>
    <p:sldId id="25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94" autoAdjust="0"/>
  </p:normalViewPr>
  <p:slideViewPr>
    <p:cSldViewPr snapToGrid="0">
      <p:cViewPr varScale="1">
        <p:scale>
          <a:sx n="121" d="100"/>
          <a:sy n="121" d="100"/>
        </p:scale>
        <p:origin x="784"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4E7FF-248F-4254-8481-CB2C20112FDE}" type="datetimeFigureOut">
              <a:rPr lang="en-US" smtClean="0"/>
              <a:pPr/>
              <a:t>5/8/20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F6AB3-0567-463F-9279-E15BDAE29B91}" type="slidenum">
              <a:rPr lang="en-US" smtClean="0"/>
              <a:pPr/>
              <a:t>‹#›</a:t>
            </a:fld>
            <a:endParaRPr lang="en-US"/>
          </a:p>
        </p:txBody>
      </p:sp>
    </p:spTree>
    <p:extLst>
      <p:ext uri="{BB962C8B-B14F-4D97-AF65-F5344CB8AC3E}">
        <p14:creationId xmlns:p14="http://schemas.microsoft.com/office/powerpoint/2010/main" val="3583642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endParaRPr sz="1200">
              <a:solidFill>
                <a:schemeClr val="dk1"/>
              </a:solidFill>
              <a:latin typeface="Calibri"/>
              <a:ea typeface="Calibri"/>
              <a:cs typeface="Calibri"/>
              <a:sym typeface="Calibri"/>
            </a:endParaRPr>
          </a:p>
        </p:txBody>
      </p:sp>
      <p:sp>
        <p:nvSpPr>
          <p:cNvPr id="96" name="Shape 96"/>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1</a:t>
            </a:fld>
            <a:endParaRPr lang="en" sz="1200">
              <a:latin typeface="Helvetica Neue"/>
              <a:ea typeface="Helvetica Neue"/>
              <a:cs typeface="Helvetica Neue"/>
              <a:sym typeface="Helvetica Neue"/>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dirty="0">
                <a:solidFill>
                  <a:schemeClr val="dk1"/>
                </a:solidFill>
                <a:latin typeface="Calibri"/>
                <a:ea typeface="Calibri"/>
                <a:cs typeface="Calibri"/>
                <a:sym typeface="Calibri"/>
              </a:rPr>
              <a:t>A description of the various roles and responsibilities can be found on the Sons of Norway website.  Keep in mind that not all Districts have all the officers described on the </a:t>
            </a:r>
            <a:r>
              <a:rPr lang="en-US" sz="1200" b="0" i="0" u="none" strike="noStrike" cap="none" dirty="0" err="1">
                <a:solidFill>
                  <a:schemeClr val="dk1"/>
                </a:solidFill>
                <a:latin typeface="Calibri"/>
                <a:ea typeface="Calibri"/>
                <a:cs typeface="Calibri"/>
                <a:sym typeface="Calibri"/>
              </a:rPr>
              <a:t>SofN</a:t>
            </a:r>
            <a:r>
              <a:rPr lang="en-US" sz="1200" b="0" i="0" u="none" strike="noStrike" cap="none" dirty="0">
                <a:solidFill>
                  <a:schemeClr val="dk1"/>
                </a:solidFill>
                <a:latin typeface="Calibri"/>
                <a:ea typeface="Calibri"/>
                <a:cs typeface="Calibri"/>
                <a:sym typeface="Calibri"/>
              </a:rPr>
              <a:t> website.  For example, 3D has a Counselor, many Districts to do not.  Likewise many local lodges do not have all the officer positions described in the guide.  </a:t>
            </a:r>
            <a:endParaRPr sz="1200" b="0" i="0" u="none" strike="noStrike" cap="none" dirty="0">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rgbClr val="000000"/>
                </a:solidFill>
                <a:latin typeface="Helvetica Neue"/>
                <a:ea typeface="Helvetica Neue"/>
                <a:cs typeface="Helvetica Neue"/>
                <a:sym typeface="Helvetica Neue"/>
              </a:rPr>
              <a:pPr marL="0" marR="0" lvl="0" indent="0" algn="r" rtl="0">
                <a:spcBef>
                  <a:spcPts val="0"/>
                </a:spcBef>
                <a:spcAft>
                  <a:spcPts val="0"/>
                </a:spcAft>
                <a:buSzPct val="25000"/>
                <a:buNone/>
              </a:pPr>
              <a:t>10</a:t>
            </a:fld>
            <a:endParaRPr lang="en" sz="120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048722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93" name="Shape 93"/>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rgbClr val="000000"/>
                </a:solidFill>
                <a:latin typeface="Helvetica Neue"/>
                <a:ea typeface="Helvetica Neue"/>
                <a:cs typeface="Helvetica Neue"/>
                <a:sym typeface="Helvetica Neue"/>
              </a:rPr>
              <a:pPr marL="0" marR="0" lvl="0" indent="0" algn="r" rtl="0">
                <a:spcBef>
                  <a:spcPts val="0"/>
                </a:spcBef>
                <a:spcAft>
                  <a:spcPts val="0"/>
                </a:spcAft>
                <a:buSzPct val="25000"/>
                <a:buNone/>
              </a:pPr>
              <a:t>12</a:t>
            </a:fld>
            <a:endParaRPr lang="en" sz="1200">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rgbClr val="000000"/>
                </a:solidFill>
                <a:latin typeface="Helvetica Neue"/>
                <a:ea typeface="Helvetica Neue"/>
                <a:cs typeface="Helvetica Neue"/>
                <a:sym typeface="Helvetica Neue"/>
              </a:rPr>
              <a:pPr marL="0" marR="0" lvl="0" indent="0" algn="r" rtl="0">
                <a:spcBef>
                  <a:spcPts val="0"/>
                </a:spcBef>
                <a:spcAft>
                  <a:spcPts val="0"/>
                </a:spcAft>
                <a:buSzPct val="25000"/>
                <a:buNone/>
              </a:pPr>
              <a:t>2</a:t>
            </a:fld>
            <a:endParaRPr lang="en" sz="1200">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dirty="0">
                <a:solidFill>
                  <a:schemeClr val="dk1"/>
                </a:solidFill>
                <a:latin typeface="Calibri"/>
                <a:ea typeface="Calibri"/>
                <a:cs typeface="Calibri"/>
                <a:sym typeface="Calibri"/>
              </a:rPr>
              <a:t>The key is that there must be balance between the fraternal side and the financial side.</a:t>
            </a:r>
            <a:endParaRPr sz="1200" b="0" i="0" u="none" strike="noStrike" cap="none" dirty="0">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rgbClr val="000000"/>
                </a:solidFill>
                <a:latin typeface="Helvetica Neue"/>
                <a:ea typeface="Helvetica Neue"/>
                <a:cs typeface="Helvetica Neue"/>
                <a:sym typeface="Helvetica Neue"/>
              </a:rPr>
              <a:pPr marL="0" marR="0" lvl="0" indent="0" algn="r" rtl="0">
                <a:spcBef>
                  <a:spcPts val="0"/>
                </a:spcBef>
                <a:spcAft>
                  <a:spcPts val="0"/>
                </a:spcAft>
                <a:buSzPct val="25000"/>
                <a:buNone/>
              </a:pPr>
              <a:t>3</a:t>
            </a:fld>
            <a:endParaRPr lang="en" sz="120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809618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rgbClr val="000000"/>
                </a:solidFill>
                <a:latin typeface="Helvetica Neue"/>
                <a:ea typeface="Helvetica Neue"/>
                <a:cs typeface="Helvetica Neue"/>
                <a:sym typeface="Helvetica Neue"/>
              </a:rPr>
              <a:pPr marL="0" marR="0" lvl="0" indent="0" algn="r" rtl="0">
                <a:spcBef>
                  <a:spcPts val="0"/>
                </a:spcBef>
                <a:spcAft>
                  <a:spcPts val="0"/>
                </a:spcAft>
                <a:buSzPct val="25000"/>
                <a:buNone/>
              </a:pPr>
              <a:t>4</a:t>
            </a:fld>
            <a:endParaRPr lang="en" sz="120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718796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dirty="0">
                <a:solidFill>
                  <a:schemeClr val="dk1"/>
                </a:solidFill>
                <a:latin typeface="Calibri"/>
                <a:ea typeface="Calibri"/>
                <a:cs typeface="Calibri"/>
                <a:sym typeface="Calibri"/>
              </a:rPr>
              <a:t>D3 has some lodges which own property, e.g., Hudson Valley.  It is in the </a:t>
            </a:r>
            <a:r>
              <a:rPr lang="en-US" sz="1200" b="0" i="0" u="none" strike="noStrike" cap="none" dirty="0" err="1">
                <a:solidFill>
                  <a:schemeClr val="dk1"/>
                </a:solidFill>
                <a:latin typeface="Calibri"/>
                <a:ea typeface="Calibri"/>
                <a:cs typeface="Calibri"/>
                <a:sym typeface="Calibri"/>
              </a:rPr>
              <a:t>SofN</a:t>
            </a:r>
            <a:r>
              <a:rPr lang="en-US" sz="1200" b="0" i="0" u="none" strike="noStrike" cap="none" dirty="0">
                <a:solidFill>
                  <a:schemeClr val="dk1"/>
                </a:solidFill>
                <a:latin typeface="Calibri"/>
                <a:ea typeface="Calibri"/>
                <a:cs typeface="Calibri"/>
                <a:sym typeface="Calibri"/>
              </a:rPr>
              <a:t> charter and constitution and each lodge must comply with the requirement.  If not, the local lodge charter will most likely be pulled.</a:t>
            </a:r>
            <a:endParaRPr sz="1200" b="0" i="0" u="none" strike="noStrike" cap="none" dirty="0">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rgbClr val="000000"/>
                </a:solidFill>
                <a:latin typeface="Helvetica Neue"/>
                <a:ea typeface="Helvetica Neue"/>
                <a:cs typeface="Helvetica Neue"/>
                <a:sym typeface="Helvetica Neue"/>
              </a:rPr>
              <a:pPr marL="0" marR="0" lvl="0" indent="0" algn="r" rtl="0">
                <a:spcBef>
                  <a:spcPts val="0"/>
                </a:spcBef>
                <a:spcAft>
                  <a:spcPts val="0"/>
                </a:spcAft>
                <a:buSzPct val="25000"/>
                <a:buNone/>
              </a:pPr>
              <a:t>5</a:t>
            </a:fld>
            <a:endParaRPr lang="en" sz="120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859963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rgbClr val="000000"/>
                </a:solidFill>
                <a:latin typeface="Helvetica Neue"/>
                <a:ea typeface="Helvetica Neue"/>
                <a:cs typeface="Helvetica Neue"/>
                <a:sym typeface="Helvetica Neue"/>
              </a:rPr>
              <a:pPr marL="0" marR="0" lvl="0" indent="0" algn="r" rtl="0">
                <a:spcBef>
                  <a:spcPts val="0"/>
                </a:spcBef>
                <a:spcAft>
                  <a:spcPts val="0"/>
                </a:spcAft>
                <a:buSzPct val="25000"/>
                <a:buNone/>
              </a:pPr>
              <a:t>6</a:t>
            </a:fld>
            <a:endParaRPr lang="en" sz="120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568177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dirty="0">
                <a:solidFill>
                  <a:schemeClr val="dk1"/>
                </a:solidFill>
                <a:latin typeface="Calibri"/>
                <a:ea typeface="Calibri"/>
                <a:cs typeface="Calibri"/>
                <a:sym typeface="Calibri"/>
              </a:rPr>
              <a:t>Tell the audience how to find the documents Home to Member Resources to Lodge Leadership Resources to Governance. The key points to make is that the booklet is divided in a few sections – General, International, District and Local Lodge.  The local lodge leaders should be familiar with what is in the local lodge section.</a:t>
            </a:r>
            <a:endParaRPr sz="1200" b="0" i="0" u="none" strike="noStrike" cap="none" dirty="0">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rgbClr val="000000"/>
                </a:solidFill>
                <a:latin typeface="Helvetica Neue"/>
                <a:ea typeface="Helvetica Neue"/>
                <a:cs typeface="Helvetica Neue"/>
                <a:sym typeface="Helvetica Neue"/>
              </a:rPr>
              <a:pPr marL="0" marR="0" lvl="0" indent="0" algn="r" rtl="0">
                <a:spcBef>
                  <a:spcPts val="0"/>
                </a:spcBef>
                <a:spcAft>
                  <a:spcPts val="0"/>
                </a:spcAft>
                <a:buSzPct val="25000"/>
                <a:buNone/>
              </a:pPr>
              <a:t>7</a:t>
            </a:fld>
            <a:endParaRPr lang="en" sz="120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388082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dirty="0">
                <a:solidFill>
                  <a:schemeClr val="dk1"/>
                </a:solidFill>
                <a:latin typeface="Calibri"/>
                <a:ea typeface="Calibri"/>
                <a:cs typeface="Calibri"/>
                <a:sym typeface="Calibri"/>
              </a:rPr>
              <a:t>The District Board has a working copy of the current by-laws which is available upon request.</a:t>
            </a:r>
            <a:endParaRPr sz="1200" b="0" i="0" u="none" strike="noStrike" cap="none" dirty="0">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rgbClr val="000000"/>
                </a:solidFill>
                <a:latin typeface="Helvetica Neue"/>
                <a:ea typeface="Helvetica Neue"/>
                <a:cs typeface="Helvetica Neue"/>
                <a:sym typeface="Helvetica Neue"/>
              </a:rPr>
              <a:pPr marL="0" marR="0" lvl="0" indent="0" algn="r" rtl="0">
                <a:spcBef>
                  <a:spcPts val="0"/>
                </a:spcBef>
                <a:spcAft>
                  <a:spcPts val="0"/>
                </a:spcAft>
                <a:buSzPct val="25000"/>
                <a:buNone/>
              </a:pPr>
              <a:t>8</a:t>
            </a:fld>
            <a:endParaRPr lang="en" sz="120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75815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dirty="0">
                <a:solidFill>
                  <a:schemeClr val="dk1"/>
                </a:solidFill>
                <a:latin typeface="Calibri"/>
                <a:ea typeface="Calibri"/>
                <a:cs typeface="Calibri"/>
                <a:sym typeface="Calibri"/>
              </a:rPr>
              <a:t>Points to make – read the CCP.  There is a similar section for the District which should be read too especially if someone wants to run for District office. At this point you may want to refer to the Zone Director toolkit starting with page 11, Roles of the leadership team and pages 12 -14</a:t>
            </a:r>
            <a:endParaRPr sz="1200" b="0" i="0" u="none" strike="noStrike" cap="none" dirty="0">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rgbClr val="000000"/>
                </a:solidFill>
                <a:latin typeface="Helvetica Neue"/>
                <a:ea typeface="Helvetica Neue"/>
                <a:cs typeface="Helvetica Neue"/>
                <a:sym typeface="Helvetica Neue"/>
              </a:rPr>
              <a:pPr marL="0" marR="0" lvl="0" indent="0" algn="r" rtl="0">
                <a:spcBef>
                  <a:spcPts val="0"/>
                </a:spcBef>
                <a:spcAft>
                  <a:spcPts val="0"/>
                </a:spcAft>
                <a:buSzPct val="25000"/>
                <a:buNone/>
              </a:pPr>
              <a:t>9</a:t>
            </a:fld>
            <a:endParaRPr lang="en" sz="120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752053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222AC-D666-4D42-8CAB-3A0D3B1963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4866D7-0E13-4871-B23F-5C7F5990DC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776CD-9C6D-40ED-80A5-A12263FE9EEB}"/>
              </a:ext>
            </a:extLst>
          </p:cNvPr>
          <p:cNvSpPr>
            <a:spLocks noGrp="1"/>
          </p:cNvSpPr>
          <p:nvPr>
            <p:ph type="dt" sz="half" idx="10"/>
          </p:nvPr>
        </p:nvSpPr>
        <p:spPr/>
        <p:txBody>
          <a:bodyPr/>
          <a:lstStyle/>
          <a:p>
            <a:fld id="{8904028E-D191-441E-989F-D1F8DD903FE1}" type="datetimeFigureOut">
              <a:rPr lang="en-US" smtClean="0"/>
              <a:pPr/>
              <a:t>5/8/20</a:t>
            </a:fld>
            <a:endParaRPr lang="en-US"/>
          </a:p>
        </p:txBody>
      </p:sp>
      <p:sp>
        <p:nvSpPr>
          <p:cNvPr id="5" name="Footer Placeholder 4">
            <a:extLst>
              <a:ext uri="{FF2B5EF4-FFF2-40B4-BE49-F238E27FC236}">
                <a16:creationId xmlns:a16="http://schemas.microsoft.com/office/drawing/2014/main" id="{1F043CC1-BB9E-4878-9D37-40E994A6D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4F98A9-5E9C-46AD-92F6-EFEE18628A8A}"/>
              </a:ext>
            </a:extLst>
          </p:cNvPr>
          <p:cNvSpPr>
            <a:spLocks noGrp="1"/>
          </p:cNvSpPr>
          <p:nvPr>
            <p:ph type="sldNum" sz="quarter" idx="12"/>
          </p:nvPr>
        </p:nvSpPr>
        <p:spPr/>
        <p:txBody>
          <a:bodyPr/>
          <a:lstStyle/>
          <a:p>
            <a:fld id="{5C4F3A71-D276-40DF-8548-BABB61BCCC28}" type="slidenum">
              <a:rPr lang="en-US" smtClean="0"/>
              <a:pPr/>
              <a:t>‹#›</a:t>
            </a:fld>
            <a:endParaRPr lang="en-US"/>
          </a:p>
        </p:txBody>
      </p:sp>
    </p:spTree>
    <p:extLst>
      <p:ext uri="{BB962C8B-B14F-4D97-AF65-F5344CB8AC3E}">
        <p14:creationId xmlns:p14="http://schemas.microsoft.com/office/powerpoint/2010/main" val="3813942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F168-F52A-49A6-8681-DB8378F556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2D823E-EE61-439B-A30A-887F72A629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5A8AE-CE55-4E50-A5C6-AC30B03C0068}"/>
              </a:ext>
            </a:extLst>
          </p:cNvPr>
          <p:cNvSpPr>
            <a:spLocks noGrp="1"/>
          </p:cNvSpPr>
          <p:nvPr>
            <p:ph type="dt" sz="half" idx="10"/>
          </p:nvPr>
        </p:nvSpPr>
        <p:spPr/>
        <p:txBody>
          <a:bodyPr/>
          <a:lstStyle/>
          <a:p>
            <a:fld id="{8904028E-D191-441E-989F-D1F8DD903FE1}" type="datetimeFigureOut">
              <a:rPr lang="en-US" smtClean="0"/>
              <a:pPr/>
              <a:t>5/8/20</a:t>
            </a:fld>
            <a:endParaRPr lang="en-US"/>
          </a:p>
        </p:txBody>
      </p:sp>
      <p:sp>
        <p:nvSpPr>
          <p:cNvPr id="5" name="Footer Placeholder 4">
            <a:extLst>
              <a:ext uri="{FF2B5EF4-FFF2-40B4-BE49-F238E27FC236}">
                <a16:creationId xmlns:a16="http://schemas.microsoft.com/office/drawing/2014/main" id="{C7B8B891-F1EA-4E4C-AFE1-B7F416970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0A74F-4C2D-4A90-AE69-1F6AE4A52193}"/>
              </a:ext>
            </a:extLst>
          </p:cNvPr>
          <p:cNvSpPr>
            <a:spLocks noGrp="1"/>
          </p:cNvSpPr>
          <p:nvPr>
            <p:ph type="sldNum" sz="quarter" idx="12"/>
          </p:nvPr>
        </p:nvSpPr>
        <p:spPr/>
        <p:txBody>
          <a:bodyPr/>
          <a:lstStyle/>
          <a:p>
            <a:fld id="{5C4F3A71-D276-40DF-8548-BABB61BCCC28}" type="slidenum">
              <a:rPr lang="en-US" smtClean="0"/>
              <a:pPr/>
              <a:t>‹#›</a:t>
            </a:fld>
            <a:endParaRPr lang="en-US"/>
          </a:p>
        </p:txBody>
      </p:sp>
    </p:spTree>
    <p:extLst>
      <p:ext uri="{BB962C8B-B14F-4D97-AF65-F5344CB8AC3E}">
        <p14:creationId xmlns:p14="http://schemas.microsoft.com/office/powerpoint/2010/main" val="45487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756FD9-7B6D-48A0-A12B-24DD2EF084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80EEDD-C926-4CE3-B511-8AFC0266591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09830-1E47-48BE-B05F-7989BE95D942}"/>
              </a:ext>
            </a:extLst>
          </p:cNvPr>
          <p:cNvSpPr>
            <a:spLocks noGrp="1"/>
          </p:cNvSpPr>
          <p:nvPr>
            <p:ph type="dt" sz="half" idx="10"/>
          </p:nvPr>
        </p:nvSpPr>
        <p:spPr/>
        <p:txBody>
          <a:bodyPr/>
          <a:lstStyle/>
          <a:p>
            <a:fld id="{8904028E-D191-441E-989F-D1F8DD903FE1}" type="datetimeFigureOut">
              <a:rPr lang="en-US" smtClean="0"/>
              <a:pPr/>
              <a:t>5/8/20</a:t>
            </a:fld>
            <a:endParaRPr lang="en-US"/>
          </a:p>
        </p:txBody>
      </p:sp>
      <p:sp>
        <p:nvSpPr>
          <p:cNvPr id="5" name="Footer Placeholder 4">
            <a:extLst>
              <a:ext uri="{FF2B5EF4-FFF2-40B4-BE49-F238E27FC236}">
                <a16:creationId xmlns:a16="http://schemas.microsoft.com/office/drawing/2014/main" id="{EF08234C-6277-489E-AEF6-9BB4B1DE9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D0E51-F84E-4F44-BE95-E962CB5D6752}"/>
              </a:ext>
            </a:extLst>
          </p:cNvPr>
          <p:cNvSpPr>
            <a:spLocks noGrp="1"/>
          </p:cNvSpPr>
          <p:nvPr>
            <p:ph type="sldNum" sz="quarter" idx="12"/>
          </p:nvPr>
        </p:nvSpPr>
        <p:spPr/>
        <p:txBody>
          <a:bodyPr/>
          <a:lstStyle/>
          <a:p>
            <a:fld id="{5C4F3A71-D276-40DF-8548-BABB61BCCC28}" type="slidenum">
              <a:rPr lang="en-US" smtClean="0"/>
              <a:pPr/>
              <a:t>‹#›</a:t>
            </a:fld>
            <a:endParaRPr lang="en-US"/>
          </a:p>
        </p:txBody>
      </p:sp>
    </p:spTree>
    <p:extLst>
      <p:ext uri="{BB962C8B-B14F-4D97-AF65-F5344CB8AC3E}">
        <p14:creationId xmlns:p14="http://schemas.microsoft.com/office/powerpoint/2010/main" val="334304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1D93B-0AED-4158-8854-182B294690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31A44E-DA4F-4FD9-9F8A-CCAC2AFE87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B61432-3A8B-4248-8A05-2E8FC9648A2E}"/>
              </a:ext>
            </a:extLst>
          </p:cNvPr>
          <p:cNvSpPr>
            <a:spLocks noGrp="1"/>
          </p:cNvSpPr>
          <p:nvPr>
            <p:ph type="dt" sz="half" idx="10"/>
          </p:nvPr>
        </p:nvSpPr>
        <p:spPr/>
        <p:txBody>
          <a:bodyPr/>
          <a:lstStyle/>
          <a:p>
            <a:fld id="{8904028E-D191-441E-989F-D1F8DD903FE1}" type="datetimeFigureOut">
              <a:rPr lang="en-US" smtClean="0"/>
              <a:pPr/>
              <a:t>5/8/20</a:t>
            </a:fld>
            <a:endParaRPr lang="en-US"/>
          </a:p>
        </p:txBody>
      </p:sp>
      <p:sp>
        <p:nvSpPr>
          <p:cNvPr id="5" name="Footer Placeholder 4">
            <a:extLst>
              <a:ext uri="{FF2B5EF4-FFF2-40B4-BE49-F238E27FC236}">
                <a16:creationId xmlns:a16="http://schemas.microsoft.com/office/drawing/2014/main" id="{0F46E913-7A46-45C6-AFA5-C419582524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B4D8AF-0FED-4A6D-AB3C-813638784EAF}"/>
              </a:ext>
            </a:extLst>
          </p:cNvPr>
          <p:cNvSpPr>
            <a:spLocks noGrp="1"/>
          </p:cNvSpPr>
          <p:nvPr>
            <p:ph type="sldNum" sz="quarter" idx="12"/>
          </p:nvPr>
        </p:nvSpPr>
        <p:spPr/>
        <p:txBody>
          <a:bodyPr/>
          <a:lstStyle/>
          <a:p>
            <a:fld id="{5C4F3A71-D276-40DF-8548-BABB61BCCC28}" type="slidenum">
              <a:rPr lang="en-US" smtClean="0"/>
              <a:pPr/>
              <a:t>‹#›</a:t>
            </a:fld>
            <a:endParaRPr lang="en-US"/>
          </a:p>
        </p:txBody>
      </p:sp>
    </p:spTree>
    <p:extLst>
      <p:ext uri="{BB962C8B-B14F-4D97-AF65-F5344CB8AC3E}">
        <p14:creationId xmlns:p14="http://schemas.microsoft.com/office/powerpoint/2010/main" val="416205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E74A7-1468-476C-99FD-8BDB9477FE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8B0B35-19FF-44CB-B005-C99CF10ADE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D3C242E-A645-4D89-B96A-ABD7274075C1}"/>
              </a:ext>
            </a:extLst>
          </p:cNvPr>
          <p:cNvSpPr>
            <a:spLocks noGrp="1"/>
          </p:cNvSpPr>
          <p:nvPr>
            <p:ph type="dt" sz="half" idx="10"/>
          </p:nvPr>
        </p:nvSpPr>
        <p:spPr/>
        <p:txBody>
          <a:bodyPr/>
          <a:lstStyle/>
          <a:p>
            <a:fld id="{8904028E-D191-441E-989F-D1F8DD903FE1}" type="datetimeFigureOut">
              <a:rPr lang="en-US" smtClean="0"/>
              <a:pPr/>
              <a:t>5/8/20</a:t>
            </a:fld>
            <a:endParaRPr lang="en-US"/>
          </a:p>
        </p:txBody>
      </p:sp>
      <p:sp>
        <p:nvSpPr>
          <p:cNvPr id="5" name="Footer Placeholder 4">
            <a:extLst>
              <a:ext uri="{FF2B5EF4-FFF2-40B4-BE49-F238E27FC236}">
                <a16:creationId xmlns:a16="http://schemas.microsoft.com/office/drawing/2014/main" id="{5DD450A3-666D-43CC-B758-3CF1D402CD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ECAD8-2D4F-426D-80AF-1E6A83859007}"/>
              </a:ext>
            </a:extLst>
          </p:cNvPr>
          <p:cNvSpPr>
            <a:spLocks noGrp="1"/>
          </p:cNvSpPr>
          <p:nvPr>
            <p:ph type="sldNum" sz="quarter" idx="12"/>
          </p:nvPr>
        </p:nvSpPr>
        <p:spPr/>
        <p:txBody>
          <a:bodyPr/>
          <a:lstStyle/>
          <a:p>
            <a:fld id="{5C4F3A71-D276-40DF-8548-BABB61BCCC28}" type="slidenum">
              <a:rPr lang="en-US" smtClean="0"/>
              <a:pPr/>
              <a:t>‹#›</a:t>
            </a:fld>
            <a:endParaRPr lang="en-US"/>
          </a:p>
        </p:txBody>
      </p:sp>
    </p:spTree>
    <p:extLst>
      <p:ext uri="{BB962C8B-B14F-4D97-AF65-F5344CB8AC3E}">
        <p14:creationId xmlns:p14="http://schemas.microsoft.com/office/powerpoint/2010/main" val="3613112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3EB18-A121-4E43-840E-185B885FE1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94CD3E-8F47-417C-B795-AFE3906B387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D1162B-DE36-4C18-8D05-E8AB7A9A4BA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0B1E25-4D9A-4567-A480-0B459DEEC305}"/>
              </a:ext>
            </a:extLst>
          </p:cNvPr>
          <p:cNvSpPr>
            <a:spLocks noGrp="1"/>
          </p:cNvSpPr>
          <p:nvPr>
            <p:ph type="dt" sz="half" idx="10"/>
          </p:nvPr>
        </p:nvSpPr>
        <p:spPr/>
        <p:txBody>
          <a:bodyPr/>
          <a:lstStyle/>
          <a:p>
            <a:fld id="{8904028E-D191-441E-989F-D1F8DD903FE1}" type="datetimeFigureOut">
              <a:rPr lang="en-US" smtClean="0"/>
              <a:pPr/>
              <a:t>5/8/20</a:t>
            </a:fld>
            <a:endParaRPr lang="en-US"/>
          </a:p>
        </p:txBody>
      </p:sp>
      <p:sp>
        <p:nvSpPr>
          <p:cNvPr id="6" name="Footer Placeholder 5">
            <a:extLst>
              <a:ext uri="{FF2B5EF4-FFF2-40B4-BE49-F238E27FC236}">
                <a16:creationId xmlns:a16="http://schemas.microsoft.com/office/drawing/2014/main" id="{79BDF5B9-E070-41AE-96F1-7456ED6D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9B8A1E-483B-4895-853C-41FF5537BE99}"/>
              </a:ext>
            </a:extLst>
          </p:cNvPr>
          <p:cNvSpPr>
            <a:spLocks noGrp="1"/>
          </p:cNvSpPr>
          <p:nvPr>
            <p:ph type="sldNum" sz="quarter" idx="12"/>
          </p:nvPr>
        </p:nvSpPr>
        <p:spPr/>
        <p:txBody>
          <a:bodyPr/>
          <a:lstStyle/>
          <a:p>
            <a:fld id="{5C4F3A71-D276-40DF-8548-BABB61BCCC28}" type="slidenum">
              <a:rPr lang="en-US" smtClean="0"/>
              <a:pPr/>
              <a:t>‹#›</a:t>
            </a:fld>
            <a:endParaRPr lang="en-US"/>
          </a:p>
        </p:txBody>
      </p:sp>
    </p:spTree>
    <p:extLst>
      <p:ext uri="{BB962C8B-B14F-4D97-AF65-F5344CB8AC3E}">
        <p14:creationId xmlns:p14="http://schemas.microsoft.com/office/powerpoint/2010/main" val="164800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ABC86-E2E7-4DD8-8AC3-BCDA7E3CB3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6A194-621C-445A-996E-5DE91587F4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78D1F4B-8B6C-4D90-80DC-51098C1F4C8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CDDFF3-3067-450A-AB89-CDB68F5CD2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04172D-3A45-40FC-9F4F-CC4887FB14E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FF65C7-5718-41D7-93AF-C114F657C451}"/>
              </a:ext>
            </a:extLst>
          </p:cNvPr>
          <p:cNvSpPr>
            <a:spLocks noGrp="1"/>
          </p:cNvSpPr>
          <p:nvPr>
            <p:ph type="dt" sz="half" idx="10"/>
          </p:nvPr>
        </p:nvSpPr>
        <p:spPr/>
        <p:txBody>
          <a:bodyPr/>
          <a:lstStyle/>
          <a:p>
            <a:fld id="{8904028E-D191-441E-989F-D1F8DD903FE1}" type="datetimeFigureOut">
              <a:rPr lang="en-US" smtClean="0"/>
              <a:pPr/>
              <a:t>5/8/20</a:t>
            </a:fld>
            <a:endParaRPr lang="en-US"/>
          </a:p>
        </p:txBody>
      </p:sp>
      <p:sp>
        <p:nvSpPr>
          <p:cNvPr id="8" name="Footer Placeholder 7">
            <a:extLst>
              <a:ext uri="{FF2B5EF4-FFF2-40B4-BE49-F238E27FC236}">
                <a16:creationId xmlns:a16="http://schemas.microsoft.com/office/drawing/2014/main" id="{5C55CE78-910A-41AF-BA91-148FAB733F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D019C4-97EC-46C0-ACF6-D6F05C197C35}"/>
              </a:ext>
            </a:extLst>
          </p:cNvPr>
          <p:cNvSpPr>
            <a:spLocks noGrp="1"/>
          </p:cNvSpPr>
          <p:nvPr>
            <p:ph type="sldNum" sz="quarter" idx="12"/>
          </p:nvPr>
        </p:nvSpPr>
        <p:spPr/>
        <p:txBody>
          <a:bodyPr/>
          <a:lstStyle/>
          <a:p>
            <a:fld id="{5C4F3A71-D276-40DF-8548-BABB61BCCC28}" type="slidenum">
              <a:rPr lang="en-US" smtClean="0"/>
              <a:pPr/>
              <a:t>‹#›</a:t>
            </a:fld>
            <a:endParaRPr lang="en-US"/>
          </a:p>
        </p:txBody>
      </p:sp>
    </p:spTree>
    <p:extLst>
      <p:ext uri="{BB962C8B-B14F-4D97-AF65-F5344CB8AC3E}">
        <p14:creationId xmlns:p14="http://schemas.microsoft.com/office/powerpoint/2010/main" val="16670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7888-5601-4570-95CF-DB720E854E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24C6E8-2DEF-487F-BC98-01AAC86A986A}"/>
              </a:ext>
            </a:extLst>
          </p:cNvPr>
          <p:cNvSpPr>
            <a:spLocks noGrp="1"/>
          </p:cNvSpPr>
          <p:nvPr>
            <p:ph type="dt" sz="half" idx="10"/>
          </p:nvPr>
        </p:nvSpPr>
        <p:spPr/>
        <p:txBody>
          <a:bodyPr/>
          <a:lstStyle/>
          <a:p>
            <a:fld id="{8904028E-D191-441E-989F-D1F8DD903FE1}" type="datetimeFigureOut">
              <a:rPr lang="en-US" smtClean="0"/>
              <a:pPr/>
              <a:t>5/8/20</a:t>
            </a:fld>
            <a:endParaRPr lang="en-US"/>
          </a:p>
        </p:txBody>
      </p:sp>
      <p:sp>
        <p:nvSpPr>
          <p:cNvPr id="4" name="Footer Placeholder 3">
            <a:extLst>
              <a:ext uri="{FF2B5EF4-FFF2-40B4-BE49-F238E27FC236}">
                <a16:creationId xmlns:a16="http://schemas.microsoft.com/office/drawing/2014/main" id="{8700264F-4CFF-4845-892D-161D1174C1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566359-50C4-4F42-9C61-08BAC4CDE763}"/>
              </a:ext>
            </a:extLst>
          </p:cNvPr>
          <p:cNvSpPr>
            <a:spLocks noGrp="1"/>
          </p:cNvSpPr>
          <p:nvPr>
            <p:ph type="sldNum" sz="quarter" idx="12"/>
          </p:nvPr>
        </p:nvSpPr>
        <p:spPr/>
        <p:txBody>
          <a:bodyPr/>
          <a:lstStyle/>
          <a:p>
            <a:fld id="{5C4F3A71-D276-40DF-8548-BABB61BCCC28}" type="slidenum">
              <a:rPr lang="en-US" smtClean="0"/>
              <a:pPr/>
              <a:t>‹#›</a:t>
            </a:fld>
            <a:endParaRPr lang="en-US"/>
          </a:p>
        </p:txBody>
      </p:sp>
    </p:spTree>
    <p:extLst>
      <p:ext uri="{BB962C8B-B14F-4D97-AF65-F5344CB8AC3E}">
        <p14:creationId xmlns:p14="http://schemas.microsoft.com/office/powerpoint/2010/main" val="192785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1F4D88-FD9D-47F5-B40F-3743D98CA8E4}"/>
              </a:ext>
            </a:extLst>
          </p:cNvPr>
          <p:cNvSpPr>
            <a:spLocks noGrp="1"/>
          </p:cNvSpPr>
          <p:nvPr>
            <p:ph type="dt" sz="half" idx="10"/>
          </p:nvPr>
        </p:nvSpPr>
        <p:spPr/>
        <p:txBody>
          <a:bodyPr/>
          <a:lstStyle/>
          <a:p>
            <a:fld id="{8904028E-D191-441E-989F-D1F8DD903FE1}" type="datetimeFigureOut">
              <a:rPr lang="en-US" smtClean="0"/>
              <a:pPr/>
              <a:t>5/8/20</a:t>
            </a:fld>
            <a:endParaRPr lang="en-US"/>
          </a:p>
        </p:txBody>
      </p:sp>
      <p:sp>
        <p:nvSpPr>
          <p:cNvPr id="3" name="Footer Placeholder 2">
            <a:extLst>
              <a:ext uri="{FF2B5EF4-FFF2-40B4-BE49-F238E27FC236}">
                <a16:creationId xmlns:a16="http://schemas.microsoft.com/office/drawing/2014/main" id="{0147AEA4-7E35-41E3-8349-391CB31F3C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6AD107-2E91-4EE9-A644-1835A0D9B93B}"/>
              </a:ext>
            </a:extLst>
          </p:cNvPr>
          <p:cNvSpPr>
            <a:spLocks noGrp="1"/>
          </p:cNvSpPr>
          <p:nvPr>
            <p:ph type="sldNum" sz="quarter" idx="12"/>
          </p:nvPr>
        </p:nvSpPr>
        <p:spPr/>
        <p:txBody>
          <a:bodyPr/>
          <a:lstStyle/>
          <a:p>
            <a:fld id="{5C4F3A71-D276-40DF-8548-BABB61BCCC28}" type="slidenum">
              <a:rPr lang="en-US" smtClean="0"/>
              <a:pPr/>
              <a:t>‹#›</a:t>
            </a:fld>
            <a:endParaRPr lang="en-US"/>
          </a:p>
        </p:txBody>
      </p:sp>
    </p:spTree>
    <p:extLst>
      <p:ext uri="{BB962C8B-B14F-4D97-AF65-F5344CB8AC3E}">
        <p14:creationId xmlns:p14="http://schemas.microsoft.com/office/powerpoint/2010/main" val="4195564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8F87B-1750-4E2D-AA99-E5EF6219B4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754A50-869E-4D2D-AF19-3EED9E473D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F466CE-5B0C-4C8E-867D-1FA34B84AB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58DD0E-7FA8-42A8-B35A-40CB6BD2D58D}"/>
              </a:ext>
            </a:extLst>
          </p:cNvPr>
          <p:cNvSpPr>
            <a:spLocks noGrp="1"/>
          </p:cNvSpPr>
          <p:nvPr>
            <p:ph type="dt" sz="half" idx="10"/>
          </p:nvPr>
        </p:nvSpPr>
        <p:spPr/>
        <p:txBody>
          <a:bodyPr/>
          <a:lstStyle/>
          <a:p>
            <a:fld id="{8904028E-D191-441E-989F-D1F8DD903FE1}" type="datetimeFigureOut">
              <a:rPr lang="en-US" smtClean="0"/>
              <a:pPr/>
              <a:t>5/8/20</a:t>
            </a:fld>
            <a:endParaRPr lang="en-US"/>
          </a:p>
        </p:txBody>
      </p:sp>
      <p:sp>
        <p:nvSpPr>
          <p:cNvPr id="6" name="Footer Placeholder 5">
            <a:extLst>
              <a:ext uri="{FF2B5EF4-FFF2-40B4-BE49-F238E27FC236}">
                <a16:creationId xmlns:a16="http://schemas.microsoft.com/office/drawing/2014/main" id="{EC796743-D01B-4D3A-80A5-6B55372194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ED8A57-4429-4DB5-B477-BECE5D33564E}"/>
              </a:ext>
            </a:extLst>
          </p:cNvPr>
          <p:cNvSpPr>
            <a:spLocks noGrp="1"/>
          </p:cNvSpPr>
          <p:nvPr>
            <p:ph type="sldNum" sz="quarter" idx="12"/>
          </p:nvPr>
        </p:nvSpPr>
        <p:spPr/>
        <p:txBody>
          <a:bodyPr/>
          <a:lstStyle/>
          <a:p>
            <a:fld id="{5C4F3A71-D276-40DF-8548-BABB61BCCC28}" type="slidenum">
              <a:rPr lang="en-US" smtClean="0"/>
              <a:pPr/>
              <a:t>‹#›</a:t>
            </a:fld>
            <a:endParaRPr lang="en-US"/>
          </a:p>
        </p:txBody>
      </p:sp>
    </p:spTree>
    <p:extLst>
      <p:ext uri="{BB962C8B-B14F-4D97-AF65-F5344CB8AC3E}">
        <p14:creationId xmlns:p14="http://schemas.microsoft.com/office/powerpoint/2010/main" val="1371445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E2C6F-7159-4599-AE2D-2EDC35B232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5C7BD-45EE-44E7-8E1D-77A90BD03B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0B43EB-D108-4377-9191-4215EE21E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32BBCF-185D-4732-8D08-6FEBAA5CD23D}"/>
              </a:ext>
            </a:extLst>
          </p:cNvPr>
          <p:cNvSpPr>
            <a:spLocks noGrp="1"/>
          </p:cNvSpPr>
          <p:nvPr>
            <p:ph type="dt" sz="half" idx="10"/>
          </p:nvPr>
        </p:nvSpPr>
        <p:spPr/>
        <p:txBody>
          <a:bodyPr/>
          <a:lstStyle/>
          <a:p>
            <a:fld id="{8904028E-D191-441E-989F-D1F8DD903FE1}" type="datetimeFigureOut">
              <a:rPr lang="en-US" smtClean="0"/>
              <a:pPr/>
              <a:t>5/8/20</a:t>
            </a:fld>
            <a:endParaRPr lang="en-US"/>
          </a:p>
        </p:txBody>
      </p:sp>
      <p:sp>
        <p:nvSpPr>
          <p:cNvPr id="6" name="Footer Placeholder 5">
            <a:extLst>
              <a:ext uri="{FF2B5EF4-FFF2-40B4-BE49-F238E27FC236}">
                <a16:creationId xmlns:a16="http://schemas.microsoft.com/office/drawing/2014/main" id="{5D883ACD-2F30-4BC1-ACBE-573CBB96B2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2D5AF7-9D1A-4586-9B90-12ED89824AA8}"/>
              </a:ext>
            </a:extLst>
          </p:cNvPr>
          <p:cNvSpPr>
            <a:spLocks noGrp="1"/>
          </p:cNvSpPr>
          <p:nvPr>
            <p:ph type="sldNum" sz="quarter" idx="12"/>
          </p:nvPr>
        </p:nvSpPr>
        <p:spPr/>
        <p:txBody>
          <a:bodyPr/>
          <a:lstStyle/>
          <a:p>
            <a:fld id="{5C4F3A71-D276-40DF-8548-BABB61BCCC28}" type="slidenum">
              <a:rPr lang="en-US" smtClean="0"/>
              <a:pPr/>
              <a:t>‹#›</a:t>
            </a:fld>
            <a:endParaRPr lang="en-US"/>
          </a:p>
        </p:txBody>
      </p:sp>
    </p:spTree>
    <p:extLst>
      <p:ext uri="{BB962C8B-B14F-4D97-AF65-F5344CB8AC3E}">
        <p14:creationId xmlns:p14="http://schemas.microsoft.com/office/powerpoint/2010/main" val="62528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B56ED9-CEDC-4D97-B79B-188968B78A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1AF13B-BAB2-410C-B54C-16404007DF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C9EFE-D38D-487A-BBC2-E80C633C0F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04028E-D191-441E-989F-D1F8DD903FE1}" type="datetimeFigureOut">
              <a:rPr lang="en-US" smtClean="0"/>
              <a:pPr/>
              <a:t>5/8/20</a:t>
            </a:fld>
            <a:endParaRPr lang="en-US"/>
          </a:p>
        </p:txBody>
      </p:sp>
      <p:sp>
        <p:nvSpPr>
          <p:cNvPr id="5" name="Footer Placeholder 4">
            <a:extLst>
              <a:ext uri="{FF2B5EF4-FFF2-40B4-BE49-F238E27FC236}">
                <a16:creationId xmlns:a16="http://schemas.microsoft.com/office/drawing/2014/main" id="{5EE55E82-7226-4232-AADD-49E1AFC615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785E9D-8258-432D-A47B-B24D5FC66E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F3A71-D276-40DF-8548-BABB61BCCC28}" type="slidenum">
              <a:rPr lang="en-US" smtClean="0"/>
              <a:pPr/>
              <a:t>‹#›</a:t>
            </a:fld>
            <a:endParaRPr lang="en-US"/>
          </a:p>
        </p:txBody>
      </p:sp>
    </p:spTree>
    <p:extLst>
      <p:ext uri="{BB962C8B-B14F-4D97-AF65-F5344CB8AC3E}">
        <p14:creationId xmlns:p14="http://schemas.microsoft.com/office/powerpoint/2010/main" val="842054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sonsofnorway.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Rectangle 1"/>
          <p:cNvSpPr/>
          <p:nvPr/>
        </p:nvSpPr>
        <p:spPr>
          <a:xfrm>
            <a:off x="0" y="-13408"/>
            <a:ext cx="12192000" cy="6884816"/>
          </a:xfrm>
          <a:prstGeom prst="rect">
            <a:avLst/>
          </a:prstGeom>
          <a:solidFill>
            <a:srgbClr val="0085A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 name="TextBox 2"/>
          <p:cNvSpPr txBox="1"/>
          <p:nvPr/>
        </p:nvSpPr>
        <p:spPr>
          <a:xfrm>
            <a:off x="914400" y="666122"/>
            <a:ext cx="10363200" cy="3662734"/>
          </a:xfrm>
          <a:prstGeom prst="rect">
            <a:avLst/>
          </a:prstGeom>
          <a:noFill/>
        </p:spPr>
        <p:txBody>
          <a:bodyPr wrap="square" rtlCol="0">
            <a:spAutoFit/>
          </a:bodyPr>
          <a:lstStyle/>
          <a:p>
            <a:r>
              <a:rPr lang="en-US" sz="4267" b="1" dirty="0">
                <a:solidFill>
                  <a:schemeClr val="bg1"/>
                </a:solidFill>
                <a:latin typeface="Helvetica Neue"/>
                <a:cs typeface="Helvetica Neue"/>
              </a:rPr>
              <a:t>Sons of Norway</a:t>
            </a:r>
          </a:p>
          <a:p>
            <a:r>
              <a:rPr lang="en-US" sz="2667" i="1" dirty="0">
                <a:solidFill>
                  <a:schemeClr val="bg1"/>
                </a:solidFill>
                <a:latin typeface="Helvetica Neue"/>
                <a:cs typeface="Helvetica Neue"/>
              </a:rPr>
              <a:t>Since 1895</a:t>
            </a:r>
          </a:p>
          <a:p>
            <a:endParaRPr lang="en-US" sz="1067" i="1" dirty="0">
              <a:solidFill>
                <a:schemeClr val="bg1"/>
              </a:solidFill>
              <a:latin typeface="Helvetica Neue"/>
              <a:cs typeface="Helvetica Neue"/>
            </a:endParaRPr>
          </a:p>
          <a:p>
            <a:endParaRPr lang="en-US" sz="2400" i="1" dirty="0">
              <a:solidFill>
                <a:schemeClr val="bg1"/>
              </a:solidFill>
              <a:latin typeface="Helvetica Neue"/>
              <a:cs typeface="Helvetica Neue"/>
            </a:endParaRPr>
          </a:p>
          <a:p>
            <a:pPr marL="457189" indent="-457189">
              <a:buFont typeface="Arial" panose="020B0604020202020204" pitchFamily="34" charset="0"/>
              <a:buChar char="•"/>
            </a:pPr>
            <a:r>
              <a:rPr lang="en-US" sz="3200" dirty="0">
                <a:solidFill>
                  <a:schemeClr val="bg1"/>
                </a:solidFill>
                <a:latin typeface="Helvetica Neue"/>
                <a:cs typeface="Helvetica Neue"/>
              </a:rPr>
              <a:t>Leadership Training</a:t>
            </a:r>
          </a:p>
          <a:p>
            <a:pPr marL="457189" indent="-457189">
              <a:buFont typeface="Arial" panose="020B0604020202020204" pitchFamily="34" charset="0"/>
              <a:buChar char="•"/>
            </a:pPr>
            <a:endParaRPr lang="en-US" sz="3200" dirty="0">
              <a:solidFill>
                <a:schemeClr val="bg1"/>
              </a:solidFill>
              <a:latin typeface="Helvetica Neue"/>
              <a:cs typeface="Helvetica Neue"/>
            </a:endParaRPr>
          </a:p>
          <a:p>
            <a:pPr marL="457189" indent="-457189">
              <a:buFont typeface="Arial" panose="020B0604020202020204" pitchFamily="34" charset="0"/>
              <a:buChar char="•"/>
            </a:pPr>
            <a:r>
              <a:rPr lang="en-US" sz="3200" dirty="0">
                <a:solidFill>
                  <a:schemeClr val="bg1"/>
                </a:solidFill>
                <a:latin typeface="Helvetica Neue"/>
                <a:cs typeface="Helvetica Neue"/>
              </a:rPr>
              <a:t>Module 2 – Governing Documents</a:t>
            </a:r>
          </a:p>
          <a:p>
            <a:pPr marL="914389" lvl="1" indent="-457189">
              <a:buFont typeface="Arial" panose="020B0604020202020204" pitchFamily="34" charset="0"/>
              <a:buChar char="•"/>
            </a:pPr>
            <a:r>
              <a:rPr lang="en-US" sz="3200" dirty="0">
                <a:solidFill>
                  <a:schemeClr val="bg1"/>
                </a:solidFill>
                <a:latin typeface="Helvetica Neue"/>
                <a:cs typeface="Helvetica Neue"/>
              </a:rPr>
              <a:t>Roles and Responsibilities</a:t>
            </a:r>
          </a:p>
        </p:txBody>
      </p:sp>
      <p:pic>
        <p:nvPicPr>
          <p:cNvPr id="5" name="Picture 4" descr="2color_whitetext.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3200" y="5312979"/>
            <a:ext cx="3200400" cy="1545021"/>
          </a:xfrm>
          <a:prstGeom prst="rect">
            <a:avLst/>
          </a:prstGeom>
        </p:spPr>
      </p:pic>
      <p:grpSp>
        <p:nvGrpSpPr>
          <p:cNvPr id="11" name="Group 10"/>
          <p:cNvGrpSpPr/>
          <p:nvPr/>
        </p:nvGrpSpPr>
        <p:grpSpPr>
          <a:xfrm flipV="1">
            <a:off x="1219200" y="4732017"/>
            <a:ext cx="4165600" cy="177800"/>
            <a:chOff x="2819400" y="1885950"/>
            <a:chExt cx="3124200" cy="152400"/>
          </a:xfrm>
        </p:grpSpPr>
        <p:sp>
          <p:nvSpPr>
            <p:cNvPr id="9" name="Rectangle 8"/>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p:cNvCxnSpPr/>
            <p:nvPr/>
          </p:nvCxnSpPr>
          <p:spPr>
            <a:xfrm>
              <a:off x="2819400" y="1962150"/>
              <a:ext cx="31242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8" name="Shape 98" descr="IMG_2181.JPG"/>
          <p:cNvPicPr preferRelativeResize="0"/>
          <p:nvPr/>
        </p:nvPicPr>
        <p:blipFill rotWithShape="1">
          <a:blip r:embed="rId4" cstate="print">
            <a:alphaModFix/>
          </a:blip>
          <a:srcRect l="67417" t="6091" r="24106" b="5777"/>
          <a:stretch/>
        </p:blipFill>
        <p:spPr>
          <a:xfrm flipH="1">
            <a:off x="11014728" y="-26816"/>
            <a:ext cx="1177272" cy="6884816"/>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Shape 202"/>
          <p:cNvSpPr txBox="1"/>
          <p:nvPr/>
        </p:nvSpPr>
        <p:spPr>
          <a:xfrm>
            <a:off x="527322" y="440533"/>
            <a:ext cx="9962400" cy="738650"/>
          </a:xfrm>
          <a:prstGeom prst="rect">
            <a:avLst/>
          </a:prstGeom>
          <a:noFill/>
          <a:ln>
            <a:noFill/>
          </a:ln>
        </p:spPr>
        <p:txBody>
          <a:bodyPr lIns="121900" tIns="121900" rIns="121900" bIns="121900" anchor="t" anchorCtr="0">
            <a:noAutofit/>
          </a:bodyPr>
          <a:lstStyle/>
          <a:p>
            <a:r>
              <a:rPr lang="en-US" sz="4000" dirty="0">
                <a:solidFill>
                  <a:srgbClr val="0085AD"/>
                </a:solidFill>
                <a:latin typeface="Helvetica Neue"/>
                <a:ea typeface="Helvetica Neue"/>
                <a:cs typeface="Helvetica Neue"/>
                <a:sym typeface="Helvetica Neue"/>
              </a:rPr>
              <a:t>Roles and Responsibilities</a:t>
            </a:r>
            <a:endParaRPr lang="en" sz="4000" dirty="0">
              <a:solidFill>
                <a:srgbClr val="0085AD"/>
              </a:solidFill>
              <a:latin typeface="Helvetica Neue"/>
              <a:ea typeface="Helvetica Neue"/>
              <a:cs typeface="Helvetica Neue"/>
              <a:sym typeface="Helvetica Neue"/>
            </a:endParaRPr>
          </a:p>
        </p:txBody>
      </p:sp>
      <p:sp>
        <p:nvSpPr>
          <p:cNvPr id="203" name="Shape 203"/>
          <p:cNvSpPr txBox="1"/>
          <p:nvPr/>
        </p:nvSpPr>
        <p:spPr>
          <a:xfrm>
            <a:off x="1552575" y="1543050"/>
            <a:ext cx="8839200" cy="4246817"/>
          </a:xfrm>
          <a:prstGeom prst="rect">
            <a:avLst/>
          </a:prstGeom>
          <a:noFill/>
          <a:ln>
            <a:noFill/>
          </a:ln>
        </p:spPr>
        <p:txBody>
          <a:bodyPr lIns="121900" tIns="121900" rIns="121900" bIns="121900" anchor="t" anchorCtr="0">
            <a:noAutofit/>
          </a:bodyPr>
          <a:lstStyle/>
          <a:p>
            <a:endParaRPr sz="2400" dirty="0">
              <a:solidFill>
                <a:srgbClr val="595959"/>
              </a:solidFill>
              <a:latin typeface="Helvetica Neue"/>
              <a:ea typeface="Helvetica Neue"/>
              <a:cs typeface="Helvetica Neue"/>
              <a:sym typeface="Helvetica Neue"/>
            </a:endParaRPr>
          </a:p>
        </p:txBody>
      </p:sp>
      <p:pic>
        <p:nvPicPr>
          <p:cNvPr id="4" name="Picture 3">
            <a:extLst>
              <a:ext uri="{FF2B5EF4-FFF2-40B4-BE49-F238E27FC236}">
                <a16:creationId xmlns:a16="http://schemas.microsoft.com/office/drawing/2014/main" id="{2DBC92FF-C6B2-434C-9373-23D2E1D91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191" y="2252825"/>
            <a:ext cx="9337819" cy="3212875"/>
          </a:xfrm>
          <a:prstGeom prst="rect">
            <a:avLst/>
          </a:prstGeom>
        </p:spPr>
      </p:pic>
      <p:pic>
        <p:nvPicPr>
          <p:cNvPr id="6" name="Shape 98" descr="IMG_2181.JPG">
            <a:extLst>
              <a:ext uri="{FF2B5EF4-FFF2-40B4-BE49-F238E27FC236}">
                <a16:creationId xmlns:a16="http://schemas.microsoft.com/office/drawing/2014/main" id="{6B507A62-1CBE-1946-9E10-2F25E9130AA3}"/>
              </a:ext>
            </a:extLst>
          </p:cNvPr>
          <p:cNvPicPr preferRelativeResize="0"/>
          <p:nvPr/>
        </p:nvPicPr>
        <p:blipFill rotWithShape="1">
          <a:blip r:embed="rId4">
            <a:alphaModFix/>
          </a:blip>
          <a:srcRect l="67417" t="6091" r="24106" b="5777"/>
          <a:stretch/>
        </p:blipFill>
        <p:spPr>
          <a:xfrm flipH="1">
            <a:off x="11014728" y="-26816"/>
            <a:ext cx="1177272" cy="6884816"/>
          </a:xfrm>
          <a:prstGeom prst="rect">
            <a:avLst/>
          </a:prstGeom>
          <a:noFill/>
          <a:ln>
            <a:noFill/>
          </a:ln>
        </p:spPr>
      </p:pic>
      <p:grpSp>
        <p:nvGrpSpPr>
          <p:cNvPr id="7" name="Group 6">
            <a:extLst>
              <a:ext uri="{FF2B5EF4-FFF2-40B4-BE49-F238E27FC236}">
                <a16:creationId xmlns:a16="http://schemas.microsoft.com/office/drawing/2014/main" id="{9E2553B0-736D-234A-A518-E010E9483152}"/>
              </a:ext>
            </a:extLst>
          </p:cNvPr>
          <p:cNvGrpSpPr/>
          <p:nvPr/>
        </p:nvGrpSpPr>
        <p:grpSpPr>
          <a:xfrm flipV="1">
            <a:off x="677191" y="1412562"/>
            <a:ext cx="4165600" cy="177800"/>
            <a:chOff x="2819400" y="1885950"/>
            <a:chExt cx="3124200" cy="152400"/>
          </a:xfrm>
        </p:grpSpPr>
        <p:sp>
          <p:nvSpPr>
            <p:cNvPr id="8" name="Rectangle 7">
              <a:extLst>
                <a:ext uri="{FF2B5EF4-FFF2-40B4-BE49-F238E27FC236}">
                  <a16:creationId xmlns:a16="http://schemas.microsoft.com/office/drawing/2014/main" id="{1876CDB0-6531-8C4B-85D4-0956731B13BD}"/>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9" name="Straight Connector 8">
              <a:extLst>
                <a:ext uri="{FF2B5EF4-FFF2-40B4-BE49-F238E27FC236}">
                  <a16:creationId xmlns:a16="http://schemas.microsoft.com/office/drawing/2014/main" id="{824D9783-7F53-0C49-B782-D4E20AC6BE1D}"/>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7543830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9C330-4238-4CD4-B1CF-76CB7294C7D9}"/>
              </a:ext>
            </a:extLst>
          </p:cNvPr>
          <p:cNvSpPr>
            <a:spLocks noGrp="1"/>
          </p:cNvSpPr>
          <p:nvPr>
            <p:ph type="title"/>
          </p:nvPr>
        </p:nvSpPr>
        <p:spPr/>
        <p:txBody>
          <a:bodyPr/>
          <a:lstStyle/>
          <a:p>
            <a:r>
              <a:rPr lang="en-US" dirty="0">
                <a:solidFill>
                  <a:srgbClr val="0085AD"/>
                </a:solidFill>
                <a:latin typeface="Helvetica Neue"/>
                <a:ea typeface="Helvetica Neue"/>
                <a:cs typeface="Helvetica Neue"/>
                <a:sym typeface="Helvetica Neue"/>
              </a:rPr>
              <a:t>How does it all get done?</a:t>
            </a:r>
            <a:br>
              <a:rPr lang="en" dirty="0">
                <a:solidFill>
                  <a:srgbClr val="0085AD"/>
                </a:solidFill>
                <a:latin typeface="Helvetica Neue"/>
                <a:ea typeface="Helvetica Neue"/>
                <a:cs typeface="Helvetica Neue"/>
                <a:sym typeface="Helvetica Neue"/>
              </a:rPr>
            </a:br>
            <a:endParaRPr lang="en-US" dirty="0">
              <a:solidFill>
                <a:srgbClr val="0085AD"/>
              </a:solidFill>
            </a:endParaRPr>
          </a:p>
        </p:txBody>
      </p:sp>
      <p:sp>
        <p:nvSpPr>
          <p:cNvPr id="3" name="Content Placeholder 2">
            <a:extLst>
              <a:ext uri="{FF2B5EF4-FFF2-40B4-BE49-F238E27FC236}">
                <a16:creationId xmlns:a16="http://schemas.microsoft.com/office/drawing/2014/main" id="{8DAC146C-CA8F-4395-B2DD-670475715B6A}"/>
              </a:ext>
            </a:extLst>
          </p:cNvPr>
          <p:cNvSpPr>
            <a:spLocks noGrp="1"/>
          </p:cNvSpPr>
          <p:nvPr>
            <p:ph idx="1"/>
          </p:nvPr>
        </p:nvSpPr>
        <p:spPr>
          <a:xfrm>
            <a:off x="838200" y="1584325"/>
            <a:ext cx="9781032" cy="5273675"/>
          </a:xfrm>
        </p:spPr>
        <p:txBody>
          <a:bodyPr>
            <a:noAutofit/>
          </a:bodyPr>
          <a:lstStyle/>
          <a:p>
            <a:pPr marL="0" indent="0">
              <a:lnSpc>
                <a:spcPct val="100000"/>
              </a:lnSpc>
              <a:buNone/>
            </a:pPr>
            <a:r>
              <a:rPr lang="en-US" sz="1600" b="1" dirty="0">
                <a:solidFill>
                  <a:schemeClr val="bg2">
                    <a:lumMod val="25000"/>
                  </a:schemeClr>
                </a:solidFill>
              </a:rPr>
              <a:t>Sons of Norway Headquarters Staff:</a:t>
            </a:r>
          </a:p>
          <a:p>
            <a:pPr marL="800100" lvl="1" indent="-342900">
              <a:lnSpc>
                <a:spcPct val="100000"/>
              </a:lnSpc>
            </a:pPr>
            <a:r>
              <a:rPr lang="en-US" sz="1600" dirty="0">
                <a:solidFill>
                  <a:schemeClr val="bg2">
                    <a:lumMod val="25000"/>
                  </a:schemeClr>
                </a:solidFill>
              </a:rPr>
              <a:t>Accounting</a:t>
            </a:r>
          </a:p>
          <a:p>
            <a:pPr marL="800100" lvl="1" indent="-342900">
              <a:lnSpc>
                <a:spcPct val="100000"/>
              </a:lnSpc>
            </a:pPr>
            <a:r>
              <a:rPr lang="en-US" sz="1600" dirty="0">
                <a:solidFill>
                  <a:schemeClr val="bg2">
                    <a:lumMod val="25000"/>
                  </a:schemeClr>
                </a:solidFill>
              </a:rPr>
              <a:t>Actuarial</a:t>
            </a:r>
          </a:p>
          <a:p>
            <a:pPr marL="800100" lvl="1" indent="-342900">
              <a:lnSpc>
                <a:spcPct val="100000"/>
              </a:lnSpc>
            </a:pPr>
            <a:r>
              <a:rPr lang="en-US" sz="1600" dirty="0">
                <a:solidFill>
                  <a:schemeClr val="bg2">
                    <a:lumMod val="25000"/>
                  </a:schemeClr>
                </a:solidFill>
              </a:rPr>
              <a:t>Executive</a:t>
            </a:r>
          </a:p>
          <a:p>
            <a:pPr marL="800100" lvl="1" indent="-342900">
              <a:lnSpc>
                <a:spcPct val="100000"/>
              </a:lnSpc>
            </a:pPr>
            <a:r>
              <a:rPr lang="en-US" sz="1600" dirty="0">
                <a:solidFill>
                  <a:schemeClr val="bg2">
                    <a:lumMod val="25000"/>
                  </a:schemeClr>
                </a:solidFill>
              </a:rPr>
              <a:t>Fraternal / Marketing</a:t>
            </a:r>
          </a:p>
          <a:p>
            <a:pPr marL="800100" lvl="1" indent="-342900">
              <a:lnSpc>
                <a:spcPct val="100000"/>
              </a:lnSpc>
            </a:pPr>
            <a:r>
              <a:rPr lang="en-US" sz="1600" dirty="0">
                <a:solidFill>
                  <a:schemeClr val="bg2">
                    <a:lumMod val="25000"/>
                  </a:schemeClr>
                </a:solidFill>
              </a:rPr>
              <a:t>Human Resources</a:t>
            </a:r>
          </a:p>
          <a:p>
            <a:pPr marL="800100" lvl="1" indent="-342900">
              <a:lnSpc>
                <a:spcPct val="100000"/>
              </a:lnSpc>
            </a:pPr>
            <a:r>
              <a:rPr lang="en-US" sz="1600" dirty="0">
                <a:solidFill>
                  <a:schemeClr val="bg2">
                    <a:lumMod val="25000"/>
                  </a:schemeClr>
                </a:solidFill>
              </a:rPr>
              <a:t>Information Services</a:t>
            </a:r>
          </a:p>
          <a:p>
            <a:pPr marL="800100" lvl="1" indent="-342900">
              <a:lnSpc>
                <a:spcPct val="100000"/>
              </a:lnSpc>
            </a:pPr>
            <a:r>
              <a:rPr lang="en-US" sz="1600" dirty="0">
                <a:solidFill>
                  <a:schemeClr val="bg2">
                    <a:lumMod val="25000"/>
                  </a:schemeClr>
                </a:solidFill>
              </a:rPr>
              <a:t>Sales</a:t>
            </a:r>
          </a:p>
          <a:p>
            <a:pPr marL="0" indent="0">
              <a:lnSpc>
                <a:spcPct val="100000"/>
              </a:lnSpc>
              <a:buNone/>
            </a:pPr>
            <a:r>
              <a:rPr lang="en-US" sz="1600" b="1" dirty="0">
                <a:solidFill>
                  <a:schemeClr val="bg2">
                    <a:lumMod val="25000"/>
                  </a:schemeClr>
                </a:solidFill>
              </a:rPr>
              <a:t>Insurance Professionals</a:t>
            </a:r>
          </a:p>
          <a:p>
            <a:pPr lvl="1">
              <a:lnSpc>
                <a:spcPct val="100000"/>
              </a:lnSpc>
            </a:pPr>
            <a:r>
              <a:rPr lang="en-US" sz="1600" dirty="0">
                <a:solidFill>
                  <a:schemeClr val="bg2">
                    <a:lumMod val="25000"/>
                  </a:schemeClr>
                </a:solidFill>
              </a:rPr>
              <a:t>Most lodges in the USA are assigned an Insurance Professional who provides information, guidance and purchasing opportunities for Sons of Norway Financial Products. </a:t>
            </a:r>
          </a:p>
          <a:p>
            <a:pPr lvl="1">
              <a:lnSpc>
                <a:spcPct val="100000"/>
              </a:lnSpc>
            </a:pPr>
            <a:r>
              <a:rPr lang="en-US" sz="1600" dirty="0">
                <a:solidFill>
                  <a:schemeClr val="bg2">
                    <a:lumMod val="25000"/>
                  </a:schemeClr>
                </a:solidFill>
              </a:rPr>
              <a:t>The lodge Insurance Professionals are listed on the lodge director on </a:t>
            </a:r>
            <a:r>
              <a:rPr lang="en-US" sz="1600" dirty="0">
                <a:solidFill>
                  <a:schemeClr val="bg2">
                    <a:lumMod val="25000"/>
                  </a:schemeClr>
                </a:solidFill>
                <a:hlinkClick r:id="rId2">
                  <a:extLst>
                    <a:ext uri="{A12FA001-AC4F-418D-AE19-62706E023703}">
                      <ahyp:hlinkClr xmlns:ahyp="http://schemas.microsoft.com/office/drawing/2018/hyperlinkcolor" val="tx"/>
                    </a:ext>
                  </a:extLst>
                </a:hlinkClick>
              </a:rPr>
              <a:t>www.sonsofnorway.com</a:t>
            </a:r>
            <a:r>
              <a:rPr lang="en-US" sz="1600" dirty="0">
                <a:solidFill>
                  <a:schemeClr val="bg2">
                    <a:lumMod val="25000"/>
                  </a:schemeClr>
                </a:solidFill>
              </a:rPr>
              <a:t>. Lodges can also contact the Sales Department at Sons of Norway Headquarters for more information. </a:t>
            </a:r>
          </a:p>
          <a:p>
            <a:pPr marL="0" indent="0">
              <a:lnSpc>
                <a:spcPct val="100000"/>
              </a:lnSpc>
              <a:buNone/>
            </a:pPr>
            <a:r>
              <a:rPr lang="en-US" sz="1600" b="1" dirty="0">
                <a:solidFill>
                  <a:schemeClr val="bg2">
                    <a:lumMod val="25000"/>
                  </a:schemeClr>
                </a:solidFill>
              </a:rPr>
              <a:t>Volunteer Leadership</a:t>
            </a:r>
          </a:p>
          <a:p>
            <a:pPr>
              <a:lnSpc>
                <a:spcPct val="100000"/>
              </a:lnSpc>
            </a:pPr>
            <a:r>
              <a:rPr lang="en-US" sz="1600" dirty="0">
                <a:solidFill>
                  <a:schemeClr val="bg2">
                    <a:lumMod val="25000"/>
                  </a:schemeClr>
                </a:solidFill>
              </a:rPr>
              <a:t>Sons of Norway International, District and Lodge Officers are all dedicated volunteers.</a:t>
            </a:r>
          </a:p>
          <a:p>
            <a:pPr>
              <a:lnSpc>
                <a:spcPct val="100000"/>
              </a:lnSpc>
            </a:pPr>
            <a:r>
              <a:rPr lang="en-US" sz="1600" dirty="0">
                <a:solidFill>
                  <a:schemeClr val="bg2">
                    <a:lumMod val="25000"/>
                  </a:schemeClr>
                </a:solidFill>
              </a:rPr>
              <a:t>Some officers do receive a small stipend for their service.</a:t>
            </a:r>
          </a:p>
          <a:p>
            <a:endParaRPr lang="en-US" dirty="0"/>
          </a:p>
          <a:p>
            <a:pPr marL="0" indent="0">
              <a:buNone/>
            </a:pPr>
            <a:endParaRPr lang="en-US" sz="2600" dirty="0"/>
          </a:p>
        </p:txBody>
      </p:sp>
      <p:pic>
        <p:nvPicPr>
          <p:cNvPr id="5" name="Shape 98" descr="IMG_2181.JPG">
            <a:extLst>
              <a:ext uri="{FF2B5EF4-FFF2-40B4-BE49-F238E27FC236}">
                <a16:creationId xmlns:a16="http://schemas.microsoft.com/office/drawing/2014/main" id="{5B917474-094A-0941-AF56-9989511B8587}"/>
              </a:ext>
            </a:extLst>
          </p:cNvPr>
          <p:cNvPicPr preferRelativeResize="0"/>
          <p:nvPr/>
        </p:nvPicPr>
        <p:blipFill rotWithShape="1">
          <a:blip r:embed="rId3">
            <a:alphaModFix/>
          </a:blip>
          <a:srcRect l="67417" t="6091" r="24106" b="5777"/>
          <a:stretch/>
        </p:blipFill>
        <p:spPr>
          <a:xfrm flipH="1">
            <a:off x="11014728" y="-26816"/>
            <a:ext cx="1177272" cy="6884816"/>
          </a:xfrm>
          <a:prstGeom prst="rect">
            <a:avLst/>
          </a:prstGeom>
          <a:noFill/>
          <a:ln>
            <a:noFill/>
          </a:ln>
        </p:spPr>
      </p:pic>
      <p:grpSp>
        <p:nvGrpSpPr>
          <p:cNvPr id="6" name="Group 5">
            <a:extLst>
              <a:ext uri="{FF2B5EF4-FFF2-40B4-BE49-F238E27FC236}">
                <a16:creationId xmlns:a16="http://schemas.microsoft.com/office/drawing/2014/main" id="{DE2CDCCD-653F-8C45-BF1F-20E533730C57}"/>
              </a:ext>
            </a:extLst>
          </p:cNvPr>
          <p:cNvGrpSpPr/>
          <p:nvPr/>
        </p:nvGrpSpPr>
        <p:grpSpPr>
          <a:xfrm flipV="1">
            <a:off x="927386" y="1221612"/>
            <a:ext cx="4165600" cy="177800"/>
            <a:chOff x="2819400" y="1885950"/>
            <a:chExt cx="3124200" cy="152400"/>
          </a:xfrm>
        </p:grpSpPr>
        <p:sp>
          <p:nvSpPr>
            <p:cNvPr id="7" name="Rectangle 6">
              <a:extLst>
                <a:ext uri="{FF2B5EF4-FFF2-40B4-BE49-F238E27FC236}">
                  <a16:creationId xmlns:a16="http://schemas.microsoft.com/office/drawing/2014/main" id="{B8EF6FA1-9EE2-964C-8374-11EC0AA3A62F}"/>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7E98AE5C-882C-8D4E-9689-4FEC75864F07}"/>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5660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Shape 95" descr="IMG_2181.JPG"/>
          <p:cNvPicPr preferRelativeResize="0"/>
          <p:nvPr/>
        </p:nvPicPr>
        <p:blipFill rotWithShape="1">
          <a:blip r:embed="rId3" cstate="print">
            <a:alphaModFix/>
          </a:blip>
          <a:srcRect l="6221" t="6089" r="5657" b="5781"/>
          <a:stretch/>
        </p:blipFill>
        <p:spPr>
          <a:xfrm>
            <a:off x="0" y="-26816"/>
            <a:ext cx="12238800" cy="6884800"/>
          </a:xfrm>
          <a:prstGeom prst="rect">
            <a:avLst/>
          </a:prstGeom>
          <a:noFill/>
          <a:ln>
            <a:noFill/>
          </a:ln>
        </p:spPr>
      </p:pic>
      <p:sp>
        <p:nvSpPr>
          <p:cNvPr id="97" name="Shape 97"/>
          <p:cNvSpPr/>
          <p:nvPr/>
        </p:nvSpPr>
        <p:spPr>
          <a:xfrm>
            <a:off x="1095375" y="1882879"/>
            <a:ext cx="3286000" cy="584400"/>
          </a:xfrm>
          <a:prstGeom prst="rect">
            <a:avLst/>
          </a:prstGeom>
          <a:noFill/>
          <a:ln>
            <a:noFill/>
          </a:ln>
        </p:spPr>
        <p:txBody>
          <a:bodyPr lIns="78567" tIns="39267" rIns="78567" bIns="39267" anchor="t" anchorCtr="0">
            <a:noAutofit/>
          </a:bodyPr>
          <a:lstStyle/>
          <a:p>
            <a:pPr algn="ctr">
              <a:buSzPct val="25000"/>
            </a:pPr>
            <a:r>
              <a:rPr lang="en" sz="2000">
                <a:solidFill>
                  <a:schemeClr val="lt1"/>
                </a:solidFill>
                <a:latin typeface="Helvetica Neue"/>
                <a:ea typeface="Helvetica Neue"/>
                <a:cs typeface="Helvetica Neue"/>
                <a:sym typeface="Helvetica Neue"/>
              </a:rPr>
              <a:t>Shared Values</a:t>
            </a:r>
          </a:p>
          <a:p>
            <a:pPr algn="ctr">
              <a:buSzPct val="25000"/>
            </a:pPr>
            <a:r>
              <a:rPr lang="en" sz="2000">
                <a:solidFill>
                  <a:schemeClr val="lt1"/>
                </a:solidFill>
                <a:latin typeface="Helvetica Neue"/>
                <a:ea typeface="Helvetica Neue"/>
                <a:cs typeface="Helvetica Neue"/>
                <a:sym typeface="Helvetica Neue"/>
              </a:rPr>
              <a:t>A Simple Promise</a:t>
            </a:r>
          </a:p>
        </p:txBody>
      </p:sp>
      <p:sp>
        <p:nvSpPr>
          <p:cNvPr id="98" name="Shape 98"/>
          <p:cNvSpPr/>
          <p:nvPr/>
        </p:nvSpPr>
        <p:spPr>
          <a:xfrm>
            <a:off x="7506800" y="5559800"/>
            <a:ext cx="4732000" cy="1260400"/>
          </a:xfrm>
          <a:prstGeom prst="rect">
            <a:avLst/>
          </a:prstGeom>
          <a:noFill/>
          <a:ln>
            <a:noFill/>
          </a:ln>
        </p:spPr>
        <p:txBody>
          <a:bodyPr lIns="78567" tIns="39267" rIns="78567" bIns="39267" anchor="t" anchorCtr="0">
            <a:noAutofit/>
          </a:bodyPr>
          <a:lstStyle/>
          <a:p>
            <a:endParaRPr sz="2000" dirty="0">
              <a:solidFill>
                <a:srgbClr val="FFFFFF"/>
              </a:solidFill>
              <a:latin typeface="Arial"/>
              <a:ea typeface="Arial"/>
              <a:cs typeface="Arial"/>
              <a:sym typeface="Arial"/>
            </a:endParaRPr>
          </a:p>
        </p:txBody>
      </p:sp>
      <p:pic>
        <p:nvPicPr>
          <p:cNvPr id="6" name="Picture 5" descr="2color_whitetext.eps">
            <a:extLst>
              <a:ext uri="{FF2B5EF4-FFF2-40B4-BE49-F238E27FC236}">
                <a16:creationId xmlns:a16="http://schemas.microsoft.com/office/drawing/2014/main" id="{1FACB73C-5101-4943-8A63-901A8BA97C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854" y="45658"/>
            <a:ext cx="4410943" cy="2129421"/>
          </a:xfrm>
          <a:prstGeom prst="rect">
            <a:avLst/>
          </a:prstGeom>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Shape 202"/>
          <p:cNvSpPr txBox="1"/>
          <p:nvPr/>
        </p:nvSpPr>
        <p:spPr>
          <a:xfrm>
            <a:off x="536200" y="413900"/>
            <a:ext cx="9962400" cy="978400"/>
          </a:xfrm>
          <a:prstGeom prst="rect">
            <a:avLst/>
          </a:prstGeom>
          <a:noFill/>
          <a:ln>
            <a:noFill/>
          </a:ln>
        </p:spPr>
        <p:txBody>
          <a:bodyPr lIns="121900" tIns="121900" rIns="121900" bIns="121900" anchor="t" anchorCtr="0">
            <a:noAutofit/>
          </a:bodyPr>
          <a:lstStyle/>
          <a:p>
            <a:r>
              <a:rPr lang="en" sz="3600" dirty="0">
                <a:solidFill>
                  <a:srgbClr val="0085AD"/>
                </a:solidFill>
                <a:latin typeface="Helvetica Neue"/>
                <a:ea typeface="Helvetica Neue"/>
                <a:cs typeface="Helvetica Neue"/>
                <a:sym typeface="Helvetica Neue"/>
              </a:rPr>
              <a:t>Module Objectives </a:t>
            </a:r>
          </a:p>
        </p:txBody>
      </p:sp>
      <p:sp>
        <p:nvSpPr>
          <p:cNvPr id="203" name="Shape 203"/>
          <p:cNvSpPr txBox="1"/>
          <p:nvPr/>
        </p:nvSpPr>
        <p:spPr>
          <a:xfrm>
            <a:off x="536200" y="1627467"/>
            <a:ext cx="10752800" cy="4162400"/>
          </a:xfrm>
          <a:prstGeom prst="rect">
            <a:avLst/>
          </a:prstGeom>
          <a:noFill/>
          <a:ln>
            <a:noFill/>
          </a:ln>
        </p:spPr>
        <p:txBody>
          <a:bodyPr lIns="121900" tIns="121900" rIns="121900" bIns="121900" anchor="t" anchorCtr="0">
            <a:noAutofit/>
          </a:bodyPr>
          <a:lstStyle/>
          <a:p>
            <a:pPr marL="169329">
              <a:buClr>
                <a:srgbClr val="595959"/>
              </a:buClr>
              <a:buSzPct val="100000"/>
            </a:pPr>
            <a:br>
              <a:rPr lang="en" sz="1200" dirty="0">
                <a:solidFill>
                  <a:schemeClr val="bg2">
                    <a:lumMod val="25000"/>
                  </a:schemeClr>
                </a:solidFill>
                <a:latin typeface="Helvetica Neue"/>
                <a:ea typeface="Helvetica Neue"/>
                <a:cs typeface="Helvetica Neue"/>
                <a:sym typeface="Helvetica Neue"/>
              </a:rPr>
            </a:br>
            <a:r>
              <a:rPr lang="en-US" dirty="0">
                <a:solidFill>
                  <a:schemeClr val="bg2">
                    <a:lumMod val="25000"/>
                  </a:schemeClr>
                </a:solidFill>
                <a:latin typeface="Helvetica Neue"/>
                <a:ea typeface="Helvetica Neue"/>
                <a:cs typeface="Helvetica Neue"/>
                <a:sym typeface="Helvetica Neue"/>
              </a:rPr>
              <a:t>Why we do what we do?</a:t>
            </a:r>
          </a:p>
          <a:p>
            <a:pPr marL="969429" lvl="1" indent="-342900">
              <a:buClr>
                <a:srgbClr val="595959"/>
              </a:buClr>
              <a:buSzPct val="100000"/>
              <a:buFont typeface="Arial" panose="020B0604020202020204" pitchFamily="34" charset="0"/>
              <a:buChar char="•"/>
            </a:pPr>
            <a:r>
              <a:rPr lang="en-US" dirty="0">
                <a:solidFill>
                  <a:schemeClr val="bg2">
                    <a:lumMod val="25000"/>
                  </a:schemeClr>
                </a:solidFill>
                <a:latin typeface="Helvetica Neue"/>
                <a:ea typeface="Helvetica Neue"/>
                <a:cs typeface="Helvetica Neue"/>
                <a:sym typeface="Helvetica Neue"/>
              </a:rPr>
              <a:t>IRC 501(c)(8)</a:t>
            </a:r>
          </a:p>
          <a:p>
            <a:pPr marL="969429" lvl="1" indent="-342900">
              <a:buClr>
                <a:srgbClr val="595959"/>
              </a:buClr>
              <a:buSzPct val="100000"/>
              <a:buFont typeface="Arial" panose="020B0604020202020204" pitchFamily="34" charset="0"/>
              <a:buChar char="•"/>
            </a:pPr>
            <a:r>
              <a:rPr lang="en-US" dirty="0">
                <a:solidFill>
                  <a:schemeClr val="bg2">
                    <a:lumMod val="25000"/>
                  </a:schemeClr>
                </a:solidFill>
                <a:latin typeface="Helvetica Neue"/>
                <a:ea typeface="Helvetica Neue"/>
                <a:cs typeface="Helvetica Neue"/>
                <a:sym typeface="Helvetica Neue"/>
              </a:rPr>
              <a:t>IRC 501(c)(2) – property</a:t>
            </a:r>
          </a:p>
          <a:p>
            <a:pPr marL="969429" lvl="1" indent="-342900">
              <a:buClr>
                <a:srgbClr val="595959"/>
              </a:buClr>
              <a:buSzPct val="100000"/>
              <a:buFont typeface="Arial" panose="020B0604020202020204" pitchFamily="34" charset="0"/>
              <a:buChar char="•"/>
            </a:pPr>
            <a:r>
              <a:rPr lang="en-US" dirty="0">
                <a:solidFill>
                  <a:schemeClr val="bg2">
                    <a:lumMod val="25000"/>
                  </a:schemeClr>
                </a:solidFill>
                <a:latin typeface="Helvetica Neue"/>
                <a:ea typeface="Helvetica Neue"/>
                <a:cs typeface="Helvetica Neue"/>
                <a:sym typeface="Helvetica Neue"/>
              </a:rPr>
              <a:t>IRC 501(c)(3)</a:t>
            </a:r>
          </a:p>
          <a:p>
            <a:pPr marL="969429" lvl="1" indent="-342900">
              <a:buClr>
                <a:srgbClr val="595959"/>
              </a:buClr>
              <a:buSzPct val="100000"/>
              <a:buFont typeface="Arial" panose="020B0604020202020204" pitchFamily="34" charset="0"/>
              <a:buChar char="•"/>
            </a:pPr>
            <a:r>
              <a:rPr lang="en-US" dirty="0">
                <a:solidFill>
                  <a:schemeClr val="bg2">
                    <a:lumMod val="25000"/>
                  </a:schemeClr>
                </a:solidFill>
                <a:latin typeface="Helvetica Neue"/>
                <a:ea typeface="Helvetica Neue"/>
                <a:cs typeface="Helvetica Neue"/>
                <a:sym typeface="Helvetica Neue"/>
              </a:rPr>
              <a:t>Charter, Constitution Polices and Procedures</a:t>
            </a:r>
          </a:p>
          <a:p>
            <a:pPr marL="969429" lvl="1" indent="-342900">
              <a:buClr>
                <a:srgbClr val="595959"/>
              </a:buClr>
              <a:buSzPct val="100000"/>
              <a:buFont typeface="Arial" panose="020B0604020202020204" pitchFamily="34" charset="0"/>
              <a:buChar char="•"/>
            </a:pPr>
            <a:r>
              <a:rPr lang="en-US" dirty="0">
                <a:solidFill>
                  <a:schemeClr val="bg2">
                    <a:lumMod val="25000"/>
                  </a:schemeClr>
                </a:solidFill>
                <a:latin typeface="Helvetica Neue"/>
                <a:ea typeface="Helvetica Neue"/>
                <a:cs typeface="Helvetica Neue"/>
                <a:sym typeface="Helvetica Neue"/>
              </a:rPr>
              <a:t>District by-laws</a:t>
            </a:r>
          </a:p>
          <a:p>
            <a:pPr marL="969429" lvl="1" indent="-342900">
              <a:buClr>
                <a:srgbClr val="595959"/>
              </a:buClr>
              <a:buSzPct val="100000"/>
              <a:buFont typeface="Arial" panose="020B0604020202020204" pitchFamily="34" charset="0"/>
              <a:buChar char="•"/>
            </a:pPr>
            <a:r>
              <a:rPr lang="en-US" dirty="0">
                <a:solidFill>
                  <a:schemeClr val="bg2">
                    <a:lumMod val="25000"/>
                  </a:schemeClr>
                </a:solidFill>
                <a:latin typeface="Helvetica Neue"/>
                <a:ea typeface="Helvetica Neue"/>
                <a:cs typeface="Helvetica Neue"/>
                <a:sym typeface="Helvetica Neue"/>
              </a:rPr>
              <a:t>Local Lodge by-laws</a:t>
            </a:r>
            <a:endParaRPr dirty="0">
              <a:solidFill>
                <a:schemeClr val="bg2">
                  <a:lumMod val="25000"/>
                </a:schemeClr>
              </a:solidFill>
              <a:latin typeface="Helvetica Neue"/>
              <a:ea typeface="Helvetica Neue"/>
              <a:cs typeface="Helvetica Neue"/>
              <a:sym typeface="Helvetica Neue"/>
            </a:endParaRPr>
          </a:p>
          <a:p>
            <a:br>
              <a:rPr lang="en" dirty="0">
                <a:solidFill>
                  <a:schemeClr val="bg2">
                    <a:lumMod val="25000"/>
                  </a:schemeClr>
                </a:solidFill>
                <a:latin typeface="Helvetica Neue"/>
                <a:ea typeface="Helvetica Neue"/>
                <a:cs typeface="Helvetica Neue"/>
                <a:sym typeface="Helvetica Neue"/>
              </a:rPr>
            </a:br>
            <a:r>
              <a:rPr lang="en-US" dirty="0">
                <a:solidFill>
                  <a:schemeClr val="bg2">
                    <a:lumMod val="25000"/>
                  </a:schemeClr>
                </a:solidFill>
                <a:latin typeface="Helvetica Neue"/>
                <a:ea typeface="Helvetica Neue"/>
                <a:cs typeface="Helvetica Neue"/>
                <a:sym typeface="Helvetica Neue"/>
              </a:rPr>
              <a:t>How does it all get done?</a:t>
            </a:r>
          </a:p>
          <a:p>
            <a:pPr marL="800100" lvl="1" indent="-342900">
              <a:buFont typeface="Arial" panose="020B0604020202020204" pitchFamily="34" charset="0"/>
              <a:buChar char="•"/>
            </a:pPr>
            <a:r>
              <a:rPr lang="en-US" dirty="0">
                <a:solidFill>
                  <a:schemeClr val="bg2">
                    <a:lumMod val="25000"/>
                  </a:schemeClr>
                </a:solidFill>
                <a:latin typeface="Helvetica Neue"/>
                <a:ea typeface="Helvetica Neue"/>
                <a:cs typeface="Helvetica Neue"/>
                <a:sym typeface="Helvetica Neue"/>
              </a:rPr>
              <a:t>Home Office paid staff</a:t>
            </a:r>
          </a:p>
          <a:p>
            <a:pPr marL="800100" lvl="1" indent="-342900">
              <a:buFont typeface="Arial" panose="020B0604020202020204" pitchFamily="34" charset="0"/>
              <a:buChar char="•"/>
            </a:pPr>
            <a:r>
              <a:rPr lang="en-US" dirty="0">
                <a:solidFill>
                  <a:schemeClr val="bg2">
                    <a:lumMod val="25000"/>
                  </a:schemeClr>
                </a:solidFill>
                <a:latin typeface="Helvetica Neue"/>
                <a:ea typeface="Helvetica Neue"/>
                <a:cs typeface="Helvetica Neue"/>
                <a:sym typeface="Helvetica Neue"/>
              </a:rPr>
              <a:t>Volunteer leadership</a:t>
            </a:r>
            <a:endParaRPr lang="en" dirty="0">
              <a:solidFill>
                <a:schemeClr val="bg2">
                  <a:lumMod val="25000"/>
                </a:schemeClr>
              </a:solidFill>
              <a:latin typeface="Helvetica Neue"/>
              <a:ea typeface="Helvetica Neue"/>
              <a:cs typeface="Helvetica Neue"/>
              <a:sym typeface="Helvetica Neue"/>
            </a:endParaRPr>
          </a:p>
          <a:p>
            <a:endParaRPr sz="2400" dirty="0">
              <a:solidFill>
                <a:srgbClr val="595959"/>
              </a:solidFill>
              <a:latin typeface="Helvetica Neue"/>
              <a:ea typeface="Helvetica Neue"/>
              <a:cs typeface="Helvetica Neue"/>
              <a:sym typeface="Helvetica Neue"/>
            </a:endParaRPr>
          </a:p>
        </p:txBody>
      </p:sp>
      <p:pic>
        <p:nvPicPr>
          <p:cNvPr id="5" name="Shape 98" descr="IMG_2181.JPG">
            <a:extLst>
              <a:ext uri="{FF2B5EF4-FFF2-40B4-BE49-F238E27FC236}">
                <a16:creationId xmlns:a16="http://schemas.microsoft.com/office/drawing/2014/main" id="{7C860C19-E535-8C45-9A6A-14853BD5E7E6}"/>
              </a:ext>
            </a:extLst>
          </p:cNvPr>
          <p:cNvPicPr preferRelativeResize="0"/>
          <p:nvPr/>
        </p:nvPicPr>
        <p:blipFill rotWithShape="1">
          <a:blip r:embed="rId3">
            <a:alphaModFix/>
          </a:blip>
          <a:srcRect l="67417" t="6091" r="24106" b="5777"/>
          <a:stretch/>
        </p:blipFill>
        <p:spPr>
          <a:xfrm flipH="1">
            <a:off x="11014728" y="-26816"/>
            <a:ext cx="1177272" cy="6884816"/>
          </a:xfrm>
          <a:prstGeom prst="rect">
            <a:avLst/>
          </a:prstGeom>
          <a:noFill/>
          <a:ln>
            <a:noFill/>
          </a:ln>
        </p:spPr>
      </p:pic>
      <p:grpSp>
        <p:nvGrpSpPr>
          <p:cNvPr id="6" name="Group 5">
            <a:extLst>
              <a:ext uri="{FF2B5EF4-FFF2-40B4-BE49-F238E27FC236}">
                <a16:creationId xmlns:a16="http://schemas.microsoft.com/office/drawing/2014/main" id="{DE0BAB0F-D4E0-0241-B16D-EC558D2D38A3}"/>
              </a:ext>
            </a:extLst>
          </p:cNvPr>
          <p:cNvGrpSpPr/>
          <p:nvPr/>
        </p:nvGrpSpPr>
        <p:grpSpPr>
          <a:xfrm flipV="1">
            <a:off x="756698" y="1392300"/>
            <a:ext cx="4165600" cy="177800"/>
            <a:chOff x="2819400" y="1885950"/>
            <a:chExt cx="3124200" cy="152400"/>
          </a:xfrm>
        </p:grpSpPr>
        <p:sp>
          <p:nvSpPr>
            <p:cNvPr id="7" name="Rectangle 6">
              <a:extLst>
                <a:ext uri="{FF2B5EF4-FFF2-40B4-BE49-F238E27FC236}">
                  <a16:creationId xmlns:a16="http://schemas.microsoft.com/office/drawing/2014/main" id="{357F6603-C436-0241-AAA4-6AF153B2B9EE}"/>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28072F25-B072-FB4A-8FB2-9EC4AA00D32B}"/>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Shape 203"/>
          <p:cNvSpPr txBox="1"/>
          <p:nvPr/>
        </p:nvSpPr>
        <p:spPr>
          <a:xfrm>
            <a:off x="536200" y="2178665"/>
            <a:ext cx="9175359" cy="4828333"/>
          </a:xfrm>
          <a:prstGeom prst="rect">
            <a:avLst/>
          </a:prstGeom>
          <a:noFill/>
          <a:ln>
            <a:noFill/>
          </a:ln>
        </p:spPr>
        <p:txBody>
          <a:bodyPr lIns="121900" tIns="121900" rIns="121900" bIns="121900" anchor="t" anchorCtr="0">
            <a:noAutofit/>
          </a:bodyPr>
          <a:lstStyle/>
          <a:p>
            <a:r>
              <a:rPr lang="en-US" sz="1600" dirty="0">
                <a:solidFill>
                  <a:schemeClr val="bg2">
                    <a:lumMod val="25000"/>
                  </a:schemeClr>
                </a:solidFill>
                <a:latin typeface="Helvetica Neue"/>
              </a:rPr>
              <a:t>As a fraternal benefit society, Sons of Norway is exempt under Section 501(c)(8) of the Internal Revenue Code, which relates specifically to fraternal benefit societies. To qualify as an exempt fraternal benefit society, an organization must meet the following requirements:</a:t>
            </a:r>
          </a:p>
          <a:p>
            <a:endParaRPr lang="en-US" sz="1600" dirty="0">
              <a:solidFill>
                <a:schemeClr val="bg2">
                  <a:lumMod val="25000"/>
                </a:schemeClr>
              </a:solidFill>
              <a:latin typeface="Helvetica Neue"/>
            </a:endParaRPr>
          </a:p>
          <a:p>
            <a:pPr marL="285750" indent="-285750">
              <a:buFont typeface="Arial" panose="020B0604020202020204" pitchFamily="34" charset="0"/>
              <a:buChar char="•"/>
            </a:pPr>
            <a:r>
              <a:rPr lang="en-US" sz="1600" dirty="0">
                <a:solidFill>
                  <a:schemeClr val="bg2">
                    <a:lumMod val="25000"/>
                  </a:schemeClr>
                </a:solidFill>
                <a:latin typeface="Helvetica Neue"/>
              </a:rPr>
              <a:t>Must have a fraternal purpose;</a:t>
            </a:r>
          </a:p>
          <a:p>
            <a:pPr marL="285750" lvl="0" indent="-285750">
              <a:buFont typeface="Arial" panose="020B0604020202020204" pitchFamily="34" charset="0"/>
              <a:buChar char="•"/>
            </a:pPr>
            <a:r>
              <a:rPr lang="en-US" sz="1600" dirty="0">
                <a:solidFill>
                  <a:schemeClr val="bg2">
                    <a:lumMod val="25000"/>
                  </a:schemeClr>
                </a:solidFill>
                <a:latin typeface="Helvetica Neue"/>
              </a:rPr>
              <a:t>Must operate under the lodge system; and</a:t>
            </a:r>
          </a:p>
          <a:p>
            <a:pPr marL="285750" lvl="0" indent="-285750">
              <a:buFont typeface="Arial" panose="020B0604020202020204" pitchFamily="34" charset="0"/>
              <a:buChar char="•"/>
            </a:pPr>
            <a:r>
              <a:rPr lang="en-US" sz="1600" dirty="0">
                <a:solidFill>
                  <a:schemeClr val="bg2">
                    <a:lumMod val="25000"/>
                  </a:schemeClr>
                </a:solidFill>
                <a:latin typeface="Helvetica Neue"/>
              </a:rPr>
              <a:t>Must provide for the payment of life, sick, accident, or other benefits.</a:t>
            </a:r>
          </a:p>
          <a:p>
            <a:pPr lvl="0"/>
            <a:endParaRPr lang="en-US" sz="1600" dirty="0">
              <a:solidFill>
                <a:schemeClr val="bg2">
                  <a:lumMod val="25000"/>
                </a:schemeClr>
              </a:solidFill>
              <a:latin typeface="Helvetica Neue"/>
            </a:endParaRPr>
          </a:p>
          <a:p>
            <a:pPr lvl="0"/>
            <a:r>
              <a:rPr lang="en-US" sz="1600" b="1" dirty="0">
                <a:solidFill>
                  <a:schemeClr val="bg2">
                    <a:lumMod val="25000"/>
                  </a:schemeClr>
                </a:solidFill>
                <a:latin typeface="Helvetica Neue"/>
              </a:rPr>
              <a:t>"Fraternal" </a:t>
            </a:r>
            <a:r>
              <a:rPr lang="en-US" sz="1600" dirty="0">
                <a:solidFill>
                  <a:schemeClr val="bg2">
                    <a:lumMod val="25000"/>
                  </a:schemeClr>
                </a:solidFill>
                <a:latin typeface="Helvetica Neue"/>
              </a:rPr>
              <a:t>means a common tie or goal, such as the Sons of Norway goal of promoting and preserving the heritage and culture of Norway.</a:t>
            </a:r>
          </a:p>
          <a:p>
            <a:pPr lvl="0"/>
            <a:endParaRPr lang="en-US" sz="1600" dirty="0">
              <a:solidFill>
                <a:schemeClr val="bg2">
                  <a:lumMod val="25000"/>
                </a:schemeClr>
              </a:solidFill>
              <a:latin typeface="Helvetica Neue"/>
            </a:endParaRPr>
          </a:p>
          <a:p>
            <a:pPr lvl="0"/>
            <a:r>
              <a:rPr lang="en-US" sz="1600" dirty="0">
                <a:solidFill>
                  <a:schemeClr val="bg2">
                    <a:lumMod val="25000"/>
                  </a:schemeClr>
                </a:solidFill>
                <a:latin typeface="Helvetica Neue"/>
              </a:rPr>
              <a:t>In order to maintain an exempt status as a fraternal benefit society, a society may not engage in unlimited non-fraternal activities or provide unlimited non-fraternal benefits.</a:t>
            </a:r>
          </a:p>
          <a:p>
            <a:pPr lvl="0"/>
            <a:endParaRPr lang="en-US" sz="2000" dirty="0">
              <a:solidFill>
                <a:schemeClr val="bg2">
                  <a:lumMod val="25000"/>
                </a:schemeClr>
              </a:solidFill>
            </a:endParaRPr>
          </a:p>
          <a:p>
            <a:br>
              <a:rPr lang="en" sz="2400" dirty="0">
                <a:solidFill>
                  <a:schemeClr val="bg2">
                    <a:lumMod val="25000"/>
                  </a:schemeClr>
                </a:solidFill>
                <a:latin typeface="Helvetica Neue"/>
                <a:ea typeface="Helvetica Neue"/>
                <a:cs typeface="Helvetica Neue"/>
                <a:sym typeface="Helvetica Neue"/>
              </a:rPr>
            </a:br>
            <a:endParaRPr lang="en" sz="2400" dirty="0">
              <a:solidFill>
                <a:schemeClr val="bg2">
                  <a:lumMod val="25000"/>
                </a:schemeClr>
              </a:solidFill>
              <a:latin typeface="Helvetica Neue"/>
              <a:ea typeface="Helvetica Neue"/>
              <a:cs typeface="Helvetica Neue"/>
              <a:sym typeface="Helvetica Neue"/>
            </a:endParaRPr>
          </a:p>
          <a:p>
            <a:pPr marL="342900" indent="-342900">
              <a:buFont typeface="Arial" panose="020B0604020202020204" pitchFamily="34" charset="0"/>
              <a:buChar char="•"/>
            </a:pPr>
            <a:endParaRPr sz="2400" dirty="0">
              <a:solidFill>
                <a:schemeClr val="bg2">
                  <a:lumMod val="25000"/>
                </a:schemeClr>
              </a:solidFill>
              <a:latin typeface="Helvetica Neue"/>
              <a:ea typeface="Helvetica Neue"/>
              <a:cs typeface="Helvetica Neue"/>
              <a:sym typeface="Helvetica Neue"/>
            </a:endParaRPr>
          </a:p>
        </p:txBody>
      </p:sp>
      <p:sp>
        <p:nvSpPr>
          <p:cNvPr id="2" name="Rectangle 1">
            <a:extLst>
              <a:ext uri="{FF2B5EF4-FFF2-40B4-BE49-F238E27FC236}">
                <a16:creationId xmlns:a16="http://schemas.microsoft.com/office/drawing/2014/main" id="{8569BAD1-575E-4B17-9549-421C1E0B44FE}"/>
              </a:ext>
            </a:extLst>
          </p:cNvPr>
          <p:cNvSpPr/>
          <p:nvPr/>
        </p:nvSpPr>
        <p:spPr>
          <a:xfrm>
            <a:off x="536200" y="410970"/>
            <a:ext cx="7942568" cy="1323439"/>
          </a:xfrm>
          <a:prstGeom prst="rect">
            <a:avLst/>
          </a:prstGeom>
        </p:spPr>
        <p:txBody>
          <a:bodyPr wrap="square">
            <a:spAutoFit/>
          </a:bodyPr>
          <a:lstStyle/>
          <a:p>
            <a:r>
              <a:rPr lang="en-US" sz="4000" dirty="0">
                <a:solidFill>
                  <a:srgbClr val="0085AD"/>
                </a:solidFill>
                <a:latin typeface="Helvetica Neue"/>
              </a:rPr>
              <a:t>501(c)(8) - Sons of Norway- Fraternal Benefit Society </a:t>
            </a:r>
          </a:p>
        </p:txBody>
      </p:sp>
      <p:pic>
        <p:nvPicPr>
          <p:cNvPr id="5" name="Shape 98" descr="IMG_2181.JPG">
            <a:extLst>
              <a:ext uri="{FF2B5EF4-FFF2-40B4-BE49-F238E27FC236}">
                <a16:creationId xmlns:a16="http://schemas.microsoft.com/office/drawing/2014/main" id="{51D55E89-C8B7-4F49-A591-447381064AEA}"/>
              </a:ext>
            </a:extLst>
          </p:cNvPr>
          <p:cNvPicPr preferRelativeResize="0"/>
          <p:nvPr/>
        </p:nvPicPr>
        <p:blipFill rotWithShape="1">
          <a:blip r:embed="rId3">
            <a:alphaModFix/>
          </a:blip>
          <a:srcRect l="67417" t="6091" r="24106" b="5777"/>
          <a:stretch/>
        </p:blipFill>
        <p:spPr>
          <a:xfrm flipH="1">
            <a:off x="11014728" y="-26816"/>
            <a:ext cx="1177272" cy="6884816"/>
          </a:xfrm>
          <a:prstGeom prst="rect">
            <a:avLst/>
          </a:prstGeom>
          <a:noFill/>
          <a:ln>
            <a:noFill/>
          </a:ln>
        </p:spPr>
      </p:pic>
      <p:grpSp>
        <p:nvGrpSpPr>
          <p:cNvPr id="6" name="Group 5">
            <a:extLst>
              <a:ext uri="{FF2B5EF4-FFF2-40B4-BE49-F238E27FC236}">
                <a16:creationId xmlns:a16="http://schemas.microsoft.com/office/drawing/2014/main" id="{307C0F5E-476C-EB4D-92DE-C8D2014DA0DA}"/>
              </a:ext>
            </a:extLst>
          </p:cNvPr>
          <p:cNvGrpSpPr/>
          <p:nvPr/>
        </p:nvGrpSpPr>
        <p:grpSpPr>
          <a:xfrm flipV="1">
            <a:off x="536200" y="1867637"/>
            <a:ext cx="4165600" cy="177800"/>
            <a:chOff x="2819400" y="1885950"/>
            <a:chExt cx="3124200" cy="152400"/>
          </a:xfrm>
        </p:grpSpPr>
        <p:sp>
          <p:nvSpPr>
            <p:cNvPr id="7" name="Rectangle 6">
              <a:extLst>
                <a:ext uri="{FF2B5EF4-FFF2-40B4-BE49-F238E27FC236}">
                  <a16:creationId xmlns:a16="http://schemas.microsoft.com/office/drawing/2014/main" id="{4E38AF7C-24BF-6D4F-8E69-B52B52C19992}"/>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6BE3F1A7-0C72-D54A-BAAD-B6157BB1ADDD}"/>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4958111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Shape 202"/>
          <p:cNvSpPr txBox="1"/>
          <p:nvPr/>
        </p:nvSpPr>
        <p:spPr>
          <a:xfrm>
            <a:off x="536200" y="413900"/>
            <a:ext cx="9962400" cy="978400"/>
          </a:xfrm>
          <a:prstGeom prst="rect">
            <a:avLst/>
          </a:prstGeom>
          <a:noFill/>
          <a:ln>
            <a:noFill/>
          </a:ln>
        </p:spPr>
        <p:txBody>
          <a:bodyPr lIns="121900" tIns="121900" rIns="121900" bIns="121900" anchor="t" anchorCtr="0">
            <a:noAutofit/>
          </a:bodyPr>
          <a:lstStyle/>
          <a:p>
            <a:r>
              <a:rPr lang="en" sz="3600" dirty="0">
                <a:solidFill>
                  <a:srgbClr val="0085AD"/>
                </a:solidFill>
                <a:latin typeface="Helvetica Neue"/>
                <a:ea typeface="Helvetica Neue"/>
                <a:cs typeface="Helvetica Neue"/>
                <a:sym typeface="Helvetica Neue"/>
              </a:rPr>
              <a:t>501(c)(8) - </a:t>
            </a:r>
            <a:r>
              <a:rPr lang="en-US" sz="3600" dirty="0">
                <a:solidFill>
                  <a:srgbClr val="0085AD"/>
                </a:solidFill>
                <a:latin typeface="Helvetica Neue"/>
                <a:ea typeface="Helvetica Neue"/>
                <a:cs typeface="Helvetica Neue"/>
                <a:sym typeface="Helvetica Neue"/>
              </a:rPr>
              <a:t>continued</a:t>
            </a:r>
            <a:endParaRPr lang="en" sz="3600" dirty="0">
              <a:solidFill>
                <a:srgbClr val="0085AD"/>
              </a:solidFill>
              <a:latin typeface="Helvetica Neue"/>
              <a:ea typeface="Helvetica Neue"/>
              <a:cs typeface="Helvetica Neue"/>
              <a:sym typeface="Helvetica Neue"/>
            </a:endParaRPr>
          </a:p>
        </p:txBody>
      </p:sp>
      <p:sp>
        <p:nvSpPr>
          <p:cNvPr id="203" name="Shape 203"/>
          <p:cNvSpPr txBox="1"/>
          <p:nvPr/>
        </p:nvSpPr>
        <p:spPr>
          <a:xfrm>
            <a:off x="536200" y="1627467"/>
            <a:ext cx="9753428" cy="4162400"/>
          </a:xfrm>
          <a:prstGeom prst="rect">
            <a:avLst/>
          </a:prstGeom>
          <a:noFill/>
          <a:ln>
            <a:noFill/>
          </a:ln>
        </p:spPr>
        <p:txBody>
          <a:bodyPr lIns="121900" tIns="121900" rIns="121900" bIns="121900" anchor="t" anchorCtr="0">
            <a:noAutofit/>
          </a:bodyPr>
          <a:lstStyle/>
          <a:p>
            <a:pPr lvl="0"/>
            <a:r>
              <a:rPr lang="en-US" sz="1600" dirty="0">
                <a:latin typeface="Helvetica Neue"/>
              </a:rPr>
              <a:t>An organization is operating under a "lodge system" if it is carrying out its activities under a form of organization that comprises of local branches called lodges or chapters. </a:t>
            </a:r>
          </a:p>
          <a:p>
            <a:pPr lvl="0"/>
            <a:endParaRPr lang="en-US" sz="1600" dirty="0">
              <a:latin typeface="Helvetica Neue"/>
            </a:endParaRPr>
          </a:p>
          <a:p>
            <a:pPr lvl="0"/>
            <a:r>
              <a:rPr lang="en-US" sz="1600" dirty="0">
                <a:latin typeface="Helvetica Neue"/>
              </a:rPr>
              <a:t>The local lodges must be chartered by a parent organization and be largely self-governing. </a:t>
            </a:r>
          </a:p>
          <a:p>
            <a:pPr lvl="0"/>
            <a:endParaRPr lang="en-US" sz="1600" dirty="0">
              <a:latin typeface="Helvetica Neue"/>
            </a:endParaRPr>
          </a:p>
          <a:p>
            <a:pPr lvl="0"/>
            <a:r>
              <a:rPr lang="en-US" sz="1600" dirty="0">
                <a:latin typeface="Helvetica Neue"/>
              </a:rPr>
              <a:t>The term "operating under the lodge system" implies at a minimum, two active entities, a parent organization and a subordinate.</a:t>
            </a:r>
          </a:p>
          <a:p>
            <a:pPr lvl="0"/>
            <a:endParaRPr lang="en-US" sz="1600" dirty="0">
              <a:latin typeface="Helvetica Neue"/>
            </a:endParaRPr>
          </a:p>
          <a:p>
            <a:pPr lvl="0"/>
            <a:r>
              <a:rPr lang="en-US" sz="1600" dirty="0">
                <a:latin typeface="Helvetica Neue"/>
              </a:rPr>
              <a:t>In the case of Sons of Norway, the organization is governed by the International Lodge, and through the International Officers and International Board of Directors.</a:t>
            </a:r>
          </a:p>
          <a:p>
            <a:pPr lvl="0"/>
            <a:endParaRPr lang="en-US" sz="1600" dirty="0">
              <a:latin typeface="Helvetica Neue"/>
            </a:endParaRPr>
          </a:p>
          <a:p>
            <a:pPr lvl="0"/>
            <a:r>
              <a:rPr lang="en-US" sz="1600" dirty="0">
                <a:latin typeface="Helvetica Neue"/>
              </a:rPr>
              <a:t>Contributions for fraternal or social purpose are not tax deductible. Donations are deductible if made to a segregated scholarship fund.</a:t>
            </a:r>
          </a:p>
          <a:p>
            <a:pPr marL="342900" indent="-342900">
              <a:buFont typeface="Arial" panose="020B0604020202020204" pitchFamily="34" charset="0"/>
              <a:buChar char="•"/>
            </a:pPr>
            <a:endParaRPr sz="1600" dirty="0">
              <a:solidFill>
                <a:srgbClr val="595959"/>
              </a:solidFill>
              <a:latin typeface="Helvetica Neue"/>
              <a:ea typeface="Helvetica Neue"/>
              <a:cs typeface="Helvetica Neue"/>
              <a:sym typeface="Helvetica Neue"/>
            </a:endParaRPr>
          </a:p>
        </p:txBody>
      </p:sp>
      <p:pic>
        <p:nvPicPr>
          <p:cNvPr id="5" name="Shape 98" descr="IMG_2181.JPG">
            <a:extLst>
              <a:ext uri="{FF2B5EF4-FFF2-40B4-BE49-F238E27FC236}">
                <a16:creationId xmlns:a16="http://schemas.microsoft.com/office/drawing/2014/main" id="{6F58AFD8-CEE2-044F-AA36-765215506D42}"/>
              </a:ext>
            </a:extLst>
          </p:cNvPr>
          <p:cNvPicPr preferRelativeResize="0"/>
          <p:nvPr/>
        </p:nvPicPr>
        <p:blipFill rotWithShape="1">
          <a:blip r:embed="rId3">
            <a:alphaModFix/>
          </a:blip>
          <a:srcRect l="67417" t="6091" r="24106" b="5777"/>
          <a:stretch/>
        </p:blipFill>
        <p:spPr>
          <a:xfrm flipH="1">
            <a:off x="11014728" y="-26816"/>
            <a:ext cx="1177272" cy="6884816"/>
          </a:xfrm>
          <a:prstGeom prst="rect">
            <a:avLst/>
          </a:prstGeom>
          <a:noFill/>
          <a:ln>
            <a:noFill/>
          </a:ln>
        </p:spPr>
      </p:pic>
      <p:grpSp>
        <p:nvGrpSpPr>
          <p:cNvPr id="6" name="Group 5">
            <a:extLst>
              <a:ext uri="{FF2B5EF4-FFF2-40B4-BE49-F238E27FC236}">
                <a16:creationId xmlns:a16="http://schemas.microsoft.com/office/drawing/2014/main" id="{5FCCC2C5-E65B-2C4C-8D5C-308DC869DA1E}"/>
              </a:ext>
            </a:extLst>
          </p:cNvPr>
          <p:cNvGrpSpPr/>
          <p:nvPr/>
        </p:nvGrpSpPr>
        <p:grpSpPr>
          <a:xfrm flipV="1">
            <a:off x="756698" y="1392300"/>
            <a:ext cx="4165600" cy="177800"/>
            <a:chOff x="2819400" y="1885950"/>
            <a:chExt cx="3124200" cy="152400"/>
          </a:xfrm>
        </p:grpSpPr>
        <p:sp>
          <p:nvSpPr>
            <p:cNvPr id="7" name="Rectangle 6">
              <a:extLst>
                <a:ext uri="{FF2B5EF4-FFF2-40B4-BE49-F238E27FC236}">
                  <a16:creationId xmlns:a16="http://schemas.microsoft.com/office/drawing/2014/main" id="{F9149D50-EFE6-F348-8787-7D0CF0BDC3A9}"/>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594C827B-8FA9-1942-91F0-61B218A46C87}"/>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4992083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Shape 202"/>
          <p:cNvSpPr txBox="1"/>
          <p:nvPr/>
        </p:nvSpPr>
        <p:spPr>
          <a:xfrm>
            <a:off x="536200" y="413900"/>
            <a:ext cx="9962400" cy="978400"/>
          </a:xfrm>
          <a:prstGeom prst="rect">
            <a:avLst/>
          </a:prstGeom>
          <a:noFill/>
          <a:ln>
            <a:noFill/>
          </a:ln>
        </p:spPr>
        <p:txBody>
          <a:bodyPr lIns="121900" tIns="121900" rIns="121900" bIns="121900" anchor="t" anchorCtr="0">
            <a:noAutofit/>
          </a:bodyPr>
          <a:lstStyle/>
          <a:p>
            <a:r>
              <a:rPr lang="en" sz="4000" dirty="0">
                <a:solidFill>
                  <a:srgbClr val="0085AD"/>
                </a:solidFill>
                <a:latin typeface="Helvetica Neue"/>
                <a:ea typeface="Helvetica Neue"/>
                <a:cs typeface="Helvetica Neue"/>
                <a:sym typeface="Helvetica Neue"/>
              </a:rPr>
              <a:t>501(c)(2) – </a:t>
            </a:r>
            <a:r>
              <a:rPr lang="en-US" sz="4000" dirty="0">
                <a:solidFill>
                  <a:srgbClr val="0085AD"/>
                </a:solidFill>
                <a:latin typeface="Helvetica Neue"/>
                <a:ea typeface="Helvetica Neue"/>
                <a:cs typeface="Helvetica Neue"/>
                <a:sym typeface="Helvetica Neue"/>
              </a:rPr>
              <a:t>Title Holding Corporation </a:t>
            </a:r>
          </a:p>
          <a:p>
            <a:r>
              <a:rPr lang="en-US" sz="4000" dirty="0">
                <a:solidFill>
                  <a:srgbClr val="0085AD"/>
                </a:solidFill>
                <a:latin typeface="Helvetica Neue"/>
                <a:ea typeface="Helvetica Neue"/>
                <a:cs typeface="Helvetica Neue"/>
                <a:sym typeface="Helvetica Neue"/>
              </a:rPr>
              <a:t>for Real Property</a:t>
            </a:r>
            <a:endParaRPr lang="en" sz="4000" dirty="0">
              <a:solidFill>
                <a:srgbClr val="0085AD"/>
              </a:solidFill>
              <a:latin typeface="Helvetica Neue"/>
              <a:ea typeface="Helvetica Neue"/>
              <a:cs typeface="Helvetica Neue"/>
              <a:sym typeface="Helvetica Neue"/>
            </a:endParaRPr>
          </a:p>
        </p:txBody>
      </p:sp>
      <p:sp>
        <p:nvSpPr>
          <p:cNvPr id="203" name="Shape 203"/>
          <p:cNvSpPr txBox="1"/>
          <p:nvPr/>
        </p:nvSpPr>
        <p:spPr>
          <a:xfrm>
            <a:off x="536200" y="2370700"/>
            <a:ext cx="9742917" cy="4162400"/>
          </a:xfrm>
          <a:prstGeom prst="rect">
            <a:avLst/>
          </a:prstGeom>
          <a:noFill/>
          <a:ln>
            <a:noFill/>
          </a:ln>
        </p:spPr>
        <p:txBody>
          <a:bodyPr lIns="121900" tIns="121900" rIns="121900" bIns="121900" anchor="t" anchorCtr="0">
            <a:noAutofit/>
          </a:bodyPr>
          <a:lstStyle/>
          <a:p>
            <a:pPr lvl="0"/>
            <a:r>
              <a:rPr lang="en-US" sz="1600" dirty="0">
                <a:solidFill>
                  <a:schemeClr val="bg2">
                    <a:lumMod val="25000"/>
                  </a:schemeClr>
                </a:solidFill>
                <a:latin typeface="Helvetica Neue"/>
              </a:rPr>
              <a:t>A 50l(c)(2) organization, also referred to as a "Title Holding Corporation" is one that is formed for the exclusive purpose of holding title to property, collecting income related to the property, and turning over the income, less expenses, to a parent organization (the Lodge) .</a:t>
            </a:r>
          </a:p>
          <a:p>
            <a:pPr lvl="0"/>
            <a:endParaRPr lang="en-US" sz="1600" dirty="0">
              <a:solidFill>
                <a:schemeClr val="bg2">
                  <a:lumMod val="25000"/>
                </a:schemeClr>
              </a:solidFill>
              <a:latin typeface="Helvetica Neue"/>
            </a:endParaRPr>
          </a:p>
          <a:p>
            <a:pPr lvl="0"/>
            <a:r>
              <a:rPr lang="en-US" sz="1600" dirty="0">
                <a:solidFill>
                  <a:schemeClr val="bg2">
                    <a:lumMod val="25000"/>
                  </a:schemeClr>
                </a:solidFill>
                <a:latin typeface="Helvetica Neue"/>
              </a:rPr>
              <a:t>Title Holding Corporations are generally created to limit the parent organization's liability from real property ownership, clarify title to property, simplify accounting, and comply with state law requirements.</a:t>
            </a:r>
          </a:p>
          <a:p>
            <a:pPr lvl="0"/>
            <a:endParaRPr lang="en-US" sz="1600" dirty="0">
              <a:solidFill>
                <a:schemeClr val="bg2">
                  <a:lumMod val="25000"/>
                </a:schemeClr>
              </a:solidFill>
              <a:latin typeface="Helvetica Neue"/>
            </a:endParaRPr>
          </a:p>
          <a:p>
            <a:pPr lvl="0"/>
            <a:r>
              <a:rPr lang="en-US" sz="1600" dirty="0">
                <a:solidFill>
                  <a:schemeClr val="bg2">
                    <a:lumMod val="25000"/>
                  </a:schemeClr>
                </a:solidFill>
                <a:latin typeface="Helvetica Neue"/>
              </a:rPr>
              <a:t>The Sons of Norway bylaws provide that when a Lodge desires to acquire real property, it shall organize a separate non-profit Title Holding Corporation to take title to the real estate. </a:t>
            </a:r>
          </a:p>
          <a:p>
            <a:pPr lvl="0"/>
            <a:endParaRPr lang="en-US" sz="1600" dirty="0">
              <a:solidFill>
                <a:schemeClr val="bg2">
                  <a:lumMod val="25000"/>
                </a:schemeClr>
              </a:solidFill>
              <a:latin typeface="Helvetica Neue"/>
            </a:endParaRPr>
          </a:p>
          <a:p>
            <a:pPr lvl="0"/>
            <a:r>
              <a:rPr lang="en-US" sz="1600" dirty="0">
                <a:solidFill>
                  <a:schemeClr val="bg2">
                    <a:lumMod val="25000"/>
                  </a:schemeClr>
                </a:solidFill>
                <a:latin typeface="Helvetica Neue"/>
              </a:rPr>
              <a:t>Holding title to property through the Title Holding Corporation can limit the liability of the Lodge. The 501(c)(2) status allows the corporation to be recognized as a non-profit for federal lax purposes.</a:t>
            </a:r>
          </a:p>
          <a:p>
            <a:pPr lvl="0"/>
            <a:endParaRPr lang="en-US" sz="1600" dirty="0">
              <a:solidFill>
                <a:schemeClr val="bg2">
                  <a:lumMod val="25000"/>
                </a:schemeClr>
              </a:solidFill>
              <a:latin typeface="Helvetica Neue"/>
            </a:endParaRPr>
          </a:p>
          <a:p>
            <a:pPr lvl="0"/>
            <a:r>
              <a:rPr lang="en-US" sz="1600" dirty="0">
                <a:solidFill>
                  <a:schemeClr val="bg2">
                    <a:lumMod val="25000"/>
                  </a:schemeClr>
                </a:solidFill>
                <a:latin typeface="Helvetica Neue"/>
              </a:rPr>
              <a:t>Donations to an exempt title holding company are not tax deductible.</a:t>
            </a:r>
          </a:p>
          <a:p>
            <a:pPr marL="342900" indent="-342900">
              <a:buFont typeface="Arial" panose="020B0604020202020204" pitchFamily="34" charset="0"/>
              <a:buChar char="•"/>
            </a:pPr>
            <a:endParaRPr sz="2400" dirty="0">
              <a:solidFill>
                <a:srgbClr val="595959"/>
              </a:solidFill>
              <a:latin typeface="Helvetica Neue"/>
              <a:ea typeface="Helvetica Neue"/>
              <a:cs typeface="Helvetica Neue"/>
              <a:sym typeface="Helvetica Neue"/>
            </a:endParaRPr>
          </a:p>
        </p:txBody>
      </p:sp>
      <p:pic>
        <p:nvPicPr>
          <p:cNvPr id="5" name="Shape 98" descr="IMG_2181.JPG">
            <a:extLst>
              <a:ext uri="{FF2B5EF4-FFF2-40B4-BE49-F238E27FC236}">
                <a16:creationId xmlns:a16="http://schemas.microsoft.com/office/drawing/2014/main" id="{016B9F6B-F8EC-3840-99A1-99A01D647836}"/>
              </a:ext>
            </a:extLst>
          </p:cNvPr>
          <p:cNvPicPr preferRelativeResize="0"/>
          <p:nvPr/>
        </p:nvPicPr>
        <p:blipFill rotWithShape="1">
          <a:blip r:embed="rId3">
            <a:alphaModFix/>
          </a:blip>
          <a:srcRect l="67417" t="6091" r="24106" b="5777"/>
          <a:stretch/>
        </p:blipFill>
        <p:spPr>
          <a:xfrm flipH="1">
            <a:off x="11014728" y="-26816"/>
            <a:ext cx="1177272" cy="6884816"/>
          </a:xfrm>
          <a:prstGeom prst="rect">
            <a:avLst/>
          </a:prstGeom>
          <a:noFill/>
          <a:ln>
            <a:noFill/>
          </a:ln>
        </p:spPr>
      </p:pic>
      <p:grpSp>
        <p:nvGrpSpPr>
          <p:cNvPr id="6" name="Group 5">
            <a:extLst>
              <a:ext uri="{FF2B5EF4-FFF2-40B4-BE49-F238E27FC236}">
                <a16:creationId xmlns:a16="http://schemas.microsoft.com/office/drawing/2014/main" id="{B8A01BE0-3E66-874B-B51F-75FC33D5EFEB}"/>
              </a:ext>
            </a:extLst>
          </p:cNvPr>
          <p:cNvGrpSpPr/>
          <p:nvPr/>
        </p:nvGrpSpPr>
        <p:grpSpPr>
          <a:xfrm flipV="1">
            <a:off x="672615" y="2045800"/>
            <a:ext cx="4165600" cy="177800"/>
            <a:chOff x="2819400" y="1885950"/>
            <a:chExt cx="3124200" cy="152400"/>
          </a:xfrm>
        </p:grpSpPr>
        <p:sp>
          <p:nvSpPr>
            <p:cNvPr id="7" name="Rectangle 6">
              <a:extLst>
                <a:ext uri="{FF2B5EF4-FFF2-40B4-BE49-F238E27FC236}">
                  <a16:creationId xmlns:a16="http://schemas.microsoft.com/office/drawing/2014/main" id="{F3A629EC-A462-7B4B-9BD6-EDCB085E2178}"/>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56430441-16D5-444B-A53D-5E8577FE76F3}"/>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1295989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Shape 202"/>
          <p:cNvSpPr txBox="1"/>
          <p:nvPr/>
        </p:nvSpPr>
        <p:spPr>
          <a:xfrm>
            <a:off x="536200" y="413900"/>
            <a:ext cx="9962400" cy="978400"/>
          </a:xfrm>
          <a:prstGeom prst="rect">
            <a:avLst/>
          </a:prstGeom>
          <a:noFill/>
          <a:ln>
            <a:noFill/>
          </a:ln>
        </p:spPr>
        <p:txBody>
          <a:bodyPr lIns="121900" tIns="121900" rIns="121900" bIns="121900" anchor="t" anchorCtr="0">
            <a:noAutofit/>
          </a:bodyPr>
          <a:lstStyle/>
          <a:p>
            <a:r>
              <a:rPr lang="en" sz="4000" dirty="0">
                <a:solidFill>
                  <a:srgbClr val="0085AD"/>
                </a:solidFill>
                <a:latin typeface="Helvetica Neue"/>
                <a:ea typeface="Helvetica Neue"/>
                <a:cs typeface="Helvetica Neue"/>
                <a:sym typeface="Helvetica Neue"/>
              </a:rPr>
              <a:t>501(c)(3) – </a:t>
            </a:r>
            <a:r>
              <a:rPr lang="en-US" sz="4000" dirty="0" err="1">
                <a:solidFill>
                  <a:srgbClr val="0085AD"/>
                </a:solidFill>
                <a:latin typeface="Helvetica Neue"/>
                <a:ea typeface="Helvetica Neue"/>
                <a:cs typeface="Helvetica Neue"/>
                <a:sym typeface="Helvetica Neue"/>
              </a:rPr>
              <a:t>SofN</a:t>
            </a:r>
            <a:r>
              <a:rPr lang="en-US" sz="4000" dirty="0">
                <a:solidFill>
                  <a:srgbClr val="0085AD"/>
                </a:solidFill>
                <a:latin typeface="Helvetica Neue"/>
                <a:ea typeface="Helvetica Neue"/>
                <a:cs typeface="Helvetica Neue"/>
                <a:sym typeface="Helvetica Neue"/>
              </a:rPr>
              <a:t> Foundation; </a:t>
            </a:r>
          </a:p>
          <a:p>
            <a:r>
              <a:rPr lang="en-US" sz="4000" dirty="0">
                <a:solidFill>
                  <a:srgbClr val="0085AD"/>
                </a:solidFill>
                <a:latin typeface="Helvetica Neue"/>
                <a:ea typeface="Helvetica Neue"/>
                <a:cs typeface="Helvetica Neue"/>
                <a:sym typeface="Helvetica Neue"/>
              </a:rPr>
              <a:t>Charitable Trust</a:t>
            </a:r>
            <a:endParaRPr lang="en" sz="4000" dirty="0">
              <a:solidFill>
                <a:srgbClr val="0085AD"/>
              </a:solidFill>
              <a:latin typeface="Helvetica Neue"/>
              <a:ea typeface="Helvetica Neue"/>
              <a:cs typeface="Helvetica Neue"/>
              <a:sym typeface="Helvetica Neue"/>
            </a:endParaRPr>
          </a:p>
        </p:txBody>
      </p:sp>
      <p:sp>
        <p:nvSpPr>
          <p:cNvPr id="203" name="Shape 203"/>
          <p:cNvSpPr txBox="1"/>
          <p:nvPr/>
        </p:nvSpPr>
        <p:spPr>
          <a:xfrm>
            <a:off x="536200" y="2489497"/>
            <a:ext cx="9322503" cy="4162400"/>
          </a:xfrm>
          <a:prstGeom prst="rect">
            <a:avLst/>
          </a:prstGeom>
          <a:noFill/>
          <a:ln>
            <a:noFill/>
          </a:ln>
        </p:spPr>
        <p:txBody>
          <a:bodyPr lIns="121900" tIns="121900" rIns="121900" bIns="121900" anchor="t" anchorCtr="0">
            <a:noAutofit/>
          </a:bodyPr>
          <a:lstStyle/>
          <a:p>
            <a:pPr marL="285750" lvl="0" indent="-285750">
              <a:buFont typeface="Arial" panose="020B0604020202020204" pitchFamily="34" charset="0"/>
              <a:buChar char="•"/>
            </a:pPr>
            <a:r>
              <a:rPr lang="en-US" sz="1600" dirty="0">
                <a:solidFill>
                  <a:schemeClr val="bg2">
                    <a:lumMod val="25000"/>
                  </a:schemeClr>
                </a:solidFill>
                <a:latin typeface="Helvetica Neue"/>
              </a:rPr>
              <a:t>A 50l(c)(3) organization is the most common type of tax-exempt nonprofit organization.</a:t>
            </a:r>
          </a:p>
          <a:p>
            <a:pPr marL="285750" lvl="0" indent="-285750">
              <a:buFont typeface="Arial" panose="020B0604020202020204" pitchFamily="34" charset="0"/>
              <a:buChar char="•"/>
            </a:pPr>
            <a:r>
              <a:rPr lang="en-US" sz="1600" dirty="0">
                <a:solidFill>
                  <a:schemeClr val="bg2">
                    <a:lumMod val="25000"/>
                  </a:schemeClr>
                </a:solidFill>
                <a:latin typeface="Helvetica Neue"/>
              </a:rPr>
              <a:t>An approved 50l(c)(3) exemption allows donors to reduce their own taxable incomes by deducting the amounts of their donations given.</a:t>
            </a:r>
          </a:p>
          <a:p>
            <a:pPr marL="285750" lvl="0" indent="-285750">
              <a:buFont typeface="Arial" panose="020B0604020202020204" pitchFamily="34" charset="0"/>
              <a:buChar char="•"/>
            </a:pPr>
            <a:r>
              <a:rPr lang="en-US" sz="1600" dirty="0">
                <a:solidFill>
                  <a:schemeClr val="bg2">
                    <a:lumMod val="25000"/>
                  </a:schemeClr>
                </a:solidFill>
                <a:latin typeface="Helvetica Neue"/>
              </a:rPr>
              <a:t>The 50I(c)(3) exemption allows the organization to avoid federal income taxes on the difference between revenues (donations, grants, service fees) received vs. expenses(wages, supplies, state and local taxes paid, etc.) .</a:t>
            </a:r>
          </a:p>
          <a:p>
            <a:pPr marL="285750" lvl="0" indent="-285750">
              <a:buFont typeface="Arial" panose="020B0604020202020204" pitchFamily="34" charset="0"/>
              <a:buChar char="•"/>
            </a:pPr>
            <a:r>
              <a:rPr lang="en-US" sz="1600" dirty="0">
                <a:solidFill>
                  <a:schemeClr val="bg2">
                    <a:lumMod val="25000"/>
                  </a:schemeClr>
                </a:solidFill>
                <a:latin typeface="Helvetica Neue"/>
              </a:rPr>
              <a:t>The organization is exempt from federal income taxes if its activities of the organization consist of such activities as the following: charitable, religious, educational, etc.</a:t>
            </a:r>
          </a:p>
          <a:p>
            <a:pPr marL="285750" lvl="0" indent="-285750">
              <a:buFont typeface="Arial" panose="020B0604020202020204" pitchFamily="34" charset="0"/>
              <a:buChar char="•"/>
            </a:pPr>
            <a:r>
              <a:rPr lang="en-US" sz="1600" dirty="0">
                <a:solidFill>
                  <a:schemeClr val="bg2">
                    <a:lumMod val="25000"/>
                  </a:schemeClr>
                </a:solidFill>
                <a:latin typeface="Helvetica Neue"/>
              </a:rPr>
              <a:t>The majority of 50I(c)(3) organizations, are eligible to receive tax-deductible contributions.</a:t>
            </a:r>
          </a:p>
          <a:p>
            <a:pPr marL="285750" lvl="0" indent="-285750">
              <a:buFont typeface="Arial" panose="020B0604020202020204" pitchFamily="34" charset="0"/>
              <a:buChar char="•"/>
            </a:pPr>
            <a:r>
              <a:rPr lang="en-US" sz="1600" dirty="0">
                <a:solidFill>
                  <a:schemeClr val="bg2">
                    <a:lumMod val="25000"/>
                  </a:schemeClr>
                </a:solidFill>
                <a:latin typeface="Helvetica Neue"/>
              </a:rPr>
              <a:t>In the case of the Sons of Norway Foundation, the organization is governed by the Foundation Board of Governors.</a:t>
            </a:r>
          </a:p>
          <a:p>
            <a:pPr marL="342900" indent="-342900">
              <a:buFont typeface="Arial" panose="020B0604020202020204" pitchFamily="34" charset="0"/>
              <a:buChar char="•"/>
            </a:pPr>
            <a:endParaRPr sz="2400" dirty="0">
              <a:solidFill>
                <a:srgbClr val="595959"/>
              </a:solidFill>
              <a:latin typeface="Helvetica Neue"/>
              <a:ea typeface="Helvetica Neue"/>
              <a:cs typeface="Helvetica Neue"/>
              <a:sym typeface="Helvetica Neue"/>
            </a:endParaRPr>
          </a:p>
        </p:txBody>
      </p:sp>
      <p:pic>
        <p:nvPicPr>
          <p:cNvPr id="5" name="Shape 98" descr="IMG_2181.JPG">
            <a:extLst>
              <a:ext uri="{FF2B5EF4-FFF2-40B4-BE49-F238E27FC236}">
                <a16:creationId xmlns:a16="http://schemas.microsoft.com/office/drawing/2014/main" id="{3F55F9FC-6BCB-7C44-B3D4-E207CC67B1D8}"/>
              </a:ext>
            </a:extLst>
          </p:cNvPr>
          <p:cNvPicPr preferRelativeResize="0"/>
          <p:nvPr/>
        </p:nvPicPr>
        <p:blipFill rotWithShape="1">
          <a:blip r:embed="rId3">
            <a:alphaModFix/>
          </a:blip>
          <a:srcRect l="67417" t="6091" r="24106" b="5777"/>
          <a:stretch/>
        </p:blipFill>
        <p:spPr>
          <a:xfrm flipH="1">
            <a:off x="11014728" y="-26816"/>
            <a:ext cx="1177272" cy="6884816"/>
          </a:xfrm>
          <a:prstGeom prst="rect">
            <a:avLst/>
          </a:prstGeom>
          <a:noFill/>
          <a:ln>
            <a:noFill/>
          </a:ln>
        </p:spPr>
      </p:pic>
      <p:grpSp>
        <p:nvGrpSpPr>
          <p:cNvPr id="6" name="Group 5">
            <a:extLst>
              <a:ext uri="{FF2B5EF4-FFF2-40B4-BE49-F238E27FC236}">
                <a16:creationId xmlns:a16="http://schemas.microsoft.com/office/drawing/2014/main" id="{F72EAF16-93F7-4B43-A862-48F0A39BD1FF}"/>
              </a:ext>
            </a:extLst>
          </p:cNvPr>
          <p:cNvGrpSpPr/>
          <p:nvPr/>
        </p:nvGrpSpPr>
        <p:grpSpPr>
          <a:xfrm flipV="1">
            <a:off x="683126" y="2105594"/>
            <a:ext cx="4165600" cy="177800"/>
            <a:chOff x="2819400" y="1885950"/>
            <a:chExt cx="3124200" cy="152400"/>
          </a:xfrm>
        </p:grpSpPr>
        <p:sp>
          <p:nvSpPr>
            <p:cNvPr id="7" name="Rectangle 6">
              <a:extLst>
                <a:ext uri="{FF2B5EF4-FFF2-40B4-BE49-F238E27FC236}">
                  <a16:creationId xmlns:a16="http://schemas.microsoft.com/office/drawing/2014/main" id="{4EE67625-1538-CD4C-8E4B-225D05404043}"/>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F2BCEF54-50D4-3F46-B61A-75D1CF1A8AE4}"/>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944771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Shape 202"/>
          <p:cNvSpPr txBox="1"/>
          <p:nvPr/>
        </p:nvSpPr>
        <p:spPr>
          <a:xfrm>
            <a:off x="536200" y="413900"/>
            <a:ext cx="9962400" cy="1509658"/>
          </a:xfrm>
          <a:prstGeom prst="rect">
            <a:avLst/>
          </a:prstGeom>
          <a:noFill/>
          <a:ln>
            <a:noFill/>
          </a:ln>
        </p:spPr>
        <p:txBody>
          <a:bodyPr lIns="121900" tIns="121900" rIns="121900" bIns="121900" anchor="t" anchorCtr="0">
            <a:noAutofit/>
          </a:bodyPr>
          <a:lstStyle/>
          <a:p>
            <a:r>
              <a:rPr lang="en" sz="2800" dirty="0">
                <a:solidFill>
                  <a:srgbClr val="0085AD"/>
                </a:solidFill>
                <a:latin typeface="Helvetica Neue"/>
                <a:ea typeface="Helvetica Neue"/>
                <a:cs typeface="Helvetica Neue"/>
                <a:sym typeface="Helvetica Neue"/>
              </a:rPr>
              <a:t>Charter, Constit</a:t>
            </a:r>
            <a:r>
              <a:rPr lang="en-US" sz="2800" dirty="0" err="1">
                <a:solidFill>
                  <a:srgbClr val="0085AD"/>
                </a:solidFill>
                <a:latin typeface="Helvetica Neue"/>
                <a:ea typeface="Helvetica Neue"/>
                <a:cs typeface="Helvetica Neue"/>
                <a:sym typeface="Helvetica Neue"/>
              </a:rPr>
              <a:t>ution</a:t>
            </a:r>
            <a:r>
              <a:rPr lang="en-US" sz="2800" dirty="0">
                <a:solidFill>
                  <a:srgbClr val="0085AD"/>
                </a:solidFill>
                <a:latin typeface="Helvetica Neue"/>
                <a:ea typeface="Helvetica Neue"/>
                <a:cs typeface="Helvetica Neue"/>
                <a:sym typeface="Helvetica Neue"/>
              </a:rPr>
              <a:t>,</a:t>
            </a:r>
            <a:r>
              <a:rPr lang="en" sz="2800" dirty="0">
                <a:solidFill>
                  <a:srgbClr val="0085AD"/>
                </a:solidFill>
                <a:latin typeface="Helvetica Neue"/>
                <a:ea typeface="Helvetica Neue"/>
                <a:cs typeface="Helvetica Neue"/>
                <a:sym typeface="Helvetica Neue"/>
              </a:rPr>
              <a:t> Policies and Procedures</a:t>
            </a:r>
          </a:p>
          <a:p>
            <a:endParaRPr lang="en" sz="2800" dirty="0">
              <a:solidFill>
                <a:srgbClr val="0085AD"/>
              </a:solidFill>
              <a:latin typeface="Helvetica Neue"/>
              <a:ea typeface="Helvetica Neue"/>
              <a:cs typeface="Helvetica Neue"/>
              <a:sym typeface="Helvetica Neue"/>
            </a:endParaRPr>
          </a:p>
          <a:p>
            <a:endParaRPr lang="en" sz="2800" dirty="0">
              <a:solidFill>
                <a:srgbClr val="0085AD"/>
              </a:solidFill>
              <a:latin typeface="Helvetica Neue"/>
              <a:ea typeface="Helvetica Neue"/>
              <a:cs typeface="Helvetica Neue"/>
              <a:sym typeface="Helvetica Neue"/>
            </a:endParaRPr>
          </a:p>
          <a:p>
            <a:endParaRPr lang="en" sz="2800" dirty="0">
              <a:solidFill>
                <a:srgbClr val="0085AD"/>
              </a:solidFill>
              <a:latin typeface="Helvetica Neue"/>
              <a:ea typeface="Helvetica Neue"/>
              <a:cs typeface="Helvetica Neue"/>
              <a:sym typeface="Helvetica Neue"/>
            </a:endParaRPr>
          </a:p>
        </p:txBody>
      </p:sp>
      <p:sp>
        <p:nvSpPr>
          <p:cNvPr id="203" name="Shape 203"/>
          <p:cNvSpPr txBox="1"/>
          <p:nvPr/>
        </p:nvSpPr>
        <p:spPr>
          <a:xfrm>
            <a:off x="624905" y="1521728"/>
            <a:ext cx="7562654" cy="1035715"/>
          </a:xfrm>
          <a:prstGeom prst="rect">
            <a:avLst/>
          </a:prstGeom>
          <a:noFill/>
          <a:ln>
            <a:noFill/>
          </a:ln>
        </p:spPr>
        <p:txBody>
          <a:bodyPr lIns="121900" tIns="121900" rIns="121900" bIns="121900" anchor="t" anchorCtr="0">
            <a:noAutofit/>
          </a:bodyPr>
          <a:lstStyle/>
          <a:p>
            <a:r>
              <a:rPr lang="en-US" sz="1600" dirty="0">
                <a:solidFill>
                  <a:srgbClr val="595959"/>
                </a:solidFill>
                <a:latin typeface="Helvetica Neue"/>
                <a:ea typeface="Helvetica Neue"/>
                <a:cs typeface="Helvetica Neue"/>
                <a:sym typeface="Helvetica Neue"/>
              </a:rPr>
              <a:t>The Sons of Norway is governed by its Charter, Constitution, Policies and Procedures which can be found on the </a:t>
            </a:r>
            <a:r>
              <a:rPr lang="en-US" sz="1600" dirty="0" err="1">
                <a:solidFill>
                  <a:srgbClr val="595959"/>
                </a:solidFill>
                <a:latin typeface="Helvetica Neue"/>
                <a:ea typeface="Helvetica Neue"/>
                <a:cs typeface="Helvetica Neue"/>
                <a:sym typeface="Helvetica Neue"/>
              </a:rPr>
              <a:t>SofN</a:t>
            </a:r>
            <a:r>
              <a:rPr lang="en-US" sz="1600" dirty="0">
                <a:solidFill>
                  <a:srgbClr val="595959"/>
                </a:solidFill>
                <a:latin typeface="Helvetica Neue"/>
                <a:ea typeface="Helvetica Neue"/>
                <a:cs typeface="Helvetica Neue"/>
                <a:sym typeface="Helvetica Neue"/>
              </a:rPr>
              <a:t> website. </a:t>
            </a:r>
            <a:endParaRPr lang="en-US" sz="1600" b="1" dirty="0">
              <a:solidFill>
                <a:srgbClr val="595959"/>
              </a:solidFill>
              <a:latin typeface="Helvetica Neue"/>
              <a:ea typeface="Helvetica Neue"/>
              <a:cs typeface="Helvetica Neue"/>
              <a:sym typeface="Helvetica Neue"/>
            </a:endParaRPr>
          </a:p>
          <a:p>
            <a:endParaRPr sz="2400" dirty="0">
              <a:solidFill>
                <a:srgbClr val="595959"/>
              </a:solidFill>
              <a:latin typeface="Helvetica Neue"/>
              <a:ea typeface="Helvetica Neue"/>
              <a:cs typeface="Helvetica Neue"/>
              <a:sym typeface="Helvetica Neue"/>
            </a:endParaRPr>
          </a:p>
        </p:txBody>
      </p:sp>
      <p:pic>
        <p:nvPicPr>
          <p:cNvPr id="4" name="Picture 3">
            <a:extLst>
              <a:ext uri="{FF2B5EF4-FFF2-40B4-BE49-F238E27FC236}">
                <a16:creationId xmlns:a16="http://schemas.microsoft.com/office/drawing/2014/main" id="{FE238D86-0BD7-4B8A-8F0C-5E405F0DC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89" y="2557447"/>
            <a:ext cx="7945648" cy="3886653"/>
          </a:xfrm>
          <a:prstGeom prst="rect">
            <a:avLst/>
          </a:prstGeom>
        </p:spPr>
      </p:pic>
      <p:pic>
        <p:nvPicPr>
          <p:cNvPr id="6" name="Shape 98" descr="IMG_2181.JPG">
            <a:extLst>
              <a:ext uri="{FF2B5EF4-FFF2-40B4-BE49-F238E27FC236}">
                <a16:creationId xmlns:a16="http://schemas.microsoft.com/office/drawing/2014/main" id="{7BF3B114-A628-0542-9F33-3D0D4A615635}"/>
              </a:ext>
            </a:extLst>
          </p:cNvPr>
          <p:cNvPicPr preferRelativeResize="0"/>
          <p:nvPr/>
        </p:nvPicPr>
        <p:blipFill rotWithShape="1">
          <a:blip r:embed="rId4">
            <a:alphaModFix/>
          </a:blip>
          <a:srcRect l="67417" t="6091" r="24106" b="5777"/>
          <a:stretch/>
        </p:blipFill>
        <p:spPr>
          <a:xfrm flipH="1">
            <a:off x="11014728" y="-26816"/>
            <a:ext cx="1177272" cy="6884816"/>
          </a:xfrm>
          <a:prstGeom prst="rect">
            <a:avLst/>
          </a:prstGeom>
          <a:noFill/>
          <a:ln>
            <a:noFill/>
          </a:ln>
        </p:spPr>
      </p:pic>
      <p:grpSp>
        <p:nvGrpSpPr>
          <p:cNvPr id="7" name="Group 6">
            <a:extLst>
              <a:ext uri="{FF2B5EF4-FFF2-40B4-BE49-F238E27FC236}">
                <a16:creationId xmlns:a16="http://schemas.microsoft.com/office/drawing/2014/main" id="{E1AF0A11-4661-1548-9B4F-4B47DEC9A257}"/>
              </a:ext>
            </a:extLst>
          </p:cNvPr>
          <p:cNvGrpSpPr/>
          <p:nvPr/>
        </p:nvGrpSpPr>
        <p:grpSpPr>
          <a:xfrm flipV="1">
            <a:off x="714656" y="1255028"/>
            <a:ext cx="4165600" cy="177800"/>
            <a:chOff x="2819400" y="1885950"/>
            <a:chExt cx="3124200" cy="152400"/>
          </a:xfrm>
        </p:grpSpPr>
        <p:sp>
          <p:nvSpPr>
            <p:cNvPr id="8" name="Rectangle 7">
              <a:extLst>
                <a:ext uri="{FF2B5EF4-FFF2-40B4-BE49-F238E27FC236}">
                  <a16:creationId xmlns:a16="http://schemas.microsoft.com/office/drawing/2014/main" id="{1B1A636D-7A4A-FF4C-B619-F9513542D462}"/>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9" name="Straight Connector 8">
              <a:extLst>
                <a:ext uri="{FF2B5EF4-FFF2-40B4-BE49-F238E27FC236}">
                  <a16:creationId xmlns:a16="http://schemas.microsoft.com/office/drawing/2014/main" id="{F23CE9FC-F00D-C54A-A703-6C8A08C6FBA3}"/>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904949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Shape 202"/>
          <p:cNvSpPr txBox="1"/>
          <p:nvPr/>
        </p:nvSpPr>
        <p:spPr>
          <a:xfrm>
            <a:off x="787642" y="404663"/>
            <a:ext cx="9962400" cy="978400"/>
          </a:xfrm>
          <a:prstGeom prst="rect">
            <a:avLst/>
          </a:prstGeom>
          <a:noFill/>
          <a:ln>
            <a:noFill/>
          </a:ln>
        </p:spPr>
        <p:txBody>
          <a:bodyPr lIns="121900" tIns="121900" rIns="121900" bIns="121900" anchor="t" anchorCtr="0">
            <a:noAutofit/>
          </a:bodyPr>
          <a:lstStyle/>
          <a:p>
            <a:r>
              <a:rPr lang="en-US" sz="4000" dirty="0">
                <a:solidFill>
                  <a:srgbClr val="0085AD"/>
                </a:solidFill>
                <a:latin typeface="Helvetica Neue"/>
                <a:ea typeface="Helvetica Neue"/>
                <a:cs typeface="Helvetica Neue"/>
                <a:sym typeface="Helvetica Neue"/>
              </a:rPr>
              <a:t>District Lodge</a:t>
            </a:r>
            <a:endParaRPr lang="en" sz="4000" dirty="0">
              <a:solidFill>
                <a:srgbClr val="0085AD"/>
              </a:solidFill>
              <a:latin typeface="Helvetica Neue"/>
              <a:ea typeface="Helvetica Neue"/>
              <a:cs typeface="Helvetica Neue"/>
              <a:sym typeface="Helvetica Neue"/>
            </a:endParaRPr>
          </a:p>
        </p:txBody>
      </p:sp>
      <p:sp>
        <p:nvSpPr>
          <p:cNvPr id="203" name="Shape 203"/>
          <p:cNvSpPr txBox="1"/>
          <p:nvPr/>
        </p:nvSpPr>
        <p:spPr>
          <a:xfrm>
            <a:off x="670949" y="1837674"/>
            <a:ext cx="8502697" cy="4162400"/>
          </a:xfrm>
          <a:prstGeom prst="rect">
            <a:avLst/>
          </a:prstGeom>
          <a:noFill/>
          <a:ln>
            <a:noFill/>
          </a:ln>
        </p:spPr>
        <p:txBody>
          <a:bodyPr lIns="121900" tIns="121900" rIns="121900" bIns="121900" anchor="t" anchorCtr="0">
            <a:noAutofit/>
          </a:bodyPr>
          <a:lstStyle/>
          <a:p>
            <a:pPr marL="342900" indent="-342900">
              <a:buFont typeface="Arial" panose="020B0604020202020204" pitchFamily="34" charset="0"/>
              <a:buChar char="•"/>
            </a:pPr>
            <a:r>
              <a:rPr lang="en-US" dirty="0">
                <a:solidFill>
                  <a:schemeClr val="bg2">
                    <a:lumMod val="25000"/>
                  </a:schemeClr>
                </a:solidFill>
                <a:latin typeface="Helvetica Neue"/>
                <a:ea typeface="Helvetica Neue"/>
                <a:cs typeface="Helvetica Neue"/>
                <a:sym typeface="Helvetica Neue"/>
              </a:rPr>
              <a:t>The District Policies and Procedures are being updated and must be approved by the District Board. Anticipated to be completed Spring 2020.</a:t>
            </a:r>
          </a:p>
          <a:p>
            <a:endParaRPr lang="en-US" dirty="0">
              <a:solidFill>
                <a:schemeClr val="bg2">
                  <a:lumMod val="25000"/>
                </a:schemeClr>
              </a:solidFill>
              <a:latin typeface="Helvetica Neue"/>
              <a:ea typeface="Helvetica Neue"/>
              <a:cs typeface="Helvetica Neue"/>
              <a:sym typeface="Helvetica Neue"/>
            </a:endParaRPr>
          </a:p>
          <a:p>
            <a:pPr marL="342900" indent="-342900">
              <a:buFont typeface="Arial" panose="020B0604020202020204" pitchFamily="34" charset="0"/>
              <a:buChar char="•"/>
            </a:pPr>
            <a:r>
              <a:rPr lang="en-US" dirty="0">
                <a:solidFill>
                  <a:schemeClr val="bg2">
                    <a:lumMod val="25000"/>
                  </a:schemeClr>
                </a:solidFill>
                <a:latin typeface="Helvetica Neue"/>
                <a:ea typeface="Helvetica Neue"/>
                <a:cs typeface="Helvetica Neue"/>
                <a:sym typeface="Helvetica Neue"/>
              </a:rPr>
              <a:t>The District by-laws are undergoing a critical review to update. Any substantive changes must be approved at the 2020 District Convention.</a:t>
            </a:r>
            <a:endParaRPr dirty="0">
              <a:solidFill>
                <a:schemeClr val="bg2">
                  <a:lumMod val="25000"/>
                </a:schemeClr>
              </a:solidFill>
              <a:latin typeface="Helvetica Neue"/>
              <a:ea typeface="Helvetica Neue"/>
              <a:cs typeface="Helvetica Neue"/>
              <a:sym typeface="Helvetica Neue"/>
            </a:endParaRPr>
          </a:p>
        </p:txBody>
      </p:sp>
      <p:pic>
        <p:nvPicPr>
          <p:cNvPr id="5" name="Shape 98" descr="IMG_2181.JPG">
            <a:extLst>
              <a:ext uri="{FF2B5EF4-FFF2-40B4-BE49-F238E27FC236}">
                <a16:creationId xmlns:a16="http://schemas.microsoft.com/office/drawing/2014/main" id="{484EE89E-408D-D045-91DF-0FD83032C9DB}"/>
              </a:ext>
            </a:extLst>
          </p:cNvPr>
          <p:cNvPicPr preferRelativeResize="0"/>
          <p:nvPr/>
        </p:nvPicPr>
        <p:blipFill rotWithShape="1">
          <a:blip r:embed="rId3">
            <a:alphaModFix/>
          </a:blip>
          <a:srcRect l="67417" t="6091" r="24106" b="5777"/>
          <a:stretch/>
        </p:blipFill>
        <p:spPr>
          <a:xfrm flipH="1">
            <a:off x="11014728" y="-26816"/>
            <a:ext cx="1177272" cy="6884816"/>
          </a:xfrm>
          <a:prstGeom prst="rect">
            <a:avLst/>
          </a:prstGeom>
          <a:noFill/>
          <a:ln>
            <a:noFill/>
          </a:ln>
        </p:spPr>
      </p:pic>
      <p:grpSp>
        <p:nvGrpSpPr>
          <p:cNvPr id="6" name="Group 5">
            <a:extLst>
              <a:ext uri="{FF2B5EF4-FFF2-40B4-BE49-F238E27FC236}">
                <a16:creationId xmlns:a16="http://schemas.microsoft.com/office/drawing/2014/main" id="{319689BB-6D4F-AE44-91B8-8C2EE190B8C5}"/>
              </a:ext>
            </a:extLst>
          </p:cNvPr>
          <p:cNvGrpSpPr/>
          <p:nvPr/>
        </p:nvGrpSpPr>
        <p:grpSpPr>
          <a:xfrm flipV="1">
            <a:off x="756698" y="1392300"/>
            <a:ext cx="4165600" cy="177800"/>
            <a:chOff x="2819400" y="1885950"/>
            <a:chExt cx="3124200" cy="152400"/>
          </a:xfrm>
        </p:grpSpPr>
        <p:sp>
          <p:nvSpPr>
            <p:cNvPr id="7" name="Rectangle 6">
              <a:extLst>
                <a:ext uri="{FF2B5EF4-FFF2-40B4-BE49-F238E27FC236}">
                  <a16:creationId xmlns:a16="http://schemas.microsoft.com/office/drawing/2014/main" id="{1FF0215F-3C62-614F-B304-BFB7280036A9}"/>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D4F2E4F2-3FB3-1B44-89F0-1E59345B2F72}"/>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14949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Shape 202"/>
          <p:cNvSpPr txBox="1"/>
          <p:nvPr/>
        </p:nvSpPr>
        <p:spPr>
          <a:xfrm>
            <a:off x="762444" y="413900"/>
            <a:ext cx="9962400" cy="978400"/>
          </a:xfrm>
          <a:prstGeom prst="rect">
            <a:avLst/>
          </a:prstGeom>
          <a:noFill/>
          <a:ln>
            <a:noFill/>
          </a:ln>
        </p:spPr>
        <p:txBody>
          <a:bodyPr lIns="121900" tIns="121900" rIns="121900" bIns="121900" anchor="t" anchorCtr="0">
            <a:noAutofit/>
          </a:bodyPr>
          <a:lstStyle/>
          <a:p>
            <a:r>
              <a:rPr lang="en-US" sz="4000" dirty="0">
                <a:solidFill>
                  <a:srgbClr val="0085AD"/>
                </a:solidFill>
                <a:latin typeface="Helvetica Neue"/>
                <a:ea typeface="Helvetica Neue"/>
                <a:cs typeface="Helvetica Neue"/>
                <a:sym typeface="Helvetica Neue"/>
              </a:rPr>
              <a:t>Local Lodge</a:t>
            </a:r>
            <a:endParaRPr lang="en" sz="4000" dirty="0">
              <a:solidFill>
                <a:srgbClr val="0085AD"/>
              </a:solidFill>
              <a:latin typeface="Helvetica Neue"/>
              <a:ea typeface="Helvetica Neue"/>
              <a:cs typeface="Helvetica Neue"/>
              <a:sym typeface="Helvetica Neue"/>
            </a:endParaRPr>
          </a:p>
        </p:txBody>
      </p:sp>
      <p:sp>
        <p:nvSpPr>
          <p:cNvPr id="203" name="Shape 203"/>
          <p:cNvSpPr txBox="1"/>
          <p:nvPr/>
        </p:nvSpPr>
        <p:spPr>
          <a:xfrm>
            <a:off x="536200" y="1627467"/>
            <a:ext cx="10752800" cy="4162400"/>
          </a:xfrm>
          <a:prstGeom prst="rect">
            <a:avLst/>
          </a:prstGeom>
          <a:noFill/>
          <a:ln>
            <a:noFill/>
          </a:ln>
        </p:spPr>
        <p:txBody>
          <a:bodyPr lIns="121900" tIns="121900" rIns="121900" bIns="121900" anchor="t" anchorCtr="0">
            <a:noAutofit/>
          </a:bodyPr>
          <a:lstStyle/>
          <a:p>
            <a:pPr marL="342900" indent="-342900">
              <a:buFont typeface="Arial" panose="020B0604020202020204" pitchFamily="34" charset="0"/>
              <a:buChar char="•"/>
            </a:pPr>
            <a:endParaRPr sz="2400" dirty="0">
              <a:solidFill>
                <a:srgbClr val="595959"/>
              </a:solidFill>
              <a:latin typeface="Helvetica Neue"/>
              <a:ea typeface="Helvetica Neue"/>
              <a:cs typeface="Helvetica Neue"/>
              <a:sym typeface="Helvetica Neue"/>
            </a:endParaRPr>
          </a:p>
        </p:txBody>
      </p:sp>
      <p:pic>
        <p:nvPicPr>
          <p:cNvPr id="2" name="Picture 1">
            <a:extLst>
              <a:ext uri="{FF2B5EF4-FFF2-40B4-BE49-F238E27FC236}">
                <a16:creationId xmlns:a16="http://schemas.microsoft.com/office/drawing/2014/main" id="{0C51C393-CB3B-4B86-A331-0D0526331738}"/>
              </a:ext>
            </a:extLst>
          </p:cNvPr>
          <p:cNvPicPr>
            <a:picLocks noChangeAspect="1"/>
          </p:cNvPicPr>
          <p:nvPr/>
        </p:nvPicPr>
        <p:blipFill rotWithShape="1">
          <a:blip r:embed="rId3" cstate="print"/>
          <a:srcRect t="1676" r="1678"/>
          <a:stretch/>
        </p:blipFill>
        <p:spPr>
          <a:xfrm>
            <a:off x="414621" y="1899859"/>
            <a:ext cx="7909572" cy="4272810"/>
          </a:xfrm>
          <a:prstGeom prst="rect">
            <a:avLst/>
          </a:prstGeom>
        </p:spPr>
      </p:pic>
      <p:pic>
        <p:nvPicPr>
          <p:cNvPr id="6" name="Shape 98" descr="IMG_2181.JPG">
            <a:extLst>
              <a:ext uri="{FF2B5EF4-FFF2-40B4-BE49-F238E27FC236}">
                <a16:creationId xmlns:a16="http://schemas.microsoft.com/office/drawing/2014/main" id="{27FD9251-6601-624D-BD59-A4F18304C7EF}"/>
              </a:ext>
            </a:extLst>
          </p:cNvPr>
          <p:cNvPicPr preferRelativeResize="0"/>
          <p:nvPr/>
        </p:nvPicPr>
        <p:blipFill rotWithShape="1">
          <a:blip r:embed="rId4">
            <a:alphaModFix/>
          </a:blip>
          <a:srcRect l="67417" t="6091" r="24106" b="5777"/>
          <a:stretch/>
        </p:blipFill>
        <p:spPr>
          <a:xfrm flipH="1">
            <a:off x="11014728" y="-26816"/>
            <a:ext cx="1177272" cy="6884816"/>
          </a:xfrm>
          <a:prstGeom prst="rect">
            <a:avLst/>
          </a:prstGeom>
          <a:noFill/>
          <a:ln>
            <a:noFill/>
          </a:ln>
        </p:spPr>
      </p:pic>
      <p:grpSp>
        <p:nvGrpSpPr>
          <p:cNvPr id="7" name="Group 6">
            <a:extLst>
              <a:ext uri="{FF2B5EF4-FFF2-40B4-BE49-F238E27FC236}">
                <a16:creationId xmlns:a16="http://schemas.microsoft.com/office/drawing/2014/main" id="{27D12948-A71D-4B47-AF1A-C1D19A537823}"/>
              </a:ext>
            </a:extLst>
          </p:cNvPr>
          <p:cNvGrpSpPr/>
          <p:nvPr/>
        </p:nvGrpSpPr>
        <p:grpSpPr>
          <a:xfrm flipV="1">
            <a:off x="756698" y="1392300"/>
            <a:ext cx="4165600" cy="177800"/>
            <a:chOff x="2819400" y="1885950"/>
            <a:chExt cx="3124200" cy="152400"/>
          </a:xfrm>
        </p:grpSpPr>
        <p:sp>
          <p:nvSpPr>
            <p:cNvPr id="8" name="Rectangle 7">
              <a:extLst>
                <a:ext uri="{FF2B5EF4-FFF2-40B4-BE49-F238E27FC236}">
                  <a16:creationId xmlns:a16="http://schemas.microsoft.com/office/drawing/2014/main" id="{DA02FFB0-CBA6-604E-9EF7-A3BF5654BA32}"/>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9" name="Straight Connector 8">
              <a:extLst>
                <a:ext uri="{FF2B5EF4-FFF2-40B4-BE49-F238E27FC236}">
                  <a16:creationId xmlns:a16="http://schemas.microsoft.com/office/drawing/2014/main" id="{CFDDA34F-55E8-6645-B954-05352E794939}"/>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94614881"/>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1027</TotalTime>
  <Words>1190</Words>
  <Application>Microsoft Macintosh PowerPoint</Application>
  <PresentationFormat>Widescreen</PresentationFormat>
  <Paragraphs>103</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it all get done?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Andersen</dc:creator>
  <cp:lastModifiedBy>Amber Frost</cp:lastModifiedBy>
  <cp:revision>40</cp:revision>
  <dcterms:created xsi:type="dcterms:W3CDTF">2018-10-14T15:05:03Z</dcterms:created>
  <dcterms:modified xsi:type="dcterms:W3CDTF">2020-05-08T13:41:37Z</dcterms:modified>
</cp:coreProperties>
</file>