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1" r:id="rId2"/>
    <p:sldId id="267" r:id="rId3"/>
    <p:sldId id="295" r:id="rId4"/>
    <p:sldId id="299" r:id="rId5"/>
    <p:sldId id="300" r:id="rId6"/>
    <p:sldId id="319" r:id="rId7"/>
    <p:sldId id="305" r:id="rId8"/>
    <p:sldId id="301" r:id="rId9"/>
    <p:sldId id="302" r:id="rId10"/>
    <p:sldId id="303" r:id="rId11"/>
    <p:sldId id="304" r:id="rId12"/>
    <p:sldId id="306" r:id="rId13"/>
    <p:sldId id="307" r:id="rId14"/>
    <p:sldId id="308" r:id="rId15"/>
    <p:sldId id="309" r:id="rId16"/>
    <p:sldId id="318" r:id="rId17"/>
    <p:sldId id="297" r:id="rId18"/>
    <p:sldId id="310" r:id="rId19"/>
    <p:sldId id="311" r:id="rId20"/>
    <p:sldId id="256" r:id="rId21"/>
    <p:sldId id="257" r:id="rId22"/>
    <p:sldId id="258" r:id="rId23"/>
    <p:sldId id="259" r:id="rId24"/>
    <p:sldId id="260" r:id="rId25"/>
    <p:sldId id="261" r:id="rId26"/>
    <p:sldId id="262" r:id="rId27"/>
    <p:sldId id="263" r:id="rId28"/>
    <p:sldId id="264" r:id="rId29"/>
    <p:sldId id="265" r:id="rId30"/>
    <p:sldId id="266" r:id="rId31"/>
    <p:sldId id="296" r:id="rId32"/>
    <p:sldId id="312" r:id="rId33"/>
    <p:sldId id="313" r:id="rId34"/>
    <p:sldId id="314" r:id="rId35"/>
    <p:sldId id="316" r:id="rId36"/>
    <p:sldId id="298"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74E7FF-248F-4254-8481-CB2C20112FDE}" type="datetimeFigureOut">
              <a:rPr lang="en-US" smtClean="0"/>
              <a:t>5/8/20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FF6AB3-0567-463F-9279-E15BDAE29B91}" type="slidenum">
              <a:rPr lang="en-US" smtClean="0"/>
              <a:t>‹#›</a:t>
            </a:fld>
            <a:endParaRPr lang="en-US"/>
          </a:p>
        </p:txBody>
      </p:sp>
    </p:spTree>
    <p:extLst>
      <p:ext uri="{BB962C8B-B14F-4D97-AF65-F5344CB8AC3E}">
        <p14:creationId xmlns:p14="http://schemas.microsoft.com/office/powerpoint/2010/main" val="358364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16620" y="4489387"/>
            <a:ext cx="5732948" cy="4253103"/>
          </a:xfrm>
          <a:prstGeom prst="rect">
            <a:avLst/>
          </a:prstGeom>
          <a:noFill/>
          <a:ln>
            <a:noFill/>
          </a:ln>
        </p:spPr>
        <p:txBody>
          <a:bodyPr lIns="94932" tIns="47453" rIns="94932" bIns="47453" anchor="t" anchorCtr="0">
            <a:noAutofit/>
          </a:bodyPr>
          <a:lstStyle/>
          <a:p>
            <a:endParaRPr>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4059180" y="8977133"/>
            <a:ext cx="3105347" cy="472567"/>
          </a:xfrm>
          <a:prstGeom prst="rect">
            <a:avLst/>
          </a:prstGeom>
          <a:noFill/>
          <a:ln>
            <a:noFill/>
          </a:ln>
        </p:spPr>
        <p:txBody>
          <a:bodyPr lIns="94932" tIns="47453" rIns="94932" bIns="47453" anchor="b" anchorCtr="0">
            <a:noAutofit/>
          </a:bodyPr>
          <a:lstStyle/>
          <a:p>
            <a:pPr algn="r">
              <a:buSzPct val="25000"/>
            </a:pPr>
            <a:fld id="{00000000-1234-1234-1234-123412341234}" type="slidenum">
              <a:rPr lang="en">
                <a:latin typeface="Helvetica Neue"/>
                <a:ea typeface="Helvetica Neue"/>
                <a:cs typeface="Helvetica Neue"/>
                <a:sym typeface="Helvetica Neue"/>
              </a:rPr>
              <a:pPr algn="r">
                <a:buSzPct val="25000"/>
              </a:pPr>
              <a:t>1</a:t>
            </a:fld>
            <a:endParaRPr lang="en">
              <a:latin typeface="Helvetica Neue"/>
              <a:ea typeface="Helvetica Neue"/>
              <a:cs typeface="Helvetica Neue"/>
              <a:sym typeface="Helvetica Neu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25</a:t>
            </a:fld>
            <a:endParaRPr lang="en">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26</a:t>
            </a:fld>
            <a:endParaRPr lang="en">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27</a:t>
            </a:fld>
            <a:endParaRPr lang="en">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28</a:t>
            </a:fld>
            <a:endParaRPr lang="en">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29</a:t>
            </a:fld>
            <a:endParaRPr lang="en">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91" name="Shape 191"/>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30</a:t>
            </a:fld>
            <a:endParaRPr lang="en">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31</a:t>
            </a:fld>
            <a:endParaRPr lang="en">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2</a:t>
            </a:fld>
            <a:endParaRPr lang="en">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3</a:t>
            </a:fld>
            <a:endParaRPr lang="en">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0961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r>
              <a:rPr lang="en-US" dirty="0">
                <a:solidFill>
                  <a:schemeClr val="dk1"/>
                </a:solidFill>
                <a:latin typeface="Calibri"/>
                <a:ea typeface="Calibri"/>
                <a:cs typeface="Calibri"/>
                <a:sym typeface="Calibri"/>
              </a:rPr>
              <a:t>Use the Sons of Norway Code of Ethics as your talking points</a:t>
            </a:r>
            <a:endParaRPr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17</a:t>
            </a:fld>
            <a:endParaRPr lang="en">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71879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20</a:t>
            </a:fld>
            <a:endParaRPr lang="en">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12" name="Shape 112"/>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22</a:t>
            </a:fld>
            <a:endParaRPr lang="en">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23</a:t>
            </a:fld>
            <a:endParaRPr lang="en">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24</a:t>
            </a:fld>
            <a:endParaRPr lang="en">
              <a:solidFill>
                <a:srgbClr val="000000"/>
              </a:solidFill>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222AC-D666-4D42-8CAB-3A0D3B1963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4866D7-0E13-4871-B23F-5C7F5990DC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776CD-9C6D-40ED-80A5-A12263FE9EEB}"/>
              </a:ext>
            </a:extLst>
          </p:cNvPr>
          <p:cNvSpPr>
            <a:spLocks noGrp="1"/>
          </p:cNvSpPr>
          <p:nvPr>
            <p:ph type="dt" sz="half" idx="10"/>
          </p:nvPr>
        </p:nvSpPr>
        <p:spPr/>
        <p:txBody>
          <a:bodyPr/>
          <a:lstStyle/>
          <a:p>
            <a:fld id="{8904028E-D191-441E-989F-D1F8DD903FE1}" type="datetimeFigureOut">
              <a:rPr lang="en-US" smtClean="0"/>
              <a:t>5/8/20</a:t>
            </a:fld>
            <a:endParaRPr lang="en-US"/>
          </a:p>
        </p:txBody>
      </p:sp>
      <p:sp>
        <p:nvSpPr>
          <p:cNvPr id="5" name="Footer Placeholder 4">
            <a:extLst>
              <a:ext uri="{FF2B5EF4-FFF2-40B4-BE49-F238E27FC236}">
                <a16:creationId xmlns:a16="http://schemas.microsoft.com/office/drawing/2014/main" id="{1F043CC1-BB9E-4878-9D37-40E994A6D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F98A9-5E9C-46AD-92F6-EFEE18628A8A}"/>
              </a:ext>
            </a:extLst>
          </p:cNvPr>
          <p:cNvSpPr>
            <a:spLocks noGrp="1"/>
          </p:cNvSpPr>
          <p:nvPr>
            <p:ph type="sldNum" sz="quarter" idx="12"/>
          </p:nvPr>
        </p:nvSpPr>
        <p:spPr/>
        <p:txBody>
          <a:bodyPr/>
          <a:lstStyle/>
          <a:p>
            <a:fld id="{5C4F3A71-D276-40DF-8548-BABB61BCCC28}" type="slidenum">
              <a:rPr lang="en-US" smtClean="0"/>
              <a:t>‹#›</a:t>
            </a:fld>
            <a:endParaRPr lang="en-US"/>
          </a:p>
        </p:txBody>
      </p:sp>
    </p:spTree>
    <p:extLst>
      <p:ext uri="{BB962C8B-B14F-4D97-AF65-F5344CB8AC3E}">
        <p14:creationId xmlns:p14="http://schemas.microsoft.com/office/powerpoint/2010/main" val="381394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F168-F52A-49A6-8681-DB8378F55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2D823E-EE61-439B-A30A-887F72A629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5A8AE-CE55-4E50-A5C6-AC30B03C0068}"/>
              </a:ext>
            </a:extLst>
          </p:cNvPr>
          <p:cNvSpPr>
            <a:spLocks noGrp="1"/>
          </p:cNvSpPr>
          <p:nvPr>
            <p:ph type="dt" sz="half" idx="10"/>
          </p:nvPr>
        </p:nvSpPr>
        <p:spPr/>
        <p:txBody>
          <a:bodyPr/>
          <a:lstStyle/>
          <a:p>
            <a:fld id="{8904028E-D191-441E-989F-D1F8DD903FE1}" type="datetimeFigureOut">
              <a:rPr lang="en-US" smtClean="0"/>
              <a:t>5/8/20</a:t>
            </a:fld>
            <a:endParaRPr lang="en-US"/>
          </a:p>
        </p:txBody>
      </p:sp>
      <p:sp>
        <p:nvSpPr>
          <p:cNvPr id="5" name="Footer Placeholder 4">
            <a:extLst>
              <a:ext uri="{FF2B5EF4-FFF2-40B4-BE49-F238E27FC236}">
                <a16:creationId xmlns:a16="http://schemas.microsoft.com/office/drawing/2014/main" id="{C7B8B891-F1EA-4E4C-AFE1-B7F416970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0A74F-4C2D-4A90-AE69-1F6AE4A52193}"/>
              </a:ext>
            </a:extLst>
          </p:cNvPr>
          <p:cNvSpPr>
            <a:spLocks noGrp="1"/>
          </p:cNvSpPr>
          <p:nvPr>
            <p:ph type="sldNum" sz="quarter" idx="12"/>
          </p:nvPr>
        </p:nvSpPr>
        <p:spPr/>
        <p:txBody>
          <a:bodyPr/>
          <a:lstStyle/>
          <a:p>
            <a:fld id="{5C4F3A71-D276-40DF-8548-BABB61BCCC28}" type="slidenum">
              <a:rPr lang="en-US" smtClean="0"/>
              <a:t>‹#›</a:t>
            </a:fld>
            <a:endParaRPr lang="en-US"/>
          </a:p>
        </p:txBody>
      </p:sp>
    </p:spTree>
    <p:extLst>
      <p:ext uri="{BB962C8B-B14F-4D97-AF65-F5344CB8AC3E}">
        <p14:creationId xmlns:p14="http://schemas.microsoft.com/office/powerpoint/2010/main" val="45487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756FD9-7B6D-48A0-A12B-24DD2EF084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80EEDD-C926-4CE3-B511-8AFC026659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09830-1E47-48BE-B05F-7989BE95D942}"/>
              </a:ext>
            </a:extLst>
          </p:cNvPr>
          <p:cNvSpPr>
            <a:spLocks noGrp="1"/>
          </p:cNvSpPr>
          <p:nvPr>
            <p:ph type="dt" sz="half" idx="10"/>
          </p:nvPr>
        </p:nvSpPr>
        <p:spPr/>
        <p:txBody>
          <a:bodyPr/>
          <a:lstStyle/>
          <a:p>
            <a:fld id="{8904028E-D191-441E-989F-D1F8DD903FE1}" type="datetimeFigureOut">
              <a:rPr lang="en-US" smtClean="0"/>
              <a:t>5/8/20</a:t>
            </a:fld>
            <a:endParaRPr lang="en-US"/>
          </a:p>
        </p:txBody>
      </p:sp>
      <p:sp>
        <p:nvSpPr>
          <p:cNvPr id="5" name="Footer Placeholder 4">
            <a:extLst>
              <a:ext uri="{FF2B5EF4-FFF2-40B4-BE49-F238E27FC236}">
                <a16:creationId xmlns:a16="http://schemas.microsoft.com/office/drawing/2014/main" id="{EF08234C-6277-489E-AEF6-9BB4B1DE9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D0E51-F84E-4F44-BE95-E962CB5D6752}"/>
              </a:ext>
            </a:extLst>
          </p:cNvPr>
          <p:cNvSpPr>
            <a:spLocks noGrp="1"/>
          </p:cNvSpPr>
          <p:nvPr>
            <p:ph type="sldNum" sz="quarter" idx="12"/>
          </p:nvPr>
        </p:nvSpPr>
        <p:spPr/>
        <p:txBody>
          <a:bodyPr/>
          <a:lstStyle/>
          <a:p>
            <a:fld id="{5C4F3A71-D276-40DF-8548-BABB61BCCC28}" type="slidenum">
              <a:rPr lang="en-US" smtClean="0"/>
              <a:t>‹#›</a:t>
            </a:fld>
            <a:endParaRPr lang="en-US"/>
          </a:p>
        </p:txBody>
      </p:sp>
    </p:spTree>
    <p:extLst>
      <p:ext uri="{BB962C8B-B14F-4D97-AF65-F5344CB8AC3E}">
        <p14:creationId xmlns:p14="http://schemas.microsoft.com/office/powerpoint/2010/main" val="334304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D93B-0AED-4158-8854-182B29469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31A44E-DA4F-4FD9-9F8A-CCAC2AFE87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61432-3A8B-4248-8A05-2E8FC9648A2E}"/>
              </a:ext>
            </a:extLst>
          </p:cNvPr>
          <p:cNvSpPr>
            <a:spLocks noGrp="1"/>
          </p:cNvSpPr>
          <p:nvPr>
            <p:ph type="dt" sz="half" idx="10"/>
          </p:nvPr>
        </p:nvSpPr>
        <p:spPr/>
        <p:txBody>
          <a:bodyPr/>
          <a:lstStyle/>
          <a:p>
            <a:fld id="{8904028E-D191-441E-989F-D1F8DD903FE1}" type="datetimeFigureOut">
              <a:rPr lang="en-US" smtClean="0"/>
              <a:t>5/8/20</a:t>
            </a:fld>
            <a:endParaRPr lang="en-US"/>
          </a:p>
        </p:txBody>
      </p:sp>
      <p:sp>
        <p:nvSpPr>
          <p:cNvPr id="5" name="Footer Placeholder 4">
            <a:extLst>
              <a:ext uri="{FF2B5EF4-FFF2-40B4-BE49-F238E27FC236}">
                <a16:creationId xmlns:a16="http://schemas.microsoft.com/office/drawing/2014/main" id="{0F46E913-7A46-45C6-AFA5-C41958252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4D8AF-0FED-4A6D-AB3C-813638784EAF}"/>
              </a:ext>
            </a:extLst>
          </p:cNvPr>
          <p:cNvSpPr>
            <a:spLocks noGrp="1"/>
          </p:cNvSpPr>
          <p:nvPr>
            <p:ph type="sldNum" sz="quarter" idx="12"/>
          </p:nvPr>
        </p:nvSpPr>
        <p:spPr/>
        <p:txBody>
          <a:bodyPr/>
          <a:lstStyle/>
          <a:p>
            <a:fld id="{5C4F3A71-D276-40DF-8548-BABB61BCCC28}" type="slidenum">
              <a:rPr lang="en-US" smtClean="0"/>
              <a:t>‹#›</a:t>
            </a:fld>
            <a:endParaRPr lang="en-US"/>
          </a:p>
        </p:txBody>
      </p:sp>
    </p:spTree>
    <p:extLst>
      <p:ext uri="{BB962C8B-B14F-4D97-AF65-F5344CB8AC3E}">
        <p14:creationId xmlns:p14="http://schemas.microsoft.com/office/powerpoint/2010/main" val="416205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E74A7-1468-476C-99FD-8BDB9477FE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8B0B35-19FF-44CB-B005-C99CF10AD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3C242E-A645-4D89-B96A-ABD7274075C1}"/>
              </a:ext>
            </a:extLst>
          </p:cNvPr>
          <p:cNvSpPr>
            <a:spLocks noGrp="1"/>
          </p:cNvSpPr>
          <p:nvPr>
            <p:ph type="dt" sz="half" idx="10"/>
          </p:nvPr>
        </p:nvSpPr>
        <p:spPr/>
        <p:txBody>
          <a:bodyPr/>
          <a:lstStyle/>
          <a:p>
            <a:fld id="{8904028E-D191-441E-989F-D1F8DD903FE1}" type="datetimeFigureOut">
              <a:rPr lang="en-US" smtClean="0"/>
              <a:t>5/8/20</a:t>
            </a:fld>
            <a:endParaRPr lang="en-US"/>
          </a:p>
        </p:txBody>
      </p:sp>
      <p:sp>
        <p:nvSpPr>
          <p:cNvPr id="5" name="Footer Placeholder 4">
            <a:extLst>
              <a:ext uri="{FF2B5EF4-FFF2-40B4-BE49-F238E27FC236}">
                <a16:creationId xmlns:a16="http://schemas.microsoft.com/office/drawing/2014/main" id="{5DD450A3-666D-43CC-B758-3CF1D402C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ECAD8-2D4F-426D-80AF-1E6A83859007}"/>
              </a:ext>
            </a:extLst>
          </p:cNvPr>
          <p:cNvSpPr>
            <a:spLocks noGrp="1"/>
          </p:cNvSpPr>
          <p:nvPr>
            <p:ph type="sldNum" sz="quarter" idx="12"/>
          </p:nvPr>
        </p:nvSpPr>
        <p:spPr/>
        <p:txBody>
          <a:bodyPr/>
          <a:lstStyle/>
          <a:p>
            <a:fld id="{5C4F3A71-D276-40DF-8548-BABB61BCCC28}" type="slidenum">
              <a:rPr lang="en-US" smtClean="0"/>
              <a:t>‹#›</a:t>
            </a:fld>
            <a:endParaRPr lang="en-US"/>
          </a:p>
        </p:txBody>
      </p:sp>
    </p:spTree>
    <p:extLst>
      <p:ext uri="{BB962C8B-B14F-4D97-AF65-F5344CB8AC3E}">
        <p14:creationId xmlns:p14="http://schemas.microsoft.com/office/powerpoint/2010/main" val="361311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EB18-A121-4E43-840E-185B885FE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94CD3E-8F47-417C-B795-AFE3906B387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D1162B-DE36-4C18-8D05-E8AB7A9A4B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0B1E25-4D9A-4567-A480-0B459DEEC305}"/>
              </a:ext>
            </a:extLst>
          </p:cNvPr>
          <p:cNvSpPr>
            <a:spLocks noGrp="1"/>
          </p:cNvSpPr>
          <p:nvPr>
            <p:ph type="dt" sz="half" idx="10"/>
          </p:nvPr>
        </p:nvSpPr>
        <p:spPr/>
        <p:txBody>
          <a:bodyPr/>
          <a:lstStyle/>
          <a:p>
            <a:fld id="{8904028E-D191-441E-989F-D1F8DD903FE1}" type="datetimeFigureOut">
              <a:rPr lang="en-US" smtClean="0"/>
              <a:t>5/8/20</a:t>
            </a:fld>
            <a:endParaRPr lang="en-US"/>
          </a:p>
        </p:txBody>
      </p:sp>
      <p:sp>
        <p:nvSpPr>
          <p:cNvPr id="6" name="Footer Placeholder 5">
            <a:extLst>
              <a:ext uri="{FF2B5EF4-FFF2-40B4-BE49-F238E27FC236}">
                <a16:creationId xmlns:a16="http://schemas.microsoft.com/office/drawing/2014/main" id="{79BDF5B9-E070-41AE-96F1-7456ED6D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9B8A1E-483B-4895-853C-41FF5537BE99}"/>
              </a:ext>
            </a:extLst>
          </p:cNvPr>
          <p:cNvSpPr>
            <a:spLocks noGrp="1"/>
          </p:cNvSpPr>
          <p:nvPr>
            <p:ph type="sldNum" sz="quarter" idx="12"/>
          </p:nvPr>
        </p:nvSpPr>
        <p:spPr/>
        <p:txBody>
          <a:bodyPr/>
          <a:lstStyle/>
          <a:p>
            <a:fld id="{5C4F3A71-D276-40DF-8548-BABB61BCCC28}" type="slidenum">
              <a:rPr lang="en-US" smtClean="0"/>
              <a:t>‹#›</a:t>
            </a:fld>
            <a:endParaRPr lang="en-US"/>
          </a:p>
        </p:txBody>
      </p:sp>
    </p:spTree>
    <p:extLst>
      <p:ext uri="{BB962C8B-B14F-4D97-AF65-F5344CB8AC3E}">
        <p14:creationId xmlns:p14="http://schemas.microsoft.com/office/powerpoint/2010/main" val="164800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BC86-E2E7-4DD8-8AC3-BCDA7E3CB3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6A194-621C-445A-996E-5DE91587F4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8D1F4B-8B6C-4D90-80DC-51098C1F4C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CDDFF3-3067-450A-AB89-CDB68F5CD2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04172D-3A45-40FC-9F4F-CC4887FB14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FF65C7-5718-41D7-93AF-C114F657C451}"/>
              </a:ext>
            </a:extLst>
          </p:cNvPr>
          <p:cNvSpPr>
            <a:spLocks noGrp="1"/>
          </p:cNvSpPr>
          <p:nvPr>
            <p:ph type="dt" sz="half" idx="10"/>
          </p:nvPr>
        </p:nvSpPr>
        <p:spPr/>
        <p:txBody>
          <a:bodyPr/>
          <a:lstStyle/>
          <a:p>
            <a:fld id="{8904028E-D191-441E-989F-D1F8DD903FE1}" type="datetimeFigureOut">
              <a:rPr lang="en-US" smtClean="0"/>
              <a:t>5/8/20</a:t>
            </a:fld>
            <a:endParaRPr lang="en-US"/>
          </a:p>
        </p:txBody>
      </p:sp>
      <p:sp>
        <p:nvSpPr>
          <p:cNvPr id="8" name="Footer Placeholder 7">
            <a:extLst>
              <a:ext uri="{FF2B5EF4-FFF2-40B4-BE49-F238E27FC236}">
                <a16:creationId xmlns:a16="http://schemas.microsoft.com/office/drawing/2014/main" id="{5C55CE78-910A-41AF-BA91-148FAB733F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D019C4-97EC-46C0-ACF6-D6F05C197C35}"/>
              </a:ext>
            </a:extLst>
          </p:cNvPr>
          <p:cNvSpPr>
            <a:spLocks noGrp="1"/>
          </p:cNvSpPr>
          <p:nvPr>
            <p:ph type="sldNum" sz="quarter" idx="12"/>
          </p:nvPr>
        </p:nvSpPr>
        <p:spPr/>
        <p:txBody>
          <a:bodyPr/>
          <a:lstStyle/>
          <a:p>
            <a:fld id="{5C4F3A71-D276-40DF-8548-BABB61BCCC28}" type="slidenum">
              <a:rPr lang="en-US" smtClean="0"/>
              <a:t>‹#›</a:t>
            </a:fld>
            <a:endParaRPr lang="en-US"/>
          </a:p>
        </p:txBody>
      </p:sp>
    </p:spTree>
    <p:extLst>
      <p:ext uri="{BB962C8B-B14F-4D97-AF65-F5344CB8AC3E}">
        <p14:creationId xmlns:p14="http://schemas.microsoft.com/office/powerpoint/2010/main" val="16670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7888-5601-4570-95CF-DB720E854E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24C6E8-2DEF-487F-BC98-01AAC86A986A}"/>
              </a:ext>
            </a:extLst>
          </p:cNvPr>
          <p:cNvSpPr>
            <a:spLocks noGrp="1"/>
          </p:cNvSpPr>
          <p:nvPr>
            <p:ph type="dt" sz="half" idx="10"/>
          </p:nvPr>
        </p:nvSpPr>
        <p:spPr/>
        <p:txBody>
          <a:bodyPr/>
          <a:lstStyle/>
          <a:p>
            <a:fld id="{8904028E-D191-441E-989F-D1F8DD903FE1}" type="datetimeFigureOut">
              <a:rPr lang="en-US" smtClean="0"/>
              <a:t>5/8/20</a:t>
            </a:fld>
            <a:endParaRPr lang="en-US"/>
          </a:p>
        </p:txBody>
      </p:sp>
      <p:sp>
        <p:nvSpPr>
          <p:cNvPr id="4" name="Footer Placeholder 3">
            <a:extLst>
              <a:ext uri="{FF2B5EF4-FFF2-40B4-BE49-F238E27FC236}">
                <a16:creationId xmlns:a16="http://schemas.microsoft.com/office/drawing/2014/main" id="{8700264F-4CFF-4845-892D-161D1174C1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566359-50C4-4F42-9C61-08BAC4CDE763}"/>
              </a:ext>
            </a:extLst>
          </p:cNvPr>
          <p:cNvSpPr>
            <a:spLocks noGrp="1"/>
          </p:cNvSpPr>
          <p:nvPr>
            <p:ph type="sldNum" sz="quarter" idx="12"/>
          </p:nvPr>
        </p:nvSpPr>
        <p:spPr/>
        <p:txBody>
          <a:bodyPr/>
          <a:lstStyle/>
          <a:p>
            <a:fld id="{5C4F3A71-D276-40DF-8548-BABB61BCCC28}" type="slidenum">
              <a:rPr lang="en-US" smtClean="0"/>
              <a:t>‹#›</a:t>
            </a:fld>
            <a:endParaRPr lang="en-US"/>
          </a:p>
        </p:txBody>
      </p:sp>
    </p:spTree>
    <p:extLst>
      <p:ext uri="{BB962C8B-B14F-4D97-AF65-F5344CB8AC3E}">
        <p14:creationId xmlns:p14="http://schemas.microsoft.com/office/powerpoint/2010/main" val="19278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1F4D88-FD9D-47F5-B40F-3743D98CA8E4}"/>
              </a:ext>
            </a:extLst>
          </p:cNvPr>
          <p:cNvSpPr>
            <a:spLocks noGrp="1"/>
          </p:cNvSpPr>
          <p:nvPr>
            <p:ph type="dt" sz="half" idx="10"/>
          </p:nvPr>
        </p:nvSpPr>
        <p:spPr/>
        <p:txBody>
          <a:bodyPr/>
          <a:lstStyle/>
          <a:p>
            <a:fld id="{8904028E-D191-441E-989F-D1F8DD903FE1}" type="datetimeFigureOut">
              <a:rPr lang="en-US" smtClean="0"/>
              <a:t>5/8/20</a:t>
            </a:fld>
            <a:endParaRPr lang="en-US"/>
          </a:p>
        </p:txBody>
      </p:sp>
      <p:sp>
        <p:nvSpPr>
          <p:cNvPr id="3" name="Footer Placeholder 2">
            <a:extLst>
              <a:ext uri="{FF2B5EF4-FFF2-40B4-BE49-F238E27FC236}">
                <a16:creationId xmlns:a16="http://schemas.microsoft.com/office/drawing/2014/main" id="{0147AEA4-7E35-41E3-8349-391CB31F3C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6AD107-2E91-4EE9-A644-1835A0D9B93B}"/>
              </a:ext>
            </a:extLst>
          </p:cNvPr>
          <p:cNvSpPr>
            <a:spLocks noGrp="1"/>
          </p:cNvSpPr>
          <p:nvPr>
            <p:ph type="sldNum" sz="quarter" idx="12"/>
          </p:nvPr>
        </p:nvSpPr>
        <p:spPr/>
        <p:txBody>
          <a:bodyPr/>
          <a:lstStyle/>
          <a:p>
            <a:fld id="{5C4F3A71-D276-40DF-8548-BABB61BCCC28}" type="slidenum">
              <a:rPr lang="en-US" smtClean="0"/>
              <a:t>‹#›</a:t>
            </a:fld>
            <a:endParaRPr lang="en-US"/>
          </a:p>
        </p:txBody>
      </p:sp>
    </p:spTree>
    <p:extLst>
      <p:ext uri="{BB962C8B-B14F-4D97-AF65-F5344CB8AC3E}">
        <p14:creationId xmlns:p14="http://schemas.microsoft.com/office/powerpoint/2010/main" val="419556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F87B-1750-4E2D-AA99-E5EF6219B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754A50-869E-4D2D-AF19-3EED9E473D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F466CE-5B0C-4C8E-867D-1FA34B84A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58DD0E-7FA8-42A8-B35A-40CB6BD2D58D}"/>
              </a:ext>
            </a:extLst>
          </p:cNvPr>
          <p:cNvSpPr>
            <a:spLocks noGrp="1"/>
          </p:cNvSpPr>
          <p:nvPr>
            <p:ph type="dt" sz="half" idx="10"/>
          </p:nvPr>
        </p:nvSpPr>
        <p:spPr/>
        <p:txBody>
          <a:bodyPr/>
          <a:lstStyle/>
          <a:p>
            <a:fld id="{8904028E-D191-441E-989F-D1F8DD903FE1}" type="datetimeFigureOut">
              <a:rPr lang="en-US" smtClean="0"/>
              <a:t>5/8/20</a:t>
            </a:fld>
            <a:endParaRPr lang="en-US"/>
          </a:p>
        </p:txBody>
      </p:sp>
      <p:sp>
        <p:nvSpPr>
          <p:cNvPr id="6" name="Footer Placeholder 5">
            <a:extLst>
              <a:ext uri="{FF2B5EF4-FFF2-40B4-BE49-F238E27FC236}">
                <a16:creationId xmlns:a16="http://schemas.microsoft.com/office/drawing/2014/main" id="{EC796743-D01B-4D3A-80A5-6B5537219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D8A57-4429-4DB5-B477-BECE5D33564E}"/>
              </a:ext>
            </a:extLst>
          </p:cNvPr>
          <p:cNvSpPr>
            <a:spLocks noGrp="1"/>
          </p:cNvSpPr>
          <p:nvPr>
            <p:ph type="sldNum" sz="quarter" idx="12"/>
          </p:nvPr>
        </p:nvSpPr>
        <p:spPr/>
        <p:txBody>
          <a:bodyPr/>
          <a:lstStyle/>
          <a:p>
            <a:fld id="{5C4F3A71-D276-40DF-8548-BABB61BCCC28}" type="slidenum">
              <a:rPr lang="en-US" smtClean="0"/>
              <a:t>‹#›</a:t>
            </a:fld>
            <a:endParaRPr lang="en-US"/>
          </a:p>
        </p:txBody>
      </p:sp>
    </p:spTree>
    <p:extLst>
      <p:ext uri="{BB962C8B-B14F-4D97-AF65-F5344CB8AC3E}">
        <p14:creationId xmlns:p14="http://schemas.microsoft.com/office/powerpoint/2010/main" val="137144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E2C6F-7159-4599-AE2D-2EDC35B23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5C7BD-45EE-44E7-8E1D-77A90BD03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0B43EB-D108-4377-9191-4215EE21E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32BBCF-185D-4732-8D08-6FEBAA5CD23D}"/>
              </a:ext>
            </a:extLst>
          </p:cNvPr>
          <p:cNvSpPr>
            <a:spLocks noGrp="1"/>
          </p:cNvSpPr>
          <p:nvPr>
            <p:ph type="dt" sz="half" idx="10"/>
          </p:nvPr>
        </p:nvSpPr>
        <p:spPr/>
        <p:txBody>
          <a:bodyPr/>
          <a:lstStyle/>
          <a:p>
            <a:fld id="{8904028E-D191-441E-989F-D1F8DD903FE1}" type="datetimeFigureOut">
              <a:rPr lang="en-US" smtClean="0"/>
              <a:t>5/8/20</a:t>
            </a:fld>
            <a:endParaRPr lang="en-US"/>
          </a:p>
        </p:txBody>
      </p:sp>
      <p:sp>
        <p:nvSpPr>
          <p:cNvPr id="6" name="Footer Placeholder 5">
            <a:extLst>
              <a:ext uri="{FF2B5EF4-FFF2-40B4-BE49-F238E27FC236}">
                <a16:creationId xmlns:a16="http://schemas.microsoft.com/office/drawing/2014/main" id="{5D883ACD-2F30-4BC1-ACBE-573CBB96B2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2D5AF7-9D1A-4586-9B90-12ED89824AA8}"/>
              </a:ext>
            </a:extLst>
          </p:cNvPr>
          <p:cNvSpPr>
            <a:spLocks noGrp="1"/>
          </p:cNvSpPr>
          <p:nvPr>
            <p:ph type="sldNum" sz="quarter" idx="12"/>
          </p:nvPr>
        </p:nvSpPr>
        <p:spPr/>
        <p:txBody>
          <a:bodyPr/>
          <a:lstStyle/>
          <a:p>
            <a:fld id="{5C4F3A71-D276-40DF-8548-BABB61BCCC28}" type="slidenum">
              <a:rPr lang="en-US" smtClean="0"/>
              <a:t>‹#›</a:t>
            </a:fld>
            <a:endParaRPr lang="en-US"/>
          </a:p>
        </p:txBody>
      </p:sp>
    </p:spTree>
    <p:extLst>
      <p:ext uri="{BB962C8B-B14F-4D97-AF65-F5344CB8AC3E}">
        <p14:creationId xmlns:p14="http://schemas.microsoft.com/office/powerpoint/2010/main" val="62528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B56ED9-CEDC-4D97-B79B-188968B78A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1AF13B-BAB2-410C-B54C-16404007DF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C9EFE-D38D-487A-BBC2-E80C633C0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4028E-D191-441E-989F-D1F8DD903FE1}" type="datetimeFigureOut">
              <a:rPr lang="en-US" smtClean="0"/>
              <a:t>5/8/20</a:t>
            </a:fld>
            <a:endParaRPr lang="en-US"/>
          </a:p>
        </p:txBody>
      </p:sp>
      <p:sp>
        <p:nvSpPr>
          <p:cNvPr id="5" name="Footer Placeholder 4">
            <a:extLst>
              <a:ext uri="{FF2B5EF4-FFF2-40B4-BE49-F238E27FC236}">
                <a16:creationId xmlns:a16="http://schemas.microsoft.com/office/drawing/2014/main" id="{5EE55E82-7226-4232-AADD-49E1AFC61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785E9D-8258-432D-A47B-B24D5FC66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F3A71-D276-40DF-8548-BABB61BCCC28}" type="slidenum">
              <a:rPr lang="en-US" smtClean="0"/>
              <a:t>‹#›</a:t>
            </a:fld>
            <a:endParaRPr lang="en-US"/>
          </a:p>
        </p:txBody>
      </p:sp>
    </p:spTree>
    <p:extLst>
      <p:ext uri="{BB962C8B-B14F-4D97-AF65-F5344CB8AC3E}">
        <p14:creationId xmlns:p14="http://schemas.microsoft.com/office/powerpoint/2010/main" val="842054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onsofnorway.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irs.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onsofnorway.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ofn.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onsofnorway.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ofn.com/privacy_polic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image" Target="../media/image2.jpg"/><Relationship Id="rId4" Type="http://schemas.openxmlformats.org/officeDocument/2006/relationships/image" Target="../media/image8.jpg"/><Relationship Id="rId9"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onsofnorway.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supply@sofn.com" TargetMode="External"/><Relationship Id="rId2" Type="http://schemas.openxmlformats.org/officeDocument/2006/relationships/hyperlink" Target="http://www.sonsofnorway.com/"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mailto:fraternal@sofn.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ofn.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Rectangle 1"/>
          <p:cNvSpPr/>
          <p:nvPr/>
        </p:nvSpPr>
        <p:spPr>
          <a:xfrm>
            <a:off x="0" y="-19137"/>
            <a:ext cx="12192000" cy="6884816"/>
          </a:xfrm>
          <a:prstGeom prst="rect">
            <a:avLst/>
          </a:prstGeom>
          <a:solidFill>
            <a:srgbClr val="0085A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TextBox 2"/>
          <p:cNvSpPr txBox="1"/>
          <p:nvPr/>
        </p:nvSpPr>
        <p:spPr>
          <a:xfrm>
            <a:off x="914400" y="666122"/>
            <a:ext cx="10363200" cy="3170291"/>
          </a:xfrm>
          <a:prstGeom prst="rect">
            <a:avLst/>
          </a:prstGeom>
          <a:noFill/>
        </p:spPr>
        <p:txBody>
          <a:bodyPr wrap="square" rtlCol="0">
            <a:spAutoFit/>
          </a:bodyPr>
          <a:lstStyle/>
          <a:p>
            <a:r>
              <a:rPr lang="en-US" sz="4267" b="1" dirty="0">
                <a:solidFill>
                  <a:schemeClr val="bg1"/>
                </a:solidFill>
                <a:latin typeface="Helvetica Neue"/>
                <a:cs typeface="Helvetica Neue"/>
              </a:rPr>
              <a:t>Sons of Norway</a:t>
            </a:r>
          </a:p>
          <a:p>
            <a:r>
              <a:rPr lang="en-US" sz="2667" i="1" dirty="0">
                <a:solidFill>
                  <a:schemeClr val="bg1"/>
                </a:solidFill>
                <a:latin typeface="Helvetica Neue"/>
                <a:cs typeface="Helvetica Neue"/>
              </a:rPr>
              <a:t>Since 1895</a:t>
            </a:r>
          </a:p>
          <a:p>
            <a:endParaRPr lang="en-US" sz="1067" i="1" dirty="0">
              <a:solidFill>
                <a:schemeClr val="bg1"/>
              </a:solidFill>
              <a:latin typeface="Helvetica Neue"/>
              <a:cs typeface="Helvetica Neue"/>
            </a:endParaRPr>
          </a:p>
          <a:p>
            <a:endParaRPr lang="en-US" sz="2400" i="1" dirty="0">
              <a:solidFill>
                <a:schemeClr val="bg1"/>
              </a:solidFill>
              <a:latin typeface="Helvetica Neue"/>
              <a:cs typeface="Helvetica Neue"/>
            </a:endParaRPr>
          </a:p>
          <a:p>
            <a:pPr marL="457189" indent="-457189">
              <a:buFont typeface="Arial" panose="020B0604020202020204" pitchFamily="34" charset="0"/>
              <a:buChar char="•"/>
            </a:pPr>
            <a:r>
              <a:rPr lang="en-US" sz="3200" dirty="0">
                <a:solidFill>
                  <a:schemeClr val="bg1"/>
                </a:solidFill>
                <a:latin typeface="Helvetica Neue"/>
                <a:cs typeface="Helvetica Neue"/>
              </a:rPr>
              <a:t>Leadership Training</a:t>
            </a:r>
          </a:p>
          <a:p>
            <a:pPr marL="457189" indent="-457189">
              <a:buFont typeface="Arial" panose="020B0604020202020204" pitchFamily="34" charset="0"/>
              <a:buChar char="•"/>
            </a:pPr>
            <a:endParaRPr lang="en-US" sz="3200" dirty="0">
              <a:solidFill>
                <a:schemeClr val="bg1"/>
              </a:solidFill>
              <a:latin typeface="Helvetica Neue"/>
              <a:cs typeface="Helvetica Neue"/>
            </a:endParaRPr>
          </a:p>
          <a:p>
            <a:pPr marL="457189" indent="-457189">
              <a:buFont typeface="Arial" panose="020B0604020202020204" pitchFamily="34" charset="0"/>
              <a:buChar char="•"/>
            </a:pPr>
            <a:r>
              <a:rPr lang="en-US" sz="3200" dirty="0">
                <a:solidFill>
                  <a:schemeClr val="bg1"/>
                </a:solidFill>
                <a:latin typeface="Helvetica Neue"/>
                <a:cs typeface="Helvetica Neue"/>
              </a:rPr>
              <a:t>Module 3 – The Local Lodge</a:t>
            </a:r>
          </a:p>
        </p:txBody>
      </p:sp>
      <p:pic>
        <p:nvPicPr>
          <p:cNvPr id="5" name="Picture 4" descr="2color_whitetex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200" y="5312979"/>
            <a:ext cx="3200400" cy="1545021"/>
          </a:xfrm>
          <a:prstGeom prst="rect">
            <a:avLst/>
          </a:prstGeom>
        </p:spPr>
      </p:pic>
      <p:grpSp>
        <p:nvGrpSpPr>
          <p:cNvPr id="11" name="Group 10"/>
          <p:cNvGrpSpPr/>
          <p:nvPr/>
        </p:nvGrpSpPr>
        <p:grpSpPr>
          <a:xfrm flipV="1">
            <a:off x="1219200" y="4445000"/>
            <a:ext cx="4165600" cy="177800"/>
            <a:chOff x="2819400" y="1885950"/>
            <a:chExt cx="3124200" cy="152400"/>
          </a:xfrm>
        </p:grpSpPr>
        <p:sp>
          <p:nvSpPr>
            <p:cNvPr id="9" name="Rectangle 8"/>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p:cNvCxnSpPr/>
            <p:nvPr/>
          </p:nvCxnSpPr>
          <p:spPr>
            <a:xfrm>
              <a:off x="2819400" y="1962150"/>
              <a:ext cx="31242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8" name="Shape 98" descr="IMG_2181.JPG"/>
          <p:cNvPicPr preferRelativeResize="0"/>
          <p:nvPr/>
        </p:nvPicPr>
        <p:blipFill rotWithShape="1">
          <a:blip r:embed="rId4">
            <a:alphaModFix/>
          </a:blip>
          <a:srcRect l="67417" t="6091" r="24106" b="5777"/>
          <a:stretch/>
        </p:blipFill>
        <p:spPr>
          <a:xfrm flipH="1">
            <a:off x="11014728" y="-26816"/>
            <a:ext cx="1177272" cy="6884816"/>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7C191-54F8-448D-85D4-B103847D6B75}"/>
              </a:ext>
            </a:extLst>
          </p:cNvPr>
          <p:cNvSpPr>
            <a:spLocks noGrp="1"/>
          </p:cNvSpPr>
          <p:nvPr>
            <p:ph type="title"/>
          </p:nvPr>
        </p:nvSpPr>
        <p:spPr>
          <a:xfrm>
            <a:off x="794360" y="155637"/>
            <a:ext cx="10515600" cy="1325563"/>
          </a:xfrm>
        </p:spPr>
        <p:txBody>
          <a:bodyPr/>
          <a:lstStyle/>
          <a:p>
            <a:r>
              <a:rPr lang="en-US" dirty="0">
                <a:solidFill>
                  <a:srgbClr val="0085AD"/>
                </a:solidFill>
                <a:latin typeface="Helvetica Neue"/>
              </a:rPr>
              <a:t>Meetings Continued…</a:t>
            </a:r>
          </a:p>
        </p:txBody>
      </p:sp>
      <p:sp>
        <p:nvSpPr>
          <p:cNvPr id="3" name="Content Placeholder 2">
            <a:extLst>
              <a:ext uri="{FF2B5EF4-FFF2-40B4-BE49-F238E27FC236}">
                <a16:creationId xmlns:a16="http://schemas.microsoft.com/office/drawing/2014/main" id="{4D68E860-553B-41D8-9564-D6D7F28F476B}"/>
              </a:ext>
            </a:extLst>
          </p:cNvPr>
          <p:cNvSpPr>
            <a:spLocks noGrp="1"/>
          </p:cNvSpPr>
          <p:nvPr>
            <p:ph idx="1"/>
          </p:nvPr>
        </p:nvSpPr>
        <p:spPr>
          <a:xfrm>
            <a:off x="838200" y="1825624"/>
            <a:ext cx="10515600" cy="4575175"/>
          </a:xfrm>
        </p:spPr>
        <p:txBody>
          <a:bodyPr>
            <a:normAutofit fontScale="77500" lnSpcReduction="20000"/>
          </a:bodyPr>
          <a:lstStyle/>
          <a:p>
            <a:pPr marL="0" indent="0">
              <a:buNone/>
            </a:pPr>
            <a:r>
              <a:rPr lang="en-US" sz="2100" b="1" dirty="0">
                <a:solidFill>
                  <a:schemeClr val="bg2">
                    <a:lumMod val="25000"/>
                  </a:schemeClr>
                </a:solidFill>
                <a:latin typeface="Helvetica Neue"/>
              </a:rPr>
              <a:t>Sample meeting agenda:</a:t>
            </a:r>
          </a:p>
          <a:p>
            <a:r>
              <a:rPr lang="en-US" sz="2100" dirty="0">
                <a:solidFill>
                  <a:schemeClr val="bg2">
                    <a:lumMod val="25000"/>
                  </a:schemeClr>
                </a:solidFill>
                <a:latin typeface="Helvetica Neue"/>
              </a:rPr>
              <a:t>Lodge President calls meeting to order.</a:t>
            </a:r>
          </a:p>
          <a:p>
            <a:r>
              <a:rPr lang="en-US" sz="2100" dirty="0">
                <a:solidFill>
                  <a:schemeClr val="bg2">
                    <a:lumMod val="25000"/>
                  </a:schemeClr>
                </a:solidFill>
                <a:latin typeface="Helvetica Neue"/>
              </a:rPr>
              <a:t>Members stand as flags are presented and all three national anthems are sung.</a:t>
            </a:r>
          </a:p>
          <a:p>
            <a:r>
              <a:rPr lang="en-US" sz="2100" dirty="0">
                <a:solidFill>
                  <a:schemeClr val="bg2">
                    <a:lumMod val="25000"/>
                  </a:schemeClr>
                </a:solidFill>
                <a:latin typeface="Helvetica Neue"/>
              </a:rPr>
              <a:t>Officer reports and communications.</a:t>
            </a:r>
          </a:p>
          <a:p>
            <a:pPr lvl="1"/>
            <a:r>
              <a:rPr lang="en-US" sz="2100" dirty="0">
                <a:solidFill>
                  <a:schemeClr val="bg2">
                    <a:lumMod val="25000"/>
                  </a:schemeClr>
                </a:solidFill>
                <a:latin typeface="Helvetica Neue"/>
              </a:rPr>
              <a:t>Treasurer’s Report</a:t>
            </a:r>
          </a:p>
          <a:p>
            <a:pPr lvl="1"/>
            <a:r>
              <a:rPr lang="en-US" sz="2100" dirty="0">
                <a:solidFill>
                  <a:schemeClr val="bg2">
                    <a:lumMod val="25000"/>
                  </a:schemeClr>
                </a:solidFill>
                <a:latin typeface="Helvetica Neue"/>
              </a:rPr>
              <a:t>Secretary presents last board minutes and last general meeting minutes.</a:t>
            </a:r>
          </a:p>
          <a:p>
            <a:pPr lvl="1"/>
            <a:r>
              <a:rPr lang="en-US" sz="2100" dirty="0">
                <a:solidFill>
                  <a:schemeClr val="bg2">
                    <a:lumMod val="25000"/>
                  </a:schemeClr>
                </a:solidFill>
                <a:latin typeface="Helvetica Neue"/>
              </a:rPr>
              <a:t>Cultural Directors Minute</a:t>
            </a:r>
          </a:p>
          <a:p>
            <a:pPr lvl="1"/>
            <a:r>
              <a:rPr lang="en-US" sz="2100" dirty="0">
                <a:solidFill>
                  <a:schemeClr val="bg2">
                    <a:lumMod val="25000"/>
                  </a:schemeClr>
                </a:solidFill>
                <a:latin typeface="Helvetica Neue"/>
              </a:rPr>
              <a:t>Letters and Communications</a:t>
            </a:r>
          </a:p>
          <a:p>
            <a:pPr lvl="1"/>
            <a:r>
              <a:rPr lang="en-US" sz="2100" dirty="0">
                <a:solidFill>
                  <a:schemeClr val="bg2">
                    <a:lumMod val="25000"/>
                  </a:schemeClr>
                </a:solidFill>
                <a:latin typeface="Helvetica Neue"/>
              </a:rPr>
              <a:t>Sunshine Committee</a:t>
            </a:r>
          </a:p>
          <a:p>
            <a:r>
              <a:rPr lang="en-US" sz="2100" dirty="0">
                <a:solidFill>
                  <a:schemeClr val="bg2">
                    <a:lumMod val="25000"/>
                  </a:schemeClr>
                </a:solidFill>
                <a:latin typeface="Helvetica Neue"/>
              </a:rPr>
              <a:t>Guests are welcomed.</a:t>
            </a:r>
          </a:p>
          <a:p>
            <a:r>
              <a:rPr lang="en-US" sz="2100" dirty="0">
                <a:solidFill>
                  <a:schemeClr val="bg2">
                    <a:lumMod val="25000"/>
                  </a:schemeClr>
                </a:solidFill>
                <a:latin typeface="Helvetica Neue"/>
              </a:rPr>
              <a:t>Honors and Awards are presented.</a:t>
            </a:r>
          </a:p>
          <a:p>
            <a:r>
              <a:rPr lang="en-US" sz="2100" dirty="0">
                <a:solidFill>
                  <a:schemeClr val="bg2">
                    <a:lumMod val="25000"/>
                  </a:schemeClr>
                </a:solidFill>
                <a:latin typeface="Helvetica Neue"/>
              </a:rPr>
              <a:t>New Members are welcomed.</a:t>
            </a:r>
          </a:p>
          <a:p>
            <a:r>
              <a:rPr lang="en-US" sz="2100" dirty="0">
                <a:solidFill>
                  <a:schemeClr val="bg2">
                    <a:lumMod val="25000"/>
                  </a:schemeClr>
                </a:solidFill>
                <a:latin typeface="Helvetica Neue"/>
              </a:rPr>
              <a:t>Unfinished business is discussed.</a:t>
            </a:r>
          </a:p>
          <a:p>
            <a:r>
              <a:rPr lang="en-US" sz="2100" dirty="0">
                <a:solidFill>
                  <a:schemeClr val="bg2">
                    <a:lumMod val="25000"/>
                  </a:schemeClr>
                </a:solidFill>
                <a:latin typeface="Helvetica Neue"/>
              </a:rPr>
              <a:t>New business is presented and discussed.</a:t>
            </a:r>
          </a:p>
          <a:p>
            <a:r>
              <a:rPr lang="en-US" sz="2100" dirty="0">
                <a:solidFill>
                  <a:schemeClr val="bg2">
                    <a:lumMod val="25000"/>
                  </a:schemeClr>
                </a:solidFill>
                <a:latin typeface="Helvetica Neue"/>
              </a:rPr>
              <a:t>Closing announcements</a:t>
            </a:r>
          </a:p>
          <a:p>
            <a:r>
              <a:rPr lang="en-US" sz="2100" dirty="0">
                <a:solidFill>
                  <a:schemeClr val="bg2">
                    <a:lumMod val="25000"/>
                  </a:schemeClr>
                </a:solidFill>
                <a:latin typeface="Helvetica Neue"/>
              </a:rPr>
              <a:t>Meeting adjourned. </a:t>
            </a:r>
          </a:p>
          <a:p>
            <a:endParaRPr lang="en-US" sz="2000" dirty="0"/>
          </a:p>
          <a:p>
            <a:endParaRPr lang="en-US" sz="2000" dirty="0"/>
          </a:p>
          <a:p>
            <a:pPr lvl="1"/>
            <a:endParaRPr lang="en-US" sz="1600" dirty="0"/>
          </a:p>
          <a:p>
            <a:pPr marL="457200" lvl="1" indent="0">
              <a:buNone/>
            </a:pPr>
            <a:endParaRPr lang="en-US" sz="1200" dirty="0"/>
          </a:p>
          <a:p>
            <a:pPr lvl="1"/>
            <a:endParaRPr lang="en-US" sz="2000" dirty="0"/>
          </a:p>
          <a:p>
            <a:pPr marL="0" indent="0">
              <a:buNone/>
            </a:pPr>
            <a:endParaRPr lang="en-US" dirty="0"/>
          </a:p>
          <a:p>
            <a:pPr lvl="1"/>
            <a:endParaRPr lang="en-US" dirty="0"/>
          </a:p>
          <a:p>
            <a:endParaRPr lang="en-US" dirty="0"/>
          </a:p>
          <a:p>
            <a:endParaRPr lang="en-US" dirty="0"/>
          </a:p>
          <a:p>
            <a:endParaRPr lang="en-US" dirty="0"/>
          </a:p>
          <a:p>
            <a:endParaRPr lang="en-US" dirty="0"/>
          </a:p>
          <a:p>
            <a:endParaRPr lang="en-US" dirty="0"/>
          </a:p>
          <a:p>
            <a:endParaRPr lang="en-US" dirty="0"/>
          </a:p>
        </p:txBody>
      </p:sp>
      <p:pic>
        <p:nvPicPr>
          <p:cNvPr id="4" name="Shape 98" descr="IMG_2181.JPG">
            <a:extLst>
              <a:ext uri="{FF2B5EF4-FFF2-40B4-BE49-F238E27FC236}">
                <a16:creationId xmlns:a16="http://schemas.microsoft.com/office/drawing/2014/main" id="{B434D4C0-F9CE-7D4D-8509-47D1019C4A33}"/>
              </a:ext>
            </a:extLst>
          </p:cNvPr>
          <p:cNvPicPr preferRelativeResize="0"/>
          <p:nvPr/>
        </p:nvPicPr>
        <p:blipFill rotWithShape="1">
          <a:blip r:embed="rId2">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12321A81-B7EC-CA41-A485-1E4964F586B9}"/>
              </a:ext>
            </a:extLst>
          </p:cNvPr>
          <p:cNvGrpSpPr/>
          <p:nvPr/>
        </p:nvGrpSpPr>
        <p:grpSpPr>
          <a:xfrm flipV="1">
            <a:off x="756698" y="1392300"/>
            <a:ext cx="4165600" cy="177800"/>
            <a:chOff x="2819400" y="1885950"/>
            <a:chExt cx="3124200" cy="152400"/>
          </a:xfrm>
        </p:grpSpPr>
        <p:sp>
          <p:nvSpPr>
            <p:cNvPr id="6" name="Rectangle 5">
              <a:extLst>
                <a:ext uri="{FF2B5EF4-FFF2-40B4-BE49-F238E27FC236}">
                  <a16:creationId xmlns:a16="http://schemas.microsoft.com/office/drawing/2014/main" id="{2E57CC8F-4EC5-654B-9A69-0D1D365B60A5}"/>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5115246F-9A6E-4347-8DE8-60EF6B468CDD}"/>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3221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04B0-E712-4A5F-87D0-9F8ACCA17534}"/>
              </a:ext>
            </a:extLst>
          </p:cNvPr>
          <p:cNvSpPr>
            <a:spLocks noGrp="1"/>
          </p:cNvSpPr>
          <p:nvPr>
            <p:ph type="title"/>
          </p:nvPr>
        </p:nvSpPr>
        <p:spPr>
          <a:xfrm>
            <a:off x="756698" y="155637"/>
            <a:ext cx="10515600" cy="1325563"/>
          </a:xfrm>
        </p:spPr>
        <p:txBody>
          <a:bodyPr/>
          <a:lstStyle/>
          <a:p>
            <a:r>
              <a:rPr lang="en-US" dirty="0">
                <a:solidFill>
                  <a:srgbClr val="0085AD"/>
                </a:solidFill>
                <a:latin typeface="Helvetica Neue"/>
              </a:rPr>
              <a:t>Annual Reporting Requirements</a:t>
            </a:r>
          </a:p>
        </p:txBody>
      </p:sp>
      <p:sp>
        <p:nvSpPr>
          <p:cNvPr id="3" name="Content Placeholder 2">
            <a:extLst>
              <a:ext uri="{FF2B5EF4-FFF2-40B4-BE49-F238E27FC236}">
                <a16:creationId xmlns:a16="http://schemas.microsoft.com/office/drawing/2014/main" id="{DEA70A50-4673-4618-A357-E3D3FCFBA2E9}"/>
              </a:ext>
            </a:extLst>
          </p:cNvPr>
          <p:cNvSpPr>
            <a:spLocks noGrp="1"/>
          </p:cNvSpPr>
          <p:nvPr>
            <p:ph idx="1"/>
          </p:nvPr>
        </p:nvSpPr>
        <p:spPr>
          <a:xfrm>
            <a:off x="838200" y="1825625"/>
            <a:ext cx="9419897" cy="4351338"/>
          </a:xfrm>
        </p:spPr>
        <p:txBody>
          <a:bodyPr>
            <a:normAutofit/>
          </a:bodyPr>
          <a:lstStyle/>
          <a:p>
            <a:pPr marL="0" indent="0">
              <a:buNone/>
            </a:pPr>
            <a:r>
              <a:rPr lang="en-US" sz="1800" b="1" dirty="0">
                <a:solidFill>
                  <a:schemeClr val="bg2">
                    <a:lumMod val="25000"/>
                  </a:schemeClr>
                </a:solidFill>
                <a:latin typeface="Helvetica Neue"/>
              </a:rPr>
              <a:t>D17 Financial Statement</a:t>
            </a:r>
          </a:p>
          <a:p>
            <a:r>
              <a:rPr lang="en-US" sz="1800" dirty="0">
                <a:solidFill>
                  <a:schemeClr val="bg2">
                    <a:lumMod val="25000"/>
                  </a:schemeClr>
                </a:solidFill>
                <a:latin typeface="Helvetica Neue"/>
              </a:rPr>
              <a:t>Used to record details about the lodge’s Income Statement and Balance Sheet.</a:t>
            </a:r>
          </a:p>
          <a:p>
            <a:r>
              <a:rPr lang="en-US" sz="1800" dirty="0">
                <a:solidFill>
                  <a:schemeClr val="bg2">
                    <a:lumMod val="25000"/>
                  </a:schemeClr>
                </a:solidFill>
                <a:latin typeface="Helvetica Neue"/>
              </a:rPr>
              <a:t>Instructions are sent every winter from Sons of Norway Headquarters to the lodge treasurer and can be downloaded at any time from the forms area of the website. Completed forms are due in mid February. </a:t>
            </a:r>
          </a:p>
          <a:p>
            <a:r>
              <a:rPr lang="en-US" sz="1800" dirty="0">
                <a:solidFill>
                  <a:schemeClr val="bg2">
                    <a:lumMod val="25000"/>
                  </a:schemeClr>
                </a:solidFill>
                <a:latin typeface="Helvetica Neue"/>
              </a:rPr>
              <a:t>Can be filed and signed online at </a:t>
            </a:r>
            <a:r>
              <a:rPr lang="en-US" sz="1800" dirty="0">
                <a:solidFill>
                  <a:schemeClr val="bg2">
                    <a:lumMod val="25000"/>
                  </a:schemeClr>
                </a:solidFill>
                <a:latin typeface="Helvetica Neue"/>
                <a:hlinkClick r:id="rId2">
                  <a:extLst>
                    <a:ext uri="{A12FA001-AC4F-418D-AE19-62706E023703}">
                      <ahyp:hlinkClr xmlns:ahyp="http://schemas.microsoft.com/office/drawing/2018/hyperlinkcolor" val="tx"/>
                    </a:ext>
                  </a:extLst>
                </a:hlinkClick>
              </a:rPr>
              <a:t>www.sonsofnorway.com</a:t>
            </a:r>
            <a:r>
              <a:rPr lang="en-US" sz="1800" dirty="0">
                <a:solidFill>
                  <a:schemeClr val="bg2">
                    <a:lumMod val="25000"/>
                  </a:schemeClr>
                </a:solidFill>
                <a:latin typeface="Helvetica Neue"/>
              </a:rPr>
              <a:t> or downloaded as an editable PDF, which should be signed by all parties and sent to Sons of Norway Headquarters.</a:t>
            </a:r>
          </a:p>
          <a:p>
            <a:r>
              <a:rPr lang="en-US" sz="1800" dirty="0">
                <a:solidFill>
                  <a:schemeClr val="bg2">
                    <a:lumMod val="25000"/>
                  </a:schemeClr>
                </a:solidFill>
                <a:latin typeface="Helvetica Neue"/>
              </a:rPr>
              <a:t>To avoid penalties, all filings must occur on a timely basis. </a:t>
            </a:r>
          </a:p>
          <a:p>
            <a:pPr marL="0" indent="0">
              <a:buNone/>
            </a:pPr>
            <a:endParaRPr lang="en-US" dirty="0"/>
          </a:p>
          <a:p>
            <a:endParaRPr lang="en-US" dirty="0"/>
          </a:p>
          <a:p>
            <a:endParaRPr lang="en-US" dirty="0"/>
          </a:p>
          <a:p>
            <a:endParaRPr lang="en-US" dirty="0"/>
          </a:p>
          <a:p>
            <a:endParaRPr lang="en-US" dirty="0"/>
          </a:p>
        </p:txBody>
      </p:sp>
      <p:pic>
        <p:nvPicPr>
          <p:cNvPr id="4" name="Shape 98" descr="IMG_2181.JPG">
            <a:extLst>
              <a:ext uri="{FF2B5EF4-FFF2-40B4-BE49-F238E27FC236}">
                <a16:creationId xmlns:a16="http://schemas.microsoft.com/office/drawing/2014/main" id="{9492B691-7C0F-0344-8287-B11EFB3B8310}"/>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D68F5462-BFCF-224A-97EC-DAF74D5AA2C6}"/>
              </a:ext>
            </a:extLst>
          </p:cNvPr>
          <p:cNvGrpSpPr/>
          <p:nvPr/>
        </p:nvGrpSpPr>
        <p:grpSpPr>
          <a:xfrm flipV="1">
            <a:off x="756698" y="1392300"/>
            <a:ext cx="4165600" cy="177800"/>
            <a:chOff x="2819400" y="1885950"/>
            <a:chExt cx="3124200" cy="152400"/>
          </a:xfrm>
        </p:grpSpPr>
        <p:sp>
          <p:nvSpPr>
            <p:cNvPr id="6" name="Rectangle 5">
              <a:extLst>
                <a:ext uri="{FF2B5EF4-FFF2-40B4-BE49-F238E27FC236}">
                  <a16:creationId xmlns:a16="http://schemas.microsoft.com/office/drawing/2014/main" id="{468FED80-6F13-4442-BEDE-C38A4F51E55A}"/>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656CBEF5-DD44-5C4B-8E2A-9AEA6A282CCE}"/>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749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AB81-30C8-4633-B821-408135BC4621}"/>
              </a:ext>
            </a:extLst>
          </p:cNvPr>
          <p:cNvSpPr>
            <a:spLocks noGrp="1"/>
          </p:cNvSpPr>
          <p:nvPr>
            <p:ph type="title"/>
          </p:nvPr>
        </p:nvSpPr>
        <p:spPr/>
        <p:txBody>
          <a:bodyPr/>
          <a:lstStyle/>
          <a:p>
            <a:r>
              <a:rPr lang="en-US" dirty="0">
                <a:solidFill>
                  <a:srgbClr val="0085AD"/>
                </a:solidFill>
                <a:latin typeface="Helvetica Neue"/>
              </a:rPr>
              <a:t>Annual Reporting Requirements Continued…</a:t>
            </a:r>
          </a:p>
        </p:txBody>
      </p:sp>
      <p:sp>
        <p:nvSpPr>
          <p:cNvPr id="3" name="Content Placeholder 2">
            <a:extLst>
              <a:ext uri="{FF2B5EF4-FFF2-40B4-BE49-F238E27FC236}">
                <a16:creationId xmlns:a16="http://schemas.microsoft.com/office/drawing/2014/main" id="{5BD9A4A2-1750-4C69-A772-F1FF5ACA264B}"/>
              </a:ext>
            </a:extLst>
          </p:cNvPr>
          <p:cNvSpPr>
            <a:spLocks noGrp="1"/>
          </p:cNvSpPr>
          <p:nvPr>
            <p:ph idx="1"/>
          </p:nvPr>
        </p:nvSpPr>
        <p:spPr>
          <a:xfrm>
            <a:off x="838200" y="2361653"/>
            <a:ext cx="8988972" cy="4351338"/>
          </a:xfrm>
        </p:spPr>
        <p:txBody>
          <a:bodyPr/>
          <a:lstStyle/>
          <a:p>
            <a:pPr marL="0" indent="0">
              <a:buNone/>
            </a:pPr>
            <a:r>
              <a:rPr lang="en-US" sz="1800" b="1" dirty="0">
                <a:solidFill>
                  <a:schemeClr val="bg2">
                    <a:lumMod val="25000"/>
                  </a:schemeClr>
                </a:solidFill>
                <a:latin typeface="Helvetica Neue"/>
              </a:rPr>
              <a:t>990 – Return of Organization Exempt from Income Tax</a:t>
            </a:r>
          </a:p>
          <a:p>
            <a:r>
              <a:rPr lang="en-US" sz="1800" dirty="0">
                <a:solidFill>
                  <a:schemeClr val="bg2">
                    <a:lumMod val="25000"/>
                  </a:schemeClr>
                </a:solidFill>
                <a:latin typeface="Helvetica Neue"/>
              </a:rPr>
              <a:t>The 990 form is used by tax exempt organizations to provide the IRS with required information.</a:t>
            </a:r>
          </a:p>
          <a:p>
            <a:r>
              <a:rPr lang="en-US" sz="1800" dirty="0">
                <a:solidFill>
                  <a:schemeClr val="bg2">
                    <a:lumMod val="25000"/>
                  </a:schemeClr>
                </a:solidFill>
                <a:latin typeface="Helvetica Neue"/>
              </a:rPr>
              <a:t>Instructions are sent out to the lodge treasurer along with the information about the D17 Financial Form.</a:t>
            </a:r>
          </a:p>
          <a:p>
            <a:r>
              <a:rPr lang="en-US" sz="1800" dirty="0">
                <a:solidFill>
                  <a:schemeClr val="bg2">
                    <a:lumMod val="25000"/>
                  </a:schemeClr>
                </a:solidFill>
                <a:latin typeface="Helvetica Neue"/>
              </a:rPr>
              <a:t>They are due from each lodge to the IRS on May 15</a:t>
            </a:r>
            <a:r>
              <a:rPr lang="en-US" sz="1800" baseline="30000" dirty="0">
                <a:solidFill>
                  <a:schemeClr val="bg2">
                    <a:lumMod val="25000"/>
                  </a:schemeClr>
                </a:solidFill>
                <a:latin typeface="Helvetica Neue"/>
              </a:rPr>
              <a:t>th</a:t>
            </a:r>
            <a:r>
              <a:rPr lang="en-US" sz="1800" dirty="0">
                <a:solidFill>
                  <a:schemeClr val="bg2">
                    <a:lumMod val="25000"/>
                  </a:schemeClr>
                </a:solidFill>
                <a:latin typeface="Helvetica Neue"/>
              </a:rPr>
              <a:t> every year.</a:t>
            </a:r>
          </a:p>
          <a:p>
            <a:r>
              <a:rPr lang="en-US" sz="1800" dirty="0">
                <a:solidFill>
                  <a:schemeClr val="bg2">
                    <a:lumMod val="25000"/>
                  </a:schemeClr>
                </a:solidFill>
                <a:latin typeface="Helvetica Neue"/>
              </a:rPr>
              <a:t>Help with the 990 is available from the IRS at </a:t>
            </a:r>
            <a:r>
              <a:rPr lang="en-US" sz="1800" dirty="0">
                <a:solidFill>
                  <a:schemeClr val="bg2">
                    <a:lumMod val="25000"/>
                  </a:schemeClr>
                </a:solidFill>
                <a:latin typeface="Helvetica Neue"/>
                <a:hlinkClick r:id="rId2">
                  <a:extLst>
                    <a:ext uri="{A12FA001-AC4F-418D-AE19-62706E023703}">
                      <ahyp:hlinkClr xmlns:ahyp="http://schemas.microsoft.com/office/drawing/2018/hyperlinkcolor" val="tx"/>
                    </a:ext>
                  </a:extLst>
                </a:hlinkClick>
              </a:rPr>
              <a:t>www.irs.gov</a:t>
            </a:r>
            <a:r>
              <a:rPr lang="en-US" sz="1800" dirty="0">
                <a:solidFill>
                  <a:schemeClr val="bg2">
                    <a:lumMod val="25000"/>
                  </a:schemeClr>
                </a:solidFill>
                <a:latin typeface="Helvetica Neue"/>
              </a:rPr>
              <a:t>. </a:t>
            </a:r>
            <a:endParaRPr lang="en-US" sz="1800" b="1" dirty="0">
              <a:solidFill>
                <a:schemeClr val="bg2">
                  <a:lumMod val="25000"/>
                </a:schemeClr>
              </a:solidFill>
              <a:latin typeface="Helvetica Neue"/>
            </a:endParaRPr>
          </a:p>
          <a:p>
            <a:pPr marL="0" indent="0">
              <a:buNone/>
            </a:pPr>
            <a:endParaRPr lang="en-US" dirty="0"/>
          </a:p>
          <a:p>
            <a:pPr marL="0" indent="0">
              <a:buNone/>
            </a:pPr>
            <a:endParaRPr lang="en-US" dirty="0"/>
          </a:p>
        </p:txBody>
      </p:sp>
      <p:pic>
        <p:nvPicPr>
          <p:cNvPr id="4" name="Shape 98" descr="IMG_2181.JPG">
            <a:extLst>
              <a:ext uri="{FF2B5EF4-FFF2-40B4-BE49-F238E27FC236}">
                <a16:creationId xmlns:a16="http://schemas.microsoft.com/office/drawing/2014/main" id="{8926F1B5-73D8-AB4C-95A0-6D934D8EF0F7}"/>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AAD28750-45B7-5C4D-B3FB-E65E2BB803A8}"/>
              </a:ext>
            </a:extLst>
          </p:cNvPr>
          <p:cNvGrpSpPr/>
          <p:nvPr/>
        </p:nvGrpSpPr>
        <p:grpSpPr>
          <a:xfrm flipV="1">
            <a:off x="924864" y="1848370"/>
            <a:ext cx="4165600" cy="177800"/>
            <a:chOff x="2819400" y="1885950"/>
            <a:chExt cx="3124200" cy="152400"/>
          </a:xfrm>
        </p:grpSpPr>
        <p:sp>
          <p:nvSpPr>
            <p:cNvPr id="6" name="Rectangle 5">
              <a:extLst>
                <a:ext uri="{FF2B5EF4-FFF2-40B4-BE49-F238E27FC236}">
                  <a16:creationId xmlns:a16="http://schemas.microsoft.com/office/drawing/2014/main" id="{1BF3203E-3BAF-7C44-A2FA-7FE75B73A2C2}"/>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9D336A4F-D1BC-8248-AB05-29B59FF80990}"/>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32363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54DB-8C52-45A1-B8EE-F420B31B4F47}"/>
              </a:ext>
            </a:extLst>
          </p:cNvPr>
          <p:cNvSpPr>
            <a:spLocks noGrp="1"/>
          </p:cNvSpPr>
          <p:nvPr>
            <p:ph type="title"/>
          </p:nvPr>
        </p:nvSpPr>
        <p:spPr/>
        <p:txBody>
          <a:bodyPr/>
          <a:lstStyle/>
          <a:p>
            <a:r>
              <a:rPr lang="en-US" dirty="0">
                <a:solidFill>
                  <a:srgbClr val="0085AD"/>
                </a:solidFill>
                <a:latin typeface="Helvetica Neue"/>
              </a:rPr>
              <a:t>Annual Reporting Requirements Continued…</a:t>
            </a:r>
          </a:p>
        </p:txBody>
      </p:sp>
      <p:sp>
        <p:nvSpPr>
          <p:cNvPr id="3" name="Content Placeholder 2">
            <a:extLst>
              <a:ext uri="{FF2B5EF4-FFF2-40B4-BE49-F238E27FC236}">
                <a16:creationId xmlns:a16="http://schemas.microsoft.com/office/drawing/2014/main" id="{EBA7956F-4932-4486-B44A-FCEEF2C08727}"/>
              </a:ext>
            </a:extLst>
          </p:cNvPr>
          <p:cNvSpPr>
            <a:spLocks noGrp="1"/>
          </p:cNvSpPr>
          <p:nvPr>
            <p:ph idx="1"/>
          </p:nvPr>
        </p:nvSpPr>
        <p:spPr>
          <a:xfrm>
            <a:off x="838200" y="2225018"/>
            <a:ext cx="9325303" cy="4351338"/>
          </a:xfrm>
        </p:spPr>
        <p:txBody>
          <a:bodyPr>
            <a:noAutofit/>
          </a:bodyPr>
          <a:lstStyle/>
          <a:p>
            <a:pPr marL="0" indent="0">
              <a:buNone/>
            </a:pPr>
            <a:r>
              <a:rPr lang="en-US" sz="1600" b="1" dirty="0">
                <a:solidFill>
                  <a:schemeClr val="bg2">
                    <a:lumMod val="25000"/>
                  </a:schemeClr>
                </a:solidFill>
                <a:latin typeface="Helvetica Neue"/>
              </a:rPr>
              <a:t>D63/Lodge Officer Updates</a:t>
            </a:r>
            <a:endParaRPr lang="en-US" sz="1600" dirty="0">
              <a:solidFill>
                <a:schemeClr val="bg2">
                  <a:lumMod val="25000"/>
                </a:schemeClr>
              </a:solidFill>
              <a:latin typeface="Helvetica Neue"/>
            </a:endParaRPr>
          </a:p>
          <a:p>
            <a:r>
              <a:rPr lang="en-US" sz="1600" dirty="0">
                <a:solidFill>
                  <a:schemeClr val="bg2">
                    <a:lumMod val="25000"/>
                  </a:schemeClr>
                </a:solidFill>
                <a:latin typeface="Helvetica Neue"/>
              </a:rPr>
              <a:t>Lodges should hold their elections for new officers in November. Some lodges hold elections every other year. </a:t>
            </a:r>
          </a:p>
          <a:p>
            <a:r>
              <a:rPr lang="en-US" sz="1600" dirty="0">
                <a:solidFill>
                  <a:schemeClr val="bg2">
                    <a:lumMod val="25000"/>
                  </a:schemeClr>
                </a:solidFill>
                <a:latin typeface="Helvetica Neue"/>
              </a:rPr>
              <a:t>After the election, the lodge secretary needs to notify Membership Services at Sons of Norway Headquarters about their new roster. They may also need to notify their district secretary. </a:t>
            </a:r>
          </a:p>
          <a:p>
            <a:r>
              <a:rPr lang="en-US" sz="1600" dirty="0">
                <a:solidFill>
                  <a:schemeClr val="bg2">
                    <a:lumMod val="25000"/>
                  </a:schemeClr>
                </a:solidFill>
                <a:latin typeface="Helvetica Neue"/>
              </a:rPr>
              <a:t>New officer rosters and lodge meeting information, can be changed via a link on the Secretaries Profile Page on </a:t>
            </a:r>
            <a:r>
              <a:rPr lang="en-US" sz="1600" u="sng" dirty="0">
                <a:solidFill>
                  <a:schemeClr val="bg2">
                    <a:lumMod val="25000"/>
                  </a:schemeClr>
                </a:solidFill>
                <a:latin typeface="Helvetica Neue"/>
                <a:hlinkClick r:id="rId2">
                  <a:extLst>
                    <a:ext uri="{A12FA001-AC4F-418D-AE19-62706E023703}">
                      <ahyp:hlinkClr xmlns:ahyp="http://schemas.microsoft.com/office/drawing/2018/hyperlinkcolor" val="tx"/>
                    </a:ext>
                  </a:extLst>
                </a:hlinkClick>
              </a:rPr>
              <a:t>www.sonsofnorway.com</a:t>
            </a:r>
            <a:r>
              <a:rPr lang="en-US" sz="1600" dirty="0">
                <a:solidFill>
                  <a:schemeClr val="bg2">
                    <a:lumMod val="25000"/>
                  </a:schemeClr>
                </a:solidFill>
                <a:latin typeface="Helvetica Neue"/>
              </a:rPr>
              <a:t>. A blank PDF version of the D63 form can also be downloaded from the Forms area of the website. </a:t>
            </a:r>
          </a:p>
          <a:p>
            <a:r>
              <a:rPr lang="en-US" sz="1600" dirty="0">
                <a:solidFill>
                  <a:schemeClr val="bg2">
                    <a:lumMod val="25000"/>
                  </a:schemeClr>
                </a:solidFill>
                <a:latin typeface="Helvetica Neue"/>
              </a:rPr>
              <a:t>From mid October, through mid January, changes made to officers and lodge locations will not be live in the system at Headquarters until 01/15. The ‘old’ officer roster and lodge meeting information will appear on the online Lodge Directory during this transitional period. </a:t>
            </a:r>
          </a:p>
          <a:p>
            <a:r>
              <a:rPr lang="en-US" sz="1600" dirty="0">
                <a:solidFill>
                  <a:schemeClr val="bg2">
                    <a:lumMod val="25000"/>
                  </a:schemeClr>
                </a:solidFill>
                <a:latin typeface="Helvetica Neue"/>
              </a:rPr>
              <a:t>Starting in 2020, paper versions and directions will not be automatically mailed out to lodge secretaries. Paper forms personalized for the lodge can be mailed out by request by Membership Services. </a:t>
            </a:r>
          </a:p>
          <a:p>
            <a:r>
              <a:rPr lang="en-US" sz="1600" dirty="0">
                <a:solidFill>
                  <a:schemeClr val="bg2">
                    <a:lumMod val="25000"/>
                  </a:schemeClr>
                </a:solidFill>
                <a:latin typeface="Helvetica Neue"/>
              </a:rPr>
              <a:t>New Lodge Officer rosters are due  on 12/31 each year.</a:t>
            </a:r>
          </a:p>
        </p:txBody>
      </p:sp>
      <p:pic>
        <p:nvPicPr>
          <p:cNvPr id="4" name="Shape 98" descr="IMG_2181.JPG">
            <a:extLst>
              <a:ext uri="{FF2B5EF4-FFF2-40B4-BE49-F238E27FC236}">
                <a16:creationId xmlns:a16="http://schemas.microsoft.com/office/drawing/2014/main" id="{3BA78F8A-74D6-8545-BF2E-FDD4945EFB28}"/>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C3C0AFFE-ACB9-2147-99DB-A1A4DC94DFE8}"/>
              </a:ext>
            </a:extLst>
          </p:cNvPr>
          <p:cNvGrpSpPr/>
          <p:nvPr/>
        </p:nvGrpSpPr>
        <p:grpSpPr>
          <a:xfrm flipV="1">
            <a:off x="956395" y="1780053"/>
            <a:ext cx="4165600" cy="177800"/>
            <a:chOff x="2819400" y="1885950"/>
            <a:chExt cx="3124200" cy="152400"/>
          </a:xfrm>
        </p:grpSpPr>
        <p:sp>
          <p:nvSpPr>
            <p:cNvPr id="6" name="Rectangle 5">
              <a:extLst>
                <a:ext uri="{FF2B5EF4-FFF2-40B4-BE49-F238E27FC236}">
                  <a16:creationId xmlns:a16="http://schemas.microsoft.com/office/drawing/2014/main" id="{F2A8A12C-CCCB-1D4F-AC4F-80C97CC12501}"/>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F4942FFC-E25C-594D-8A43-31546C2D16DA}"/>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6808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794C-EF22-45B0-A717-097549125588}"/>
              </a:ext>
            </a:extLst>
          </p:cNvPr>
          <p:cNvSpPr>
            <a:spLocks noGrp="1"/>
          </p:cNvSpPr>
          <p:nvPr>
            <p:ph type="title"/>
          </p:nvPr>
        </p:nvSpPr>
        <p:spPr/>
        <p:txBody>
          <a:bodyPr/>
          <a:lstStyle/>
          <a:p>
            <a:r>
              <a:rPr lang="en-US" dirty="0">
                <a:solidFill>
                  <a:srgbClr val="0085AD"/>
                </a:solidFill>
                <a:latin typeface="Helvetica Neue"/>
              </a:rPr>
              <a:t>Annual Reporting Requirements Continued…</a:t>
            </a:r>
          </a:p>
        </p:txBody>
      </p:sp>
      <p:sp>
        <p:nvSpPr>
          <p:cNvPr id="3" name="Content Placeholder 2">
            <a:extLst>
              <a:ext uri="{FF2B5EF4-FFF2-40B4-BE49-F238E27FC236}">
                <a16:creationId xmlns:a16="http://schemas.microsoft.com/office/drawing/2014/main" id="{A87FAA90-0ECD-4CE2-9A3E-9557611E4B93}"/>
              </a:ext>
            </a:extLst>
          </p:cNvPr>
          <p:cNvSpPr>
            <a:spLocks noGrp="1"/>
          </p:cNvSpPr>
          <p:nvPr>
            <p:ph idx="1"/>
          </p:nvPr>
        </p:nvSpPr>
        <p:spPr>
          <a:xfrm>
            <a:off x="914354" y="2330670"/>
            <a:ext cx="9165067" cy="4351338"/>
          </a:xfrm>
        </p:spPr>
        <p:txBody>
          <a:bodyPr>
            <a:normAutofit/>
          </a:bodyPr>
          <a:lstStyle/>
          <a:p>
            <a:pPr marL="0" indent="0">
              <a:buNone/>
            </a:pPr>
            <a:r>
              <a:rPr lang="en-US" sz="1800" b="1" dirty="0">
                <a:solidFill>
                  <a:schemeClr val="bg2">
                    <a:lumMod val="25000"/>
                  </a:schemeClr>
                </a:solidFill>
                <a:latin typeface="Helvetica Neue"/>
              </a:rPr>
              <a:t>Lodge Liability Insurance</a:t>
            </a:r>
          </a:p>
          <a:p>
            <a:r>
              <a:rPr lang="en-US" sz="1800" dirty="0">
                <a:solidFill>
                  <a:schemeClr val="bg2">
                    <a:lumMod val="25000"/>
                  </a:schemeClr>
                </a:solidFill>
                <a:latin typeface="Helvetica Neue"/>
              </a:rPr>
              <a:t>Each summer, Sons of Norway renews its Lodge Liability Insurance.</a:t>
            </a:r>
          </a:p>
          <a:p>
            <a:r>
              <a:rPr lang="en-US" sz="1800" dirty="0">
                <a:solidFill>
                  <a:schemeClr val="bg2">
                    <a:lumMod val="25000"/>
                  </a:schemeClr>
                </a:solidFill>
                <a:latin typeface="Helvetica Neue"/>
              </a:rPr>
              <a:t>All lodges are automatically covered by the policy. However, most lodges need to pay a portion of the premium based on their lodge population at the end of July.</a:t>
            </a:r>
          </a:p>
          <a:p>
            <a:r>
              <a:rPr lang="en-US" sz="1800" dirty="0">
                <a:solidFill>
                  <a:schemeClr val="bg2">
                    <a:lumMod val="25000"/>
                  </a:schemeClr>
                </a:solidFill>
                <a:latin typeface="Helvetica Neue"/>
              </a:rPr>
              <a:t>The paperwork is sent to Lodge Treasurers in mid-August or September. The due date is indicated on the invoice. </a:t>
            </a:r>
          </a:p>
          <a:p>
            <a:r>
              <a:rPr lang="en-US" sz="1800" dirty="0">
                <a:solidFill>
                  <a:schemeClr val="bg2">
                    <a:lumMod val="25000"/>
                  </a:schemeClr>
                </a:solidFill>
                <a:latin typeface="Helvetica Neue"/>
              </a:rPr>
              <a:t>Payments are waived for lodges with fewer than 25 members.</a:t>
            </a:r>
          </a:p>
        </p:txBody>
      </p:sp>
      <p:pic>
        <p:nvPicPr>
          <p:cNvPr id="4" name="Shape 98" descr="IMG_2181.JPG">
            <a:extLst>
              <a:ext uri="{FF2B5EF4-FFF2-40B4-BE49-F238E27FC236}">
                <a16:creationId xmlns:a16="http://schemas.microsoft.com/office/drawing/2014/main" id="{4FF630FB-12D7-6644-8764-AEA88E85A573}"/>
              </a:ext>
            </a:extLst>
          </p:cNvPr>
          <p:cNvPicPr preferRelativeResize="0"/>
          <p:nvPr/>
        </p:nvPicPr>
        <p:blipFill rotWithShape="1">
          <a:blip r:embed="rId2">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D571F3E8-007F-184B-960D-70FB36899D54}"/>
              </a:ext>
            </a:extLst>
          </p:cNvPr>
          <p:cNvGrpSpPr/>
          <p:nvPr/>
        </p:nvGrpSpPr>
        <p:grpSpPr>
          <a:xfrm flipV="1">
            <a:off x="914354" y="1862220"/>
            <a:ext cx="4165600" cy="177800"/>
            <a:chOff x="2819400" y="1885950"/>
            <a:chExt cx="3124200" cy="152400"/>
          </a:xfrm>
        </p:grpSpPr>
        <p:sp>
          <p:nvSpPr>
            <p:cNvPr id="6" name="Rectangle 5">
              <a:extLst>
                <a:ext uri="{FF2B5EF4-FFF2-40B4-BE49-F238E27FC236}">
                  <a16:creationId xmlns:a16="http://schemas.microsoft.com/office/drawing/2014/main" id="{7FE8AEC5-B7C7-8249-AAAC-CAEE3D80ECEF}"/>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06CF38DC-D48E-4345-BCEF-0645A0E4F998}"/>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3675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889F-5222-4B7F-9D6F-505EAFA4C34A}"/>
              </a:ext>
            </a:extLst>
          </p:cNvPr>
          <p:cNvSpPr>
            <a:spLocks noGrp="1"/>
          </p:cNvSpPr>
          <p:nvPr>
            <p:ph type="title"/>
          </p:nvPr>
        </p:nvSpPr>
        <p:spPr/>
        <p:txBody>
          <a:bodyPr/>
          <a:lstStyle/>
          <a:p>
            <a:r>
              <a:rPr lang="en-US" dirty="0">
                <a:solidFill>
                  <a:srgbClr val="0085AD"/>
                </a:solidFill>
                <a:latin typeface="Helvetica Neue"/>
              </a:rPr>
              <a:t>Annual Reporting Requirements Continued…</a:t>
            </a:r>
          </a:p>
        </p:txBody>
      </p:sp>
      <p:sp>
        <p:nvSpPr>
          <p:cNvPr id="3" name="Content Placeholder 2">
            <a:extLst>
              <a:ext uri="{FF2B5EF4-FFF2-40B4-BE49-F238E27FC236}">
                <a16:creationId xmlns:a16="http://schemas.microsoft.com/office/drawing/2014/main" id="{FCD5581B-264E-45D8-9F58-E22E6F7C5592}"/>
              </a:ext>
            </a:extLst>
          </p:cNvPr>
          <p:cNvSpPr>
            <a:spLocks noGrp="1"/>
          </p:cNvSpPr>
          <p:nvPr>
            <p:ph idx="1"/>
          </p:nvPr>
        </p:nvSpPr>
        <p:spPr>
          <a:xfrm>
            <a:off x="756698" y="2506662"/>
            <a:ext cx="9059964" cy="4351338"/>
          </a:xfrm>
        </p:spPr>
        <p:txBody>
          <a:bodyPr>
            <a:normAutofit/>
          </a:bodyPr>
          <a:lstStyle/>
          <a:p>
            <a:pPr marL="0" indent="0">
              <a:buNone/>
            </a:pPr>
            <a:r>
              <a:rPr lang="en-US" sz="1800" b="1" dirty="0">
                <a:solidFill>
                  <a:schemeClr val="bg2">
                    <a:lumMod val="25000"/>
                  </a:schemeClr>
                </a:solidFill>
                <a:latin typeface="Helvetica Neue"/>
              </a:rPr>
              <a:t>Lodge Achievement Program</a:t>
            </a:r>
            <a:endParaRPr lang="en-US" sz="1800" dirty="0">
              <a:solidFill>
                <a:schemeClr val="bg2">
                  <a:lumMod val="25000"/>
                </a:schemeClr>
              </a:solidFill>
              <a:latin typeface="Helvetica Neue"/>
            </a:endParaRPr>
          </a:p>
          <a:p>
            <a:r>
              <a:rPr lang="en-US" sz="1800" dirty="0">
                <a:solidFill>
                  <a:schemeClr val="bg2">
                    <a:lumMod val="25000"/>
                  </a:schemeClr>
                </a:solidFill>
                <a:latin typeface="Helvetica Neue"/>
              </a:rPr>
              <a:t>Forms are completed by the lodge secretary with the help of lodge officers and members.</a:t>
            </a:r>
          </a:p>
          <a:p>
            <a:r>
              <a:rPr lang="en-US" sz="1800" dirty="0">
                <a:solidFill>
                  <a:schemeClr val="bg2">
                    <a:lumMod val="25000"/>
                  </a:schemeClr>
                </a:solidFill>
                <a:latin typeface="Helvetica Neue"/>
              </a:rPr>
              <a:t>By the beginning of November, updated Lodge Achievement forms(LA), Family Lodge of the Year (FLOY) forms and AFA Year End Report forms are available on </a:t>
            </a:r>
            <a:r>
              <a:rPr lang="en-US" sz="1800" u="sng" dirty="0">
                <a:solidFill>
                  <a:schemeClr val="bg2">
                    <a:lumMod val="25000"/>
                  </a:schemeClr>
                </a:solidFill>
                <a:latin typeface="Helvetica Neue"/>
                <a:hlinkClick r:id="rId2">
                  <a:extLst>
                    <a:ext uri="{A12FA001-AC4F-418D-AE19-62706E023703}">
                      <ahyp:hlinkClr xmlns:ahyp="http://schemas.microsoft.com/office/drawing/2018/hyperlinkcolor" val="tx"/>
                    </a:ext>
                  </a:extLst>
                </a:hlinkClick>
              </a:rPr>
              <a:t>www.sofn.com</a:t>
            </a:r>
            <a:r>
              <a:rPr lang="en-US" sz="1800" dirty="0">
                <a:solidFill>
                  <a:schemeClr val="bg2">
                    <a:lumMod val="25000"/>
                  </a:schemeClr>
                </a:solidFill>
                <a:latin typeface="Helvetica Neue"/>
              </a:rPr>
              <a:t>. They can all be downloaded as PDFs. The LA and FLOY forms can also be filled out entirely online. </a:t>
            </a:r>
          </a:p>
          <a:p>
            <a:r>
              <a:rPr lang="en-US" sz="1800" dirty="0">
                <a:solidFill>
                  <a:schemeClr val="bg2">
                    <a:lumMod val="25000"/>
                  </a:schemeClr>
                </a:solidFill>
                <a:latin typeface="Helvetica Neue"/>
              </a:rPr>
              <a:t>Paper forms are not mailed out to all lodges. They can be requested by contacting Membership Services at Sons of Norway Headquarters. </a:t>
            </a:r>
          </a:p>
        </p:txBody>
      </p:sp>
      <p:pic>
        <p:nvPicPr>
          <p:cNvPr id="4" name="Shape 98" descr="IMG_2181.JPG">
            <a:extLst>
              <a:ext uri="{FF2B5EF4-FFF2-40B4-BE49-F238E27FC236}">
                <a16:creationId xmlns:a16="http://schemas.microsoft.com/office/drawing/2014/main" id="{4C610DA3-C0EA-5D43-90F5-E8F0B1043F45}"/>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4330F592-7C4D-0040-83A2-3BB6DF68FB77}"/>
              </a:ext>
            </a:extLst>
          </p:cNvPr>
          <p:cNvGrpSpPr/>
          <p:nvPr/>
        </p:nvGrpSpPr>
        <p:grpSpPr>
          <a:xfrm flipV="1">
            <a:off x="914353" y="1904829"/>
            <a:ext cx="4165600" cy="177800"/>
            <a:chOff x="2819400" y="1885950"/>
            <a:chExt cx="3124200" cy="152400"/>
          </a:xfrm>
        </p:grpSpPr>
        <p:sp>
          <p:nvSpPr>
            <p:cNvPr id="6" name="Rectangle 5">
              <a:extLst>
                <a:ext uri="{FF2B5EF4-FFF2-40B4-BE49-F238E27FC236}">
                  <a16:creationId xmlns:a16="http://schemas.microsoft.com/office/drawing/2014/main" id="{F3F70ACC-B9EE-EF45-9FBF-8E372FF03CC3}"/>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9270D16D-D874-9F40-8851-582AA91B6D3F}"/>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04445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BC6E9-CB7F-43B1-A4DB-106222155DE5}"/>
              </a:ext>
            </a:extLst>
          </p:cNvPr>
          <p:cNvSpPr>
            <a:spLocks noGrp="1"/>
          </p:cNvSpPr>
          <p:nvPr>
            <p:ph type="title"/>
          </p:nvPr>
        </p:nvSpPr>
        <p:spPr/>
        <p:txBody>
          <a:bodyPr/>
          <a:lstStyle/>
          <a:p>
            <a:r>
              <a:rPr lang="en-US" dirty="0">
                <a:solidFill>
                  <a:srgbClr val="0085AD"/>
                </a:solidFill>
                <a:latin typeface="Helvetica Neue"/>
              </a:rPr>
              <a:t>Annual Reporting Requirements Continued…</a:t>
            </a:r>
          </a:p>
        </p:txBody>
      </p:sp>
      <p:sp>
        <p:nvSpPr>
          <p:cNvPr id="3" name="Content Placeholder 2">
            <a:extLst>
              <a:ext uri="{FF2B5EF4-FFF2-40B4-BE49-F238E27FC236}">
                <a16:creationId xmlns:a16="http://schemas.microsoft.com/office/drawing/2014/main" id="{83EA9091-CD10-4701-BE4C-3150B2DDBFB8}"/>
              </a:ext>
            </a:extLst>
          </p:cNvPr>
          <p:cNvSpPr>
            <a:spLocks noGrp="1"/>
          </p:cNvSpPr>
          <p:nvPr>
            <p:ph idx="1"/>
          </p:nvPr>
        </p:nvSpPr>
        <p:spPr>
          <a:xfrm>
            <a:off x="838200" y="2393184"/>
            <a:ext cx="9031014" cy="4351338"/>
          </a:xfrm>
        </p:spPr>
        <p:txBody>
          <a:bodyPr>
            <a:normAutofit/>
          </a:bodyPr>
          <a:lstStyle/>
          <a:p>
            <a:pPr marL="0" indent="0">
              <a:buNone/>
            </a:pPr>
            <a:r>
              <a:rPr lang="en-US" sz="1800" b="1" dirty="0">
                <a:solidFill>
                  <a:schemeClr val="bg2">
                    <a:lumMod val="25000"/>
                  </a:schemeClr>
                </a:solidFill>
                <a:latin typeface="Helvetica Neue"/>
              </a:rPr>
              <a:t>Lodge Achievement Program Continued…</a:t>
            </a:r>
            <a:endParaRPr lang="en-US" sz="1800" dirty="0">
              <a:solidFill>
                <a:schemeClr val="bg2">
                  <a:lumMod val="25000"/>
                </a:schemeClr>
              </a:solidFill>
              <a:latin typeface="Helvetica Neue"/>
            </a:endParaRPr>
          </a:p>
          <a:p>
            <a:r>
              <a:rPr lang="en-US" sz="1800" dirty="0">
                <a:solidFill>
                  <a:schemeClr val="bg2">
                    <a:lumMod val="25000"/>
                  </a:schemeClr>
                </a:solidFill>
                <a:latin typeface="Helvetica Neue"/>
              </a:rPr>
              <a:t>Forms are due to Membership Services by 02/15 every year.</a:t>
            </a:r>
          </a:p>
          <a:p>
            <a:r>
              <a:rPr lang="en-US" sz="1800" dirty="0">
                <a:solidFill>
                  <a:schemeClr val="bg2">
                    <a:lumMod val="25000"/>
                  </a:schemeClr>
                </a:solidFill>
                <a:latin typeface="Helvetica Neue"/>
              </a:rPr>
              <a:t>If a lodge recorded their events and volunteer hours using FraternalGives.org, they do not need to fill out the AFA Year End Report form.</a:t>
            </a:r>
          </a:p>
          <a:p>
            <a:r>
              <a:rPr lang="en-US" sz="1800" dirty="0">
                <a:solidFill>
                  <a:schemeClr val="bg2">
                    <a:lumMod val="25000"/>
                  </a:schemeClr>
                </a:solidFill>
                <a:latin typeface="Helvetica Neue"/>
              </a:rPr>
              <a:t>Based on the scores on these forms, lodges can win:</a:t>
            </a:r>
          </a:p>
          <a:p>
            <a:pPr lvl="1"/>
            <a:r>
              <a:rPr lang="en-US" sz="1800" dirty="0">
                <a:solidFill>
                  <a:schemeClr val="bg2">
                    <a:lumMod val="25000"/>
                  </a:schemeClr>
                </a:solidFill>
                <a:latin typeface="Helvetica Neue"/>
              </a:rPr>
              <a:t>Gold, Silver or Bronze Merit Awards</a:t>
            </a:r>
          </a:p>
          <a:p>
            <a:pPr lvl="1"/>
            <a:r>
              <a:rPr lang="en-US" sz="1800" dirty="0">
                <a:solidFill>
                  <a:schemeClr val="bg2">
                    <a:lumMod val="25000"/>
                  </a:schemeClr>
                </a:solidFill>
                <a:latin typeface="Helvetica Neue"/>
              </a:rPr>
              <a:t>District Family Lodge of the Year</a:t>
            </a:r>
          </a:p>
          <a:p>
            <a:pPr lvl="1"/>
            <a:r>
              <a:rPr lang="en-US" sz="1800" dirty="0">
                <a:solidFill>
                  <a:schemeClr val="bg2">
                    <a:lumMod val="25000"/>
                  </a:schemeClr>
                </a:solidFill>
                <a:latin typeface="Helvetica Neue"/>
              </a:rPr>
              <a:t>District Small or Large Lodge of the Year </a:t>
            </a:r>
          </a:p>
          <a:p>
            <a:pPr lvl="1"/>
            <a:r>
              <a:rPr lang="en-US" sz="1800" dirty="0">
                <a:solidFill>
                  <a:schemeClr val="bg2">
                    <a:lumMod val="25000"/>
                  </a:schemeClr>
                </a:solidFill>
                <a:latin typeface="Helvetica Neue"/>
              </a:rPr>
              <a:t>International Small or Large Lodge of the Year</a:t>
            </a:r>
          </a:p>
          <a:p>
            <a:r>
              <a:rPr lang="en-US" sz="1800" dirty="0">
                <a:solidFill>
                  <a:schemeClr val="bg2">
                    <a:lumMod val="25000"/>
                  </a:schemeClr>
                </a:solidFill>
                <a:latin typeface="Helvetica Neue"/>
              </a:rPr>
              <a:t>Awards are distributed biannually at District and International Conventions.</a:t>
            </a:r>
          </a:p>
        </p:txBody>
      </p:sp>
      <p:pic>
        <p:nvPicPr>
          <p:cNvPr id="4" name="Shape 98" descr="IMG_2181.JPG">
            <a:extLst>
              <a:ext uri="{FF2B5EF4-FFF2-40B4-BE49-F238E27FC236}">
                <a16:creationId xmlns:a16="http://schemas.microsoft.com/office/drawing/2014/main" id="{6FCAA54A-B960-6C4D-AAAF-C2C5804F66D9}"/>
              </a:ext>
            </a:extLst>
          </p:cNvPr>
          <p:cNvPicPr preferRelativeResize="0"/>
          <p:nvPr/>
        </p:nvPicPr>
        <p:blipFill rotWithShape="1">
          <a:blip r:embed="rId2">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455A482F-2AE9-0F43-AB19-DA33EC5C35F8}"/>
              </a:ext>
            </a:extLst>
          </p:cNvPr>
          <p:cNvGrpSpPr/>
          <p:nvPr/>
        </p:nvGrpSpPr>
        <p:grpSpPr>
          <a:xfrm flipV="1">
            <a:off x="902967" y="1864136"/>
            <a:ext cx="4165600" cy="177800"/>
            <a:chOff x="2819400" y="1885950"/>
            <a:chExt cx="3124200" cy="152400"/>
          </a:xfrm>
        </p:grpSpPr>
        <p:sp>
          <p:nvSpPr>
            <p:cNvPr id="6" name="Rectangle 5">
              <a:extLst>
                <a:ext uri="{FF2B5EF4-FFF2-40B4-BE49-F238E27FC236}">
                  <a16:creationId xmlns:a16="http://schemas.microsoft.com/office/drawing/2014/main" id="{68149566-DF66-FA4F-BFFF-A5144367CF63}"/>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0DC96D48-A3EF-F44A-B5B9-A3F59931B7CF}"/>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38428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672835" y="413900"/>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Code of E</a:t>
            </a:r>
            <a:r>
              <a:rPr lang="en-US" sz="3600" dirty="0" err="1">
                <a:solidFill>
                  <a:srgbClr val="0085AD"/>
                </a:solidFill>
                <a:latin typeface="Helvetica Neue"/>
                <a:ea typeface="Helvetica Neue"/>
                <a:cs typeface="Helvetica Neue"/>
                <a:sym typeface="Helvetica Neue"/>
              </a:rPr>
              <a:t>thics</a:t>
            </a:r>
            <a:endParaRPr lang="en" sz="3600" dirty="0">
              <a:solidFill>
                <a:srgbClr val="0085AD"/>
              </a:solidFill>
              <a:latin typeface="Helvetica Neue"/>
              <a:ea typeface="Helvetica Neue"/>
              <a:cs typeface="Helvetica Neue"/>
              <a:sym typeface="Helvetica Neue"/>
            </a:endParaRPr>
          </a:p>
        </p:txBody>
      </p:sp>
      <p:sp>
        <p:nvSpPr>
          <p:cNvPr id="203" name="Shape 203"/>
          <p:cNvSpPr txBox="1"/>
          <p:nvPr/>
        </p:nvSpPr>
        <p:spPr>
          <a:xfrm>
            <a:off x="536200" y="1627467"/>
            <a:ext cx="10752800" cy="4162400"/>
          </a:xfrm>
          <a:prstGeom prst="rect">
            <a:avLst/>
          </a:prstGeom>
          <a:noFill/>
          <a:ln>
            <a:noFill/>
          </a:ln>
        </p:spPr>
        <p:txBody>
          <a:bodyPr lIns="121900" tIns="121900" rIns="121900" bIns="121900" anchor="t" anchorCtr="0">
            <a:noAutofit/>
          </a:bodyPr>
          <a:lstStyle/>
          <a:p>
            <a:pPr marL="342900" indent="-342900">
              <a:buFont typeface="Arial" panose="020B0604020202020204" pitchFamily="34" charset="0"/>
              <a:buChar char="•"/>
            </a:pPr>
            <a:r>
              <a:rPr lang="en-US" dirty="0">
                <a:solidFill>
                  <a:srgbClr val="595959"/>
                </a:solidFill>
                <a:latin typeface="Helvetica Neue"/>
                <a:ea typeface="Helvetica Neue"/>
                <a:cs typeface="Helvetica Neue"/>
                <a:sym typeface="Helvetica Neue"/>
              </a:rPr>
              <a:t>To the Members and Others</a:t>
            </a:r>
            <a:endParaRPr dirty="0">
              <a:solidFill>
                <a:srgbClr val="595959"/>
              </a:solidFill>
              <a:latin typeface="Helvetica Neue"/>
              <a:ea typeface="Helvetica Neue"/>
              <a:cs typeface="Helvetica Neue"/>
              <a:sym typeface="Helvetica Neue"/>
            </a:endParaRPr>
          </a:p>
          <a:p>
            <a:pPr marL="800100" lvl="1" indent="-342900">
              <a:buFont typeface="Arial" panose="020B0604020202020204" pitchFamily="34" charset="0"/>
              <a:buChar char="•"/>
            </a:pPr>
            <a:r>
              <a:rPr lang="en-US" dirty="0">
                <a:solidFill>
                  <a:srgbClr val="595959"/>
                </a:solidFill>
                <a:latin typeface="Helvetica Neue"/>
                <a:ea typeface="Helvetica Neue"/>
                <a:cs typeface="Helvetica Neue"/>
                <a:sym typeface="Helvetica Neue"/>
              </a:rPr>
              <a:t>Confidential Information</a:t>
            </a:r>
          </a:p>
          <a:p>
            <a:pPr marL="800100" lvl="1" indent="-342900">
              <a:buFont typeface="Arial" panose="020B0604020202020204" pitchFamily="34" charset="0"/>
              <a:buChar char="•"/>
            </a:pPr>
            <a:r>
              <a:rPr lang="en-US" dirty="0">
                <a:solidFill>
                  <a:srgbClr val="595959"/>
                </a:solidFill>
                <a:latin typeface="Helvetica Neue"/>
                <a:ea typeface="Helvetica Neue"/>
                <a:cs typeface="Helvetica Neue"/>
                <a:sym typeface="Helvetica Neue"/>
              </a:rPr>
              <a:t>Gifts to and from Members and Others</a:t>
            </a:r>
          </a:p>
          <a:p>
            <a:pPr marL="800100" lvl="1" indent="-342900">
              <a:buFont typeface="Arial" panose="020B0604020202020204" pitchFamily="34" charset="0"/>
              <a:buChar char="•"/>
            </a:pPr>
            <a:r>
              <a:rPr lang="en-US" dirty="0">
                <a:solidFill>
                  <a:srgbClr val="595959"/>
                </a:solidFill>
                <a:latin typeface="Helvetica Neue"/>
                <a:ea typeface="Helvetica Neue"/>
                <a:cs typeface="Helvetica Neue"/>
                <a:sym typeface="Helvetica Neue"/>
              </a:rPr>
              <a:t>Avoid Conflict of Interest</a:t>
            </a:r>
          </a:p>
          <a:p>
            <a:pPr marL="800100" lvl="1" indent="-342900">
              <a:buFont typeface="Arial" panose="020B0604020202020204" pitchFamily="34" charset="0"/>
              <a:buChar char="•"/>
            </a:pPr>
            <a:r>
              <a:rPr lang="en-US" dirty="0">
                <a:solidFill>
                  <a:srgbClr val="595959"/>
                </a:solidFill>
                <a:latin typeface="Helvetica Neue"/>
                <a:ea typeface="Helvetica Neue"/>
                <a:cs typeface="Helvetica Neue"/>
                <a:sym typeface="Helvetica Neue"/>
              </a:rPr>
              <a:t>Do Not Offer Legal or Tax Advice</a:t>
            </a:r>
          </a:p>
          <a:p>
            <a:pPr marL="800100" lvl="1" indent="-342900">
              <a:buFont typeface="Arial" panose="020B0604020202020204" pitchFamily="34" charset="0"/>
              <a:buChar char="•"/>
            </a:pPr>
            <a:r>
              <a:rPr lang="en-US" dirty="0">
                <a:solidFill>
                  <a:srgbClr val="595959"/>
                </a:solidFill>
                <a:latin typeface="Helvetica Neue"/>
                <a:ea typeface="Helvetica Neue"/>
                <a:cs typeface="Helvetica Neue"/>
                <a:sym typeface="Helvetica Neue"/>
              </a:rPr>
              <a:t>Avoid Even the Appearance of Impropriety</a:t>
            </a:r>
            <a:endParaRPr lang="en" dirty="0">
              <a:solidFill>
                <a:srgbClr val="595959"/>
              </a:solidFill>
              <a:latin typeface="Helvetica Neue"/>
              <a:ea typeface="Helvetica Neue"/>
              <a:cs typeface="Helvetica Neue"/>
              <a:sym typeface="Helvetica Neue"/>
            </a:endParaRPr>
          </a:p>
          <a:p>
            <a:pPr marL="342900" indent="-342900">
              <a:buFont typeface="Arial" panose="020B0604020202020204" pitchFamily="34" charset="0"/>
              <a:buChar char="•"/>
            </a:pPr>
            <a:r>
              <a:rPr lang="en-US" dirty="0">
                <a:solidFill>
                  <a:srgbClr val="595959"/>
                </a:solidFill>
                <a:latin typeface="Helvetica Neue"/>
                <a:ea typeface="Helvetica Neue"/>
                <a:cs typeface="Helvetica Neue"/>
                <a:sym typeface="Helvetica Neue"/>
              </a:rPr>
              <a:t>To the Sons of Norway</a:t>
            </a:r>
          </a:p>
          <a:p>
            <a:pPr marL="800100" lvl="1" indent="-342900">
              <a:buFont typeface="Arial" panose="020B0604020202020204" pitchFamily="34" charset="0"/>
              <a:buChar char="•"/>
            </a:pPr>
            <a:r>
              <a:rPr lang="en-US" dirty="0">
                <a:solidFill>
                  <a:srgbClr val="595959"/>
                </a:solidFill>
                <a:latin typeface="Helvetica Neue"/>
                <a:ea typeface="Helvetica Neue"/>
                <a:cs typeface="Helvetica Neue"/>
                <a:sym typeface="Helvetica Neue"/>
              </a:rPr>
              <a:t>Respect Sons of Norway Property and Confidential Information</a:t>
            </a:r>
          </a:p>
          <a:p>
            <a:pPr marL="800100" lvl="1" indent="-342900">
              <a:buFont typeface="Arial" panose="020B0604020202020204" pitchFamily="34" charset="0"/>
              <a:buChar char="•"/>
            </a:pPr>
            <a:r>
              <a:rPr lang="en-US" dirty="0">
                <a:solidFill>
                  <a:srgbClr val="595959"/>
                </a:solidFill>
                <a:latin typeface="Helvetica Neue"/>
                <a:ea typeface="Helvetica Neue"/>
                <a:cs typeface="Helvetica Neue"/>
                <a:sym typeface="Helvetica Neue"/>
              </a:rPr>
              <a:t>Recording and Reporting Information</a:t>
            </a:r>
          </a:p>
          <a:p>
            <a:pPr marL="800100" lvl="1" indent="-342900">
              <a:buFont typeface="Arial" panose="020B0604020202020204" pitchFamily="34" charset="0"/>
              <a:buChar char="•"/>
            </a:pPr>
            <a:r>
              <a:rPr lang="en-US" dirty="0">
                <a:solidFill>
                  <a:srgbClr val="595959"/>
                </a:solidFill>
                <a:latin typeface="Helvetica Neue"/>
                <a:ea typeface="Helvetica Neue"/>
                <a:cs typeface="Helvetica Neue"/>
                <a:sym typeface="Helvetica Neue"/>
              </a:rPr>
              <a:t>Use </a:t>
            </a:r>
            <a:r>
              <a:rPr lang="en-US" dirty="0" err="1">
                <a:solidFill>
                  <a:srgbClr val="595959"/>
                </a:solidFill>
                <a:latin typeface="Helvetica Neue"/>
                <a:ea typeface="Helvetica Neue"/>
                <a:cs typeface="Helvetica Neue"/>
                <a:sym typeface="Helvetica Neue"/>
              </a:rPr>
              <a:t>SofN</a:t>
            </a:r>
            <a:r>
              <a:rPr lang="en-US" dirty="0">
                <a:solidFill>
                  <a:srgbClr val="595959"/>
                </a:solidFill>
                <a:latin typeface="Helvetica Neue"/>
                <a:ea typeface="Helvetica Neue"/>
                <a:cs typeface="Helvetica Neue"/>
                <a:sym typeface="Helvetica Neue"/>
              </a:rPr>
              <a:t> Funds and Assets for Legitimate Business Purposes</a:t>
            </a:r>
          </a:p>
          <a:p>
            <a:pPr marL="800100" lvl="1" indent="-342900">
              <a:buFont typeface="Arial" panose="020B0604020202020204" pitchFamily="34" charset="0"/>
              <a:buChar char="•"/>
            </a:pPr>
            <a:r>
              <a:rPr lang="en-US" dirty="0">
                <a:solidFill>
                  <a:srgbClr val="595959"/>
                </a:solidFill>
                <a:latin typeface="Helvetica Neue"/>
                <a:ea typeface="Helvetica Neue"/>
                <a:cs typeface="Helvetica Neue"/>
                <a:sym typeface="Helvetica Neue"/>
              </a:rPr>
              <a:t>Maintain Complete and Accurate Accounting Records</a:t>
            </a:r>
            <a:endParaRPr lang="en" dirty="0">
              <a:solidFill>
                <a:srgbClr val="595959"/>
              </a:solidFill>
              <a:latin typeface="Helvetica Neue"/>
              <a:ea typeface="Helvetica Neue"/>
              <a:cs typeface="Helvetica Neue"/>
              <a:sym typeface="Helvetica Neue"/>
            </a:endParaRPr>
          </a:p>
          <a:p>
            <a:pPr marL="342900" indent="-342900">
              <a:buFont typeface="Arial" panose="020B0604020202020204" pitchFamily="34" charset="0"/>
              <a:buChar char="•"/>
            </a:pPr>
            <a:endParaRPr sz="2400" dirty="0">
              <a:solidFill>
                <a:srgbClr val="595959"/>
              </a:solidFill>
              <a:latin typeface="Helvetica Neue"/>
              <a:ea typeface="Helvetica Neue"/>
              <a:cs typeface="Helvetica Neue"/>
              <a:sym typeface="Helvetica Neue"/>
            </a:endParaRPr>
          </a:p>
        </p:txBody>
      </p:sp>
      <p:pic>
        <p:nvPicPr>
          <p:cNvPr id="5" name="Shape 98" descr="IMG_2181.JPG">
            <a:extLst>
              <a:ext uri="{FF2B5EF4-FFF2-40B4-BE49-F238E27FC236}">
                <a16:creationId xmlns:a16="http://schemas.microsoft.com/office/drawing/2014/main" id="{8576D5AB-071A-774F-8E88-139A385A5897}"/>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5AE2B474-FBA5-3E45-A778-D918AF9140DA}"/>
              </a:ext>
            </a:extLst>
          </p:cNvPr>
          <p:cNvGrpSpPr/>
          <p:nvPr/>
        </p:nvGrpSpPr>
        <p:grpSpPr>
          <a:xfrm flipV="1">
            <a:off x="756698" y="1392300"/>
            <a:ext cx="4165600" cy="177800"/>
            <a:chOff x="2819400" y="1885950"/>
            <a:chExt cx="3124200" cy="152400"/>
          </a:xfrm>
        </p:grpSpPr>
        <p:sp>
          <p:nvSpPr>
            <p:cNvPr id="7" name="Rectangle 6">
              <a:extLst>
                <a:ext uri="{FF2B5EF4-FFF2-40B4-BE49-F238E27FC236}">
                  <a16:creationId xmlns:a16="http://schemas.microsoft.com/office/drawing/2014/main" id="{1C3C374E-FEB9-4541-9F39-47393E00709C}"/>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130B344B-D904-5445-B50A-CD881EC6F3A8}"/>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4992083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CF62-3BA8-46E7-B7AA-16795054CF1A}"/>
              </a:ext>
            </a:extLst>
          </p:cNvPr>
          <p:cNvSpPr>
            <a:spLocks noGrp="1"/>
          </p:cNvSpPr>
          <p:nvPr>
            <p:ph type="title"/>
          </p:nvPr>
        </p:nvSpPr>
        <p:spPr/>
        <p:txBody>
          <a:bodyPr/>
          <a:lstStyle/>
          <a:p>
            <a:r>
              <a:rPr lang="en-US" dirty="0">
                <a:solidFill>
                  <a:srgbClr val="0085AD"/>
                </a:solidFill>
                <a:latin typeface="Helvetica Neue"/>
                <a:ea typeface="Helvetica Neue"/>
                <a:cs typeface="Helvetica Neue"/>
                <a:sym typeface="Helvetica Neue"/>
              </a:rPr>
              <a:t>Social Media Policy</a:t>
            </a:r>
            <a:br>
              <a:rPr lang="en" dirty="0">
                <a:solidFill>
                  <a:srgbClr val="0085AD"/>
                </a:solidFill>
                <a:latin typeface="Helvetica Neue"/>
                <a:ea typeface="Helvetica Neue"/>
                <a:cs typeface="Helvetica Neue"/>
                <a:sym typeface="Helvetica Neue"/>
              </a:rPr>
            </a:br>
            <a:endParaRPr lang="en-US" dirty="0">
              <a:solidFill>
                <a:srgbClr val="0085AD"/>
              </a:solidFill>
            </a:endParaRPr>
          </a:p>
        </p:txBody>
      </p:sp>
      <p:sp>
        <p:nvSpPr>
          <p:cNvPr id="3" name="Content Placeholder 2">
            <a:extLst>
              <a:ext uri="{FF2B5EF4-FFF2-40B4-BE49-F238E27FC236}">
                <a16:creationId xmlns:a16="http://schemas.microsoft.com/office/drawing/2014/main" id="{ED29E34B-22CB-42FA-92B7-D15E828A0C52}"/>
              </a:ext>
            </a:extLst>
          </p:cNvPr>
          <p:cNvSpPr>
            <a:spLocks noGrp="1"/>
          </p:cNvSpPr>
          <p:nvPr>
            <p:ph idx="1"/>
          </p:nvPr>
        </p:nvSpPr>
        <p:spPr>
          <a:xfrm>
            <a:off x="838200" y="1825625"/>
            <a:ext cx="8295290" cy="4351338"/>
          </a:xfrm>
        </p:spPr>
        <p:txBody>
          <a:bodyPr/>
          <a:lstStyle/>
          <a:p>
            <a:pPr>
              <a:lnSpc>
                <a:spcPct val="100000"/>
              </a:lnSpc>
            </a:pPr>
            <a:r>
              <a:rPr lang="en-US" sz="1800" dirty="0">
                <a:solidFill>
                  <a:schemeClr val="bg2">
                    <a:lumMod val="25000"/>
                  </a:schemeClr>
                </a:solidFill>
                <a:latin typeface="Helvetica Neue"/>
              </a:rPr>
              <a:t>Sons of Norway has an official, three page Social Media Policy that lodges must follow.  A policy specific to Facebook is also available. </a:t>
            </a:r>
          </a:p>
          <a:p>
            <a:pPr>
              <a:lnSpc>
                <a:spcPct val="100000"/>
              </a:lnSpc>
            </a:pPr>
            <a:r>
              <a:rPr lang="en-US" sz="1800" dirty="0">
                <a:solidFill>
                  <a:schemeClr val="bg2">
                    <a:lumMod val="25000"/>
                  </a:schemeClr>
                </a:solidFill>
                <a:latin typeface="Helvetica Neue"/>
              </a:rPr>
              <a:t>These polices can be downloaded from </a:t>
            </a:r>
            <a:r>
              <a:rPr lang="en-US" sz="1800" dirty="0">
                <a:solidFill>
                  <a:schemeClr val="bg2">
                    <a:lumMod val="25000"/>
                  </a:schemeClr>
                </a:solidFill>
                <a:latin typeface="Helvetica Neue"/>
                <a:hlinkClick r:id="rId2">
                  <a:extLst>
                    <a:ext uri="{A12FA001-AC4F-418D-AE19-62706E023703}">
                      <ahyp:hlinkClr xmlns:ahyp="http://schemas.microsoft.com/office/drawing/2018/hyperlinkcolor" val="tx"/>
                    </a:ext>
                  </a:extLst>
                </a:hlinkClick>
              </a:rPr>
              <a:t>www.sonsofnorway.com</a:t>
            </a:r>
            <a:r>
              <a:rPr lang="en-US" sz="1800" dirty="0">
                <a:solidFill>
                  <a:schemeClr val="bg2">
                    <a:lumMod val="25000"/>
                  </a:schemeClr>
                </a:solidFill>
                <a:latin typeface="Helvetica Neue"/>
              </a:rPr>
              <a:t> under “Social Media Tips” on the Communications Tool Kit page. </a:t>
            </a:r>
          </a:p>
          <a:p>
            <a:pPr>
              <a:lnSpc>
                <a:spcPct val="100000"/>
              </a:lnSpc>
            </a:pPr>
            <a:r>
              <a:rPr lang="en-US" sz="1800" dirty="0">
                <a:solidFill>
                  <a:schemeClr val="bg2">
                    <a:lumMod val="25000"/>
                  </a:schemeClr>
                </a:solidFill>
                <a:latin typeface="Helvetica Neue"/>
              </a:rPr>
              <a:t>Starting in 2020, lodges can elect or appoint an official “Webmaster” as a lodge officer.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Shape 98" descr="IMG_2181.JPG">
            <a:extLst>
              <a:ext uri="{FF2B5EF4-FFF2-40B4-BE49-F238E27FC236}">
                <a16:creationId xmlns:a16="http://schemas.microsoft.com/office/drawing/2014/main" id="{DF12F3AF-6CD0-414C-A291-897B0A4DD39A}"/>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9A72FB67-4681-7747-9689-D74C11EE0125}"/>
              </a:ext>
            </a:extLst>
          </p:cNvPr>
          <p:cNvGrpSpPr/>
          <p:nvPr/>
        </p:nvGrpSpPr>
        <p:grpSpPr>
          <a:xfrm flipV="1">
            <a:off x="977415" y="1339748"/>
            <a:ext cx="4165600" cy="177800"/>
            <a:chOff x="2819400" y="1885950"/>
            <a:chExt cx="3124200" cy="152400"/>
          </a:xfrm>
        </p:grpSpPr>
        <p:sp>
          <p:nvSpPr>
            <p:cNvPr id="6" name="Rectangle 5">
              <a:extLst>
                <a:ext uri="{FF2B5EF4-FFF2-40B4-BE49-F238E27FC236}">
                  <a16:creationId xmlns:a16="http://schemas.microsoft.com/office/drawing/2014/main" id="{739FA912-2E56-1449-9816-7257278364BE}"/>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9EE3C29C-9FFA-8348-989D-AB572FD80E8A}"/>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936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28A2-5F04-4D0D-AA77-E638DDD9EBF3}"/>
              </a:ext>
            </a:extLst>
          </p:cNvPr>
          <p:cNvSpPr>
            <a:spLocks noGrp="1"/>
          </p:cNvSpPr>
          <p:nvPr>
            <p:ph type="title"/>
          </p:nvPr>
        </p:nvSpPr>
        <p:spPr>
          <a:xfrm>
            <a:off x="838200" y="142875"/>
            <a:ext cx="10515600" cy="1325563"/>
          </a:xfrm>
        </p:spPr>
        <p:txBody>
          <a:bodyPr/>
          <a:lstStyle/>
          <a:p>
            <a:r>
              <a:rPr lang="en-US" dirty="0">
                <a:solidFill>
                  <a:srgbClr val="0085AD"/>
                </a:solidFill>
                <a:latin typeface="Helvetica Neue"/>
              </a:rPr>
              <a:t>Privacy Policy</a:t>
            </a:r>
          </a:p>
        </p:txBody>
      </p:sp>
      <p:sp>
        <p:nvSpPr>
          <p:cNvPr id="3" name="Content Placeholder 2">
            <a:extLst>
              <a:ext uri="{FF2B5EF4-FFF2-40B4-BE49-F238E27FC236}">
                <a16:creationId xmlns:a16="http://schemas.microsoft.com/office/drawing/2014/main" id="{6AFFCD9C-9341-4F7F-B470-7002002513B3}"/>
              </a:ext>
            </a:extLst>
          </p:cNvPr>
          <p:cNvSpPr>
            <a:spLocks noGrp="1"/>
          </p:cNvSpPr>
          <p:nvPr>
            <p:ph idx="1"/>
          </p:nvPr>
        </p:nvSpPr>
        <p:spPr>
          <a:xfrm>
            <a:off x="838200" y="1825625"/>
            <a:ext cx="8305800" cy="4351338"/>
          </a:xfrm>
        </p:spPr>
        <p:txBody>
          <a:bodyPr/>
          <a:lstStyle/>
          <a:p>
            <a:r>
              <a:rPr lang="en-US" sz="1800" dirty="0">
                <a:solidFill>
                  <a:schemeClr val="bg2">
                    <a:lumMod val="25000"/>
                  </a:schemeClr>
                </a:solidFill>
                <a:latin typeface="Helvetica Neue"/>
              </a:rPr>
              <a:t>Sons of Norway Headquarters mails out a copy of the Privacy Policy once a year to all members. It can also be accessed at </a:t>
            </a:r>
            <a:r>
              <a:rPr lang="en-US" sz="1800" dirty="0">
                <a:solidFill>
                  <a:schemeClr val="bg2">
                    <a:lumMod val="25000"/>
                  </a:schemeClr>
                </a:solidFill>
                <a:latin typeface="Helvetica Neue"/>
                <a:hlinkClick r:id="rId2">
                  <a:extLst>
                    <a:ext uri="{A12FA001-AC4F-418D-AE19-62706E023703}">
                      <ahyp:hlinkClr xmlns:ahyp="http://schemas.microsoft.com/office/drawing/2018/hyperlinkcolor" val="tx"/>
                    </a:ext>
                  </a:extLst>
                </a:hlinkClick>
              </a:rPr>
              <a:t>www.sofn.com/privacy_policy/</a:t>
            </a:r>
            <a:endParaRPr lang="en-US" sz="1800" dirty="0">
              <a:solidFill>
                <a:schemeClr val="bg2">
                  <a:lumMod val="25000"/>
                </a:schemeClr>
              </a:solidFill>
              <a:latin typeface="Helvetica Neue"/>
            </a:endParaRPr>
          </a:p>
          <a:p>
            <a:r>
              <a:rPr lang="en-US" sz="1800" dirty="0">
                <a:solidFill>
                  <a:schemeClr val="bg2">
                    <a:lumMod val="25000"/>
                  </a:schemeClr>
                </a:solidFill>
                <a:latin typeface="Helvetica Neue"/>
              </a:rPr>
              <a:t>This policy explains what information Sons of Norway collects, how it is used, and how it is protected. </a:t>
            </a:r>
          </a:p>
          <a:p>
            <a:r>
              <a:rPr lang="en-US" sz="1800" dirty="0">
                <a:solidFill>
                  <a:schemeClr val="bg2">
                    <a:lumMod val="25000"/>
                  </a:schemeClr>
                </a:solidFill>
                <a:latin typeface="Helvetica Neue"/>
              </a:rPr>
              <a:t>Sons of Norway officers must understand that membership lists and reports are strictly confidential. They must never share personal contact, medical or financial information for any purpose other than approved Sons of Norway business, and must safe guard it to prevent unauthorized use. </a:t>
            </a:r>
          </a:p>
          <a:p>
            <a:pPr marL="0" indent="0">
              <a:buNone/>
            </a:pPr>
            <a:endParaRPr lang="en-US" dirty="0"/>
          </a:p>
        </p:txBody>
      </p:sp>
      <p:pic>
        <p:nvPicPr>
          <p:cNvPr id="4" name="Shape 98" descr="IMG_2181.JPG">
            <a:extLst>
              <a:ext uri="{FF2B5EF4-FFF2-40B4-BE49-F238E27FC236}">
                <a16:creationId xmlns:a16="http://schemas.microsoft.com/office/drawing/2014/main" id="{74FE2A66-6D32-2D41-B5FE-D98410773129}"/>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6604707D-9606-A347-9A04-2AEBF99220EE}"/>
              </a:ext>
            </a:extLst>
          </p:cNvPr>
          <p:cNvGrpSpPr/>
          <p:nvPr/>
        </p:nvGrpSpPr>
        <p:grpSpPr>
          <a:xfrm flipV="1">
            <a:off x="914353" y="1380331"/>
            <a:ext cx="4165600" cy="177800"/>
            <a:chOff x="2819400" y="1885950"/>
            <a:chExt cx="3124200" cy="152400"/>
          </a:xfrm>
        </p:grpSpPr>
        <p:sp>
          <p:nvSpPr>
            <p:cNvPr id="6" name="Rectangle 5">
              <a:extLst>
                <a:ext uri="{FF2B5EF4-FFF2-40B4-BE49-F238E27FC236}">
                  <a16:creationId xmlns:a16="http://schemas.microsoft.com/office/drawing/2014/main" id="{3CAEA9C6-DC0F-EA4D-B08F-065FC4E8926D}"/>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71E51DF7-C4FE-6A4C-B7A6-FC0DCC7D20BD}"/>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51707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descr="IMG_2181.JPG"/>
          <p:cNvPicPr preferRelativeResize="0"/>
          <p:nvPr/>
        </p:nvPicPr>
        <p:blipFill rotWithShape="1">
          <a:blip r:embed="rId3">
            <a:alphaModFix/>
          </a:blip>
          <a:srcRect l="6387" t="6147" r="90051" b="5785"/>
          <a:stretch/>
        </p:blipFill>
        <p:spPr>
          <a:xfrm>
            <a:off x="11453812" y="0"/>
            <a:ext cx="738000" cy="6858000"/>
          </a:xfrm>
          <a:prstGeom prst="rect">
            <a:avLst/>
          </a:prstGeom>
          <a:noFill/>
          <a:ln>
            <a:noFill/>
          </a:ln>
        </p:spPr>
      </p:pic>
      <p:sp>
        <p:nvSpPr>
          <p:cNvPr id="202" name="Shape 202"/>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Module Objectives </a:t>
            </a:r>
          </a:p>
        </p:txBody>
      </p:sp>
      <p:sp>
        <p:nvSpPr>
          <p:cNvPr id="203" name="Shape 203"/>
          <p:cNvSpPr txBox="1"/>
          <p:nvPr/>
        </p:nvSpPr>
        <p:spPr>
          <a:xfrm>
            <a:off x="536200" y="1627467"/>
            <a:ext cx="10752800" cy="4162400"/>
          </a:xfrm>
          <a:prstGeom prst="rect">
            <a:avLst/>
          </a:prstGeom>
          <a:noFill/>
          <a:ln>
            <a:noFill/>
          </a:ln>
        </p:spPr>
        <p:txBody>
          <a:bodyPr lIns="121900" tIns="121900" rIns="121900" bIns="121900" anchor="t" anchorCtr="0">
            <a:noAutofit/>
          </a:bodyPr>
          <a:lstStyle/>
          <a:p>
            <a:pPr marL="609585" indent="-440256">
              <a:buClr>
                <a:srgbClr val="595959"/>
              </a:buClr>
              <a:buSzPct val="100000"/>
              <a:buFont typeface="Arial" panose="020B0604020202020204" pitchFamily="34" charset="0"/>
              <a:buChar char="•"/>
            </a:pPr>
            <a:r>
              <a:rPr lang="en" dirty="0">
                <a:solidFill>
                  <a:schemeClr val="bg2">
                    <a:lumMod val="25000"/>
                  </a:schemeClr>
                </a:solidFill>
                <a:latin typeface="Helvetica Neue"/>
                <a:ea typeface="Helvetica Neue"/>
                <a:cs typeface="Helvetica Neue"/>
                <a:sym typeface="Helvetica Neue"/>
              </a:rPr>
              <a:t>How does the Local Lodge fit into the Dis</a:t>
            </a:r>
            <a:r>
              <a:rPr lang="en-US" dirty="0" err="1">
                <a:solidFill>
                  <a:schemeClr val="bg2">
                    <a:lumMod val="25000"/>
                  </a:schemeClr>
                </a:solidFill>
                <a:latin typeface="Helvetica Neue"/>
                <a:ea typeface="Helvetica Neue"/>
                <a:cs typeface="Helvetica Neue"/>
                <a:sym typeface="Helvetica Neue"/>
              </a:rPr>
              <a:t>trict</a:t>
            </a:r>
            <a:r>
              <a:rPr lang="en-US" dirty="0">
                <a:solidFill>
                  <a:schemeClr val="bg2">
                    <a:lumMod val="25000"/>
                  </a:schemeClr>
                </a:solidFill>
                <a:latin typeface="Helvetica Neue"/>
                <a:ea typeface="Helvetica Neue"/>
                <a:cs typeface="Helvetica Neue"/>
                <a:sym typeface="Helvetica Neue"/>
              </a:rPr>
              <a:t>?</a:t>
            </a:r>
          </a:p>
          <a:p>
            <a:pPr marL="609585" indent="-440256">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How does the District fit into the entire Order?</a:t>
            </a:r>
          </a:p>
          <a:p>
            <a:pPr marL="609585" indent="-440256">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Roles and Responsibilities</a:t>
            </a:r>
          </a:p>
          <a:p>
            <a:pPr marL="1066785" lvl="1" indent="-440256">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Lodge meetings</a:t>
            </a:r>
          </a:p>
          <a:p>
            <a:pPr marL="1523985" lvl="2" indent="-440256">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How many?</a:t>
            </a:r>
          </a:p>
          <a:p>
            <a:pPr marL="1523985" lvl="2" indent="-440256">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How do you conduct a meeting?</a:t>
            </a:r>
          </a:p>
          <a:p>
            <a:pPr marL="1523985" lvl="2" indent="-440256">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Sample meeting agenda</a:t>
            </a:r>
          </a:p>
          <a:p>
            <a:pPr marL="1066785" lvl="1" indent="-440256">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Annual Reporting Requirements</a:t>
            </a:r>
          </a:p>
          <a:p>
            <a:pPr marL="1523985" lvl="2" indent="-440256">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D-17</a:t>
            </a:r>
          </a:p>
          <a:p>
            <a:pPr marL="1523985" lvl="2" indent="-440256">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990</a:t>
            </a:r>
          </a:p>
          <a:p>
            <a:pPr marL="1523985" lvl="2" indent="-440256">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D-63</a:t>
            </a:r>
          </a:p>
          <a:p>
            <a:pPr marL="1523985" lvl="2" indent="-440256">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Lodge Liability Insurance</a:t>
            </a:r>
          </a:p>
          <a:p>
            <a:pPr marL="1523985" lvl="2" indent="-440256">
              <a:buClr>
                <a:srgbClr val="595959"/>
              </a:buClr>
              <a:buSzPct val="100000"/>
              <a:buFont typeface="Arial" panose="020B0604020202020204" pitchFamily="34" charset="0"/>
              <a:buChar char="•"/>
            </a:pPr>
            <a:r>
              <a:rPr lang="en-US" dirty="0">
                <a:solidFill>
                  <a:schemeClr val="bg2">
                    <a:lumMod val="25000"/>
                  </a:schemeClr>
                </a:solidFill>
                <a:latin typeface="Helvetica Neue"/>
                <a:ea typeface="Helvetica Neue"/>
                <a:cs typeface="Helvetica Neue"/>
                <a:sym typeface="Helvetica Neue"/>
              </a:rPr>
              <a:t>Lodge Achievement Form</a:t>
            </a:r>
          </a:p>
          <a:p>
            <a:pPr marL="169329">
              <a:buClr>
                <a:srgbClr val="595959"/>
              </a:buClr>
              <a:buSzPct val="100000"/>
            </a:pPr>
            <a:br>
              <a:rPr lang="en" sz="2133" dirty="0">
                <a:solidFill>
                  <a:srgbClr val="595959"/>
                </a:solidFill>
                <a:latin typeface="Helvetica Neue"/>
                <a:ea typeface="Helvetica Neue"/>
                <a:cs typeface="Helvetica Neue"/>
                <a:sym typeface="Helvetica Neue"/>
              </a:rPr>
            </a:br>
            <a:endParaRPr lang="en" sz="2133" dirty="0">
              <a:solidFill>
                <a:srgbClr val="595959"/>
              </a:solidFill>
              <a:latin typeface="Helvetica Neue"/>
              <a:ea typeface="Helvetica Neue"/>
              <a:cs typeface="Helvetica Neue"/>
              <a:sym typeface="Helvetica Neue"/>
            </a:endParaRPr>
          </a:p>
          <a:p>
            <a:endParaRPr sz="2133" dirty="0">
              <a:solidFill>
                <a:srgbClr val="595959"/>
              </a:solidFill>
              <a:latin typeface="Helvetica Neue"/>
              <a:ea typeface="Helvetica Neue"/>
              <a:cs typeface="Helvetica Neue"/>
              <a:sym typeface="Helvetica Neue"/>
            </a:endParaRPr>
          </a:p>
          <a:p>
            <a:br>
              <a:rPr lang="en" sz="2400" dirty="0">
                <a:solidFill>
                  <a:srgbClr val="595959"/>
                </a:solidFill>
                <a:latin typeface="Helvetica Neue"/>
                <a:ea typeface="Helvetica Neue"/>
                <a:cs typeface="Helvetica Neue"/>
                <a:sym typeface="Helvetica Neue"/>
              </a:rPr>
            </a:br>
            <a:endParaRPr lang="en" sz="2400" dirty="0">
              <a:solidFill>
                <a:srgbClr val="595959"/>
              </a:solidFill>
              <a:latin typeface="Helvetica Neue"/>
              <a:ea typeface="Helvetica Neue"/>
              <a:cs typeface="Helvetica Neue"/>
              <a:sym typeface="Helvetica Neue"/>
            </a:endParaRPr>
          </a:p>
          <a:p>
            <a:endParaRPr sz="2400" dirty="0">
              <a:solidFill>
                <a:srgbClr val="595959"/>
              </a:solidFill>
              <a:latin typeface="Helvetica Neue"/>
              <a:ea typeface="Helvetica Neue"/>
              <a:cs typeface="Helvetica Neue"/>
              <a:sym typeface="Helvetica Neue"/>
            </a:endParaRPr>
          </a:p>
        </p:txBody>
      </p:sp>
      <p:pic>
        <p:nvPicPr>
          <p:cNvPr id="6" name="Shape 98" descr="IMG_2181.JPG">
            <a:extLst>
              <a:ext uri="{FF2B5EF4-FFF2-40B4-BE49-F238E27FC236}">
                <a16:creationId xmlns:a16="http://schemas.microsoft.com/office/drawing/2014/main" id="{99D7A2F3-7089-B245-9200-CDD9ABDBEB63}"/>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7" name="Group 6">
            <a:extLst>
              <a:ext uri="{FF2B5EF4-FFF2-40B4-BE49-F238E27FC236}">
                <a16:creationId xmlns:a16="http://schemas.microsoft.com/office/drawing/2014/main" id="{92DBD3F6-6A2E-5C48-8380-FF19FACD6008}"/>
              </a:ext>
            </a:extLst>
          </p:cNvPr>
          <p:cNvGrpSpPr/>
          <p:nvPr/>
        </p:nvGrpSpPr>
        <p:grpSpPr>
          <a:xfrm flipV="1">
            <a:off x="756698" y="1392300"/>
            <a:ext cx="4165600" cy="177800"/>
            <a:chOff x="2819400" y="1885950"/>
            <a:chExt cx="3124200" cy="152400"/>
          </a:xfrm>
        </p:grpSpPr>
        <p:sp>
          <p:nvSpPr>
            <p:cNvPr id="8" name="Rectangle 7">
              <a:extLst>
                <a:ext uri="{FF2B5EF4-FFF2-40B4-BE49-F238E27FC236}">
                  <a16:creationId xmlns:a16="http://schemas.microsoft.com/office/drawing/2014/main" id="{3656B564-6F4A-3F48-B754-056A134B19D5}"/>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9" name="Straight Connector 8">
              <a:extLst>
                <a:ext uri="{FF2B5EF4-FFF2-40B4-BE49-F238E27FC236}">
                  <a16:creationId xmlns:a16="http://schemas.microsoft.com/office/drawing/2014/main" id="{C6D75B22-563E-9548-99C7-321E840B9697}"/>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descr="IMG_2181.JPG"/>
          <p:cNvPicPr preferRelativeResize="0"/>
          <p:nvPr/>
        </p:nvPicPr>
        <p:blipFill rotWithShape="1">
          <a:blip r:embed="rId3">
            <a:alphaModFix/>
          </a:blip>
          <a:srcRect l="6221" t="6089" r="5657" b="5781"/>
          <a:stretch/>
        </p:blipFill>
        <p:spPr>
          <a:xfrm>
            <a:off x="0" y="-26816"/>
            <a:ext cx="12238800" cy="6884800"/>
          </a:xfrm>
          <a:prstGeom prst="rect">
            <a:avLst/>
          </a:prstGeom>
          <a:noFill/>
          <a:ln>
            <a:noFill/>
          </a:ln>
        </p:spPr>
      </p:pic>
      <p:sp>
        <p:nvSpPr>
          <p:cNvPr id="97" name="Shape 97"/>
          <p:cNvSpPr/>
          <p:nvPr/>
        </p:nvSpPr>
        <p:spPr>
          <a:xfrm>
            <a:off x="1095375" y="1882879"/>
            <a:ext cx="3286000" cy="584400"/>
          </a:xfrm>
          <a:prstGeom prst="rect">
            <a:avLst/>
          </a:prstGeom>
          <a:noFill/>
          <a:ln>
            <a:noFill/>
          </a:ln>
        </p:spPr>
        <p:txBody>
          <a:bodyPr lIns="78567" tIns="39267" rIns="78567" bIns="39267" anchor="t" anchorCtr="0">
            <a:noAutofit/>
          </a:bodyPr>
          <a:lstStyle/>
          <a:p>
            <a:pPr algn="ctr">
              <a:buSzPct val="25000"/>
            </a:pPr>
            <a:r>
              <a:rPr lang="en" sz="2000" dirty="0">
                <a:solidFill>
                  <a:schemeClr val="lt1"/>
                </a:solidFill>
                <a:latin typeface="Helvetica Neue"/>
                <a:ea typeface="Helvetica Neue"/>
                <a:cs typeface="Helvetica Neue"/>
                <a:sym typeface="Helvetica Neue"/>
              </a:rPr>
              <a:t>Shared Values</a:t>
            </a:r>
          </a:p>
          <a:p>
            <a:pPr algn="ctr">
              <a:buSzPct val="25000"/>
            </a:pPr>
            <a:r>
              <a:rPr lang="en" sz="2000" dirty="0">
                <a:solidFill>
                  <a:schemeClr val="lt1"/>
                </a:solidFill>
                <a:latin typeface="Helvetica Neue"/>
                <a:ea typeface="Helvetica Neue"/>
                <a:cs typeface="Helvetica Neue"/>
                <a:sym typeface="Helvetica Neue"/>
              </a:rPr>
              <a:t>A Simple Promise</a:t>
            </a:r>
          </a:p>
        </p:txBody>
      </p:sp>
      <p:sp>
        <p:nvSpPr>
          <p:cNvPr id="98" name="Shape 98"/>
          <p:cNvSpPr/>
          <p:nvPr/>
        </p:nvSpPr>
        <p:spPr>
          <a:xfrm>
            <a:off x="7506800" y="5559800"/>
            <a:ext cx="4732000" cy="1260400"/>
          </a:xfrm>
          <a:prstGeom prst="rect">
            <a:avLst/>
          </a:prstGeom>
          <a:noFill/>
          <a:ln>
            <a:noFill/>
          </a:ln>
        </p:spPr>
        <p:txBody>
          <a:bodyPr lIns="78567" tIns="39267" rIns="78567" bIns="39267" anchor="t" anchorCtr="0">
            <a:noAutofit/>
          </a:bodyPr>
          <a:lstStyle/>
          <a:p>
            <a:pPr algn="r">
              <a:buSzPct val="25000"/>
            </a:pPr>
            <a:r>
              <a:rPr lang="en" sz="3200">
                <a:solidFill>
                  <a:srgbClr val="FFF2CC"/>
                </a:solidFill>
              </a:rPr>
              <a:t>Recruitment &amp; Retention       Resources</a:t>
            </a:r>
          </a:p>
          <a:p>
            <a:endParaRPr sz="2000">
              <a:solidFill>
                <a:srgbClr val="FFFFFF"/>
              </a:solidFill>
              <a:latin typeface="Arial"/>
              <a:ea typeface="Arial"/>
              <a:cs typeface="Arial"/>
              <a:sym typeface="Arial"/>
            </a:endParaRPr>
          </a:p>
        </p:txBody>
      </p:sp>
      <p:pic>
        <p:nvPicPr>
          <p:cNvPr id="6" name="Picture 5" descr="2color_whitetext.eps">
            <a:extLst>
              <a:ext uri="{FF2B5EF4-FFF2-40B4-BE49-F238E27FC236}">
                <a16:creationId xmlns:a16="http://schemas.microsoft.com/office/drawing/2014/main" id="{BF962D84-C372-6442-9B1B-0DC2D152A4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175" y="509752"/>
            <a:ext cx="3200400" cy="1545021"/>
          </a:xfrm>
          <a:prstGeom prst="rect">
            <a:avLst/>
          </a:prstGeom>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10200" y="537541"/>
            <a:ext cx="10971600" cy="1142800"/>
          </a:xfrm>
          <a:prstGeom prst="rect">
            <a:avLst/>
          </a:prstGeom>
        </p:spPr>
        <p:txBody>
          <a:bodyPr vert="horz" lIns="78567" tIns="78567" rIns="78567" bIns="78567" rtlCol="0" anchor="b" anchorCtr="0">
            <a:noAutofit/>
          </a:bodyPr>
          <a:lstStyle/>
          <a:p>
            <a:pPr>
              <a:spcBef>
                <a:spcPts val="0"/>
              </a:spcBef>
            </a:pPr>
            <a:r>
              <a:rPr lang="en" dirty="0">
                <a:solidFill>
                  <a:srgbClr val="0085AD"/>
                </a:solidFill>
                <a:latin typeface="Helvetica Neue"/>
              </a:rPr>
              <a:t>Sons of Norway Recruitment &amp; </a:t>
            </a:r>
            <a:br>
              <a:rPr lang="en" dirty="0">
                <a:solidFill>
                  <a:srgbClr val="0085AD"/>
                </a:solidFill>
                <a:latin typeface="Helvetica Neue"/>
              </a:rPr>
            </a:br>
            <a:r>
              <a:rPr lang="en" dirty="0">
                <a:solidFill>
                  <a:srgbClr val="0085AD"/>
                </a:solidFill>
                <a:latin typeface="Helvetica Neue"/>
              </a:rPr>
              <a:t>Retention Tools</a:t>
            </a:r>
          </a:p>
        </p:txBody>
      </p:sp>
      <p:sp>
        <p:nvSpPr>
          <p:cNvPr id="104" name="Shape 104"/>
          <p:cNvSpPr txBox="1">
            <a:spLocks noGrp="1"/>
          </p:cNvSpPr>
          <p:nvPr>
            <p:ph type="body" idx="1"/>
          </p:nvPr>
        </p:nvSpPr>
        <p:spPr>
          <a:xfrm>
            <a:off x="610195" y="2368013"/>
            <a:ext cx="5386000" cy="639600"/>
          </a:xfrm>
          <a:prstGeom prst="rect">
            <a:avLst/>
          </a:prstGeom>
        </p:spPr>
        <p:txBody>
          <a:bodyPr vert="horz" lIns="78567" tIns="78567" rIns="78567" bIns="78567" rtlCol="0" anchor="b" anchorCtr="0">
            <a:noAutofit/>
          </a:bodyPr>
          <a:lstStyle/>
          <a:p>
            <a:pPr>
              <a:spcBef>
                <a:spcPts val="0"/>
              </a:spcBef>
            </a:pPr>
            <a:r>
              <a:rPr lang="en" dirty="0">
                <a:solidFill>
                  <a:schemeClr val="bg2">
                    <a:lumMod val="25000"/>
                  </a:schemeClr>
                </a:solidFill>
                <a:latin typeface="Helvetica Neue"/>
              </a:rPr>
              <a:t>Tangible Resources</a:t>
            </a:r>
          </a:p>
        </p:txBody>
      </p:sp>
      <p:sp>
        <p:nvSpPr>
          <p:cNvPr id="105" name="Shape 105"/>
          <p:cNvSpPr txBox="1">
            <a:spLocks noGrp="1"/>
          </p:cNvSpPr>
          <p:nvPr>
            <p:ph type="body" idx="2"/>
          </p:nvPr>
        </p:nvSpPr>
        <p:spPr>
          <a:xfrm>
            <a:off x="610199" y="3007591"/>
            <a:ext cx="4696000" cy="3951200"/>
          </a:xfrm>
          <a:prstGeom prst="rect">
            <a:avLst/>
          </a:prstGeom>
        </p:spPr>
        <p:txBody>
          <a:bodyPr vert="horz" lIns="78567" tIns="78567" rIns="78567" bIns="78567" rtlCol="0" anchor="t" anchorCtr="0">
            <a:noAutofit/>
          </a:bodyPr>
          <a:lstStyle/>
          <a:p>
            <a:pPr marL="609585" indent="-304792">
              <a:spcBef>
                <a:spcPts val="0"/>
              </a:spcBef>
            </a:pPr>
            <a:r>
              <a:rPr lang="en" sz="1200" i="1" dirty="0">
                <a:solidFill>
                  <a:schemeClr val="bg2">
                    <a:lumMod val="25000"/>
                  </a:schemeClr>
                </a:solidFill>
                <a:latin typeface="Helvetica Neue"/>
              </a:rPr>
              <a:t>Viking </a:t>
            </a:r>
            <a:r>
              <a:rPr lang="en" sz="1200" dirty="0">
                <a:solidFill>
                  <a:schemeClr val="bg2">
                    <a:lumMod val="25000"/>
                  </a:schemeClr>
                </a:solidFill>
                <a:latin typeface="Helvetica Neue"/>
              </a:rPr>
              <a:t>Magazine</a:t>
            </a:r>
            <a:br>
              <a:rPr lang="en" sz="1200" dirty="0">
                <a:solidFill>
                  <a:schemeClr val="bg2">
                    <a:lumMod val="25000"/>
                  </a:schemeClr>
                </a:solidFill>
                <a:latin typeface="Helvetica Neue"/>
              </a:rPr>
            </a:br>
            <a:endParaRPr lang="en" sz="1200" dirty="0">
              <a:solidFill>
                <a:schemeClr val="bg2">
                  <a:lumMod val="25000"/>
                </a:schemeClr>
              </a:solidFill>
              <a:latin typeface="Helvetica Neue"/>
            </a:endParaRPr>
          </a:p>
          <a:p>
            <a:pPr marL="609585" indent="-304792">
              <a:spcBef>
                <a:spcPts val="0"/>
              </a:spcBef>
            </a:pPr>
            <a:r>
              <a:rPr lang="en" sz="1200" dirty="0">
                <a:solidFill>
                  <a:schemeClr val="bg2">
                    <a:lumMod val="25000"/>
                  </a:schemeClr>
                </a:solidFill>
                <a:latin typeface="Helvetica Neue"/>
              </a:rPr>
              <a:t>Sons of Norway Foundation scholarships</a:t>
            </a:r>
            <a:br>
              <a:rPr lang="en" sz="1200" dirty="0">
                <a:solidFill>
                  <a:schemeClr val="bg2">
                    <a:lumMod val="25000"/>
                  </a:schemeClr>
                </a:solidFill>
                <a:latin typeface="Helvetica Neue"/>
              </a:rPr>
            </a:br>
            <a:endParaRPr lang="en" sz="1200" dirty="0">
              <a:solidFill>
                <a:schemeClr val="bg2">
                  <a:lumMod val="25000"/>
                </a:schemeClr>
              </a:solidFill>
              <a:latin typeface="Helvetica Neue"/>
            </a:endParaRPr>
          </a:p>
          <a:p>
            <a:pPr marL="609585" indent="-304792">
              <a:spcBef>
                <a:spcPts val="0"/>
              </a:spcBef>
            </a:pPr>
            <a:r>
              <a:rPr lang="en" sz="1200" dirty="0">
                <a:solidFill>
                  <a:schemeClr val="bg2">
                    <a:lumMod val="25000"/>
                  </a:schemeClr>
                </a:solidFill>
                <a:latin typeface="Helvetica Neue"/>
              </a:rPr>
              <a:t>Outstanding financial products</a:t>
            </a:r>
          </a:p>
        </p:txBody>
      </p:sp>
      <p:sp>
        <p:nvSpPr>
          <p:cNvPr id="106" name="Shape 106"/>
          <p:cNvSpPr txBox="1">
            <a:spLocks noGrp="1"/>
          </p:cNvSpPr>
          <p:nvPr>
            <p:ph type="body" idx="3"/>
          </p:nvPr>
        </p:nvSpPr>
        <p:spPr>
          <a:xfrm>
            <a:off x="5810862" y="2387353"/>
            <a:ext cx="5389200" cy="639600"/>
          </a:xfrm>
          <a:prstGeom prst="rect">
            <a:avLst/>
          </a:prstGeom>
        </p:spPr>
        <p:txBody>
          <a:bodyPr vert="horz" lIns="78567" tIns="78567" rIns="78567" bIns="78567" rtlCol="0" anchor="b" anchorCtr="0">
            <a:noAutofit/>
          </a:bodyPr>
          <a:lstStyle/>
          <a:p>
            <a:pPr>
              <a:spcBef>
                <a:spcPts val="0"/>
              </a:spcBef>
            </a:pPr>
            <a:r>
              <a:rPr lang="en" dirty="0">
                <a:solidFill>
                  <a:schemeClr val="bg2">
                    <a:lumMod val="25000"/>
                  </a:schemeClr>
                </a:solidFill>
                <a:latin typeface="Helvetica Neue"/>
              </a:rPr>
              <a:t>Intangible Resources</a:t>
            </a:r>
          </a:p>
        </p:txBody>
      </p:sp>
      <p:sp>
        <p:nvSpPr>
          <p:cNvPr id="107" name="Shape 107"/>
          <p:cNvSpPr txBox="1">
            <a:spLocks noGrp="1"/>
          </p:cNvSpPr>
          <p:nvPr>
            <p:ph type="body" idx="4"/>
          </p:nvPr>
        </p:nvSpPr>
        <p:spPr>
          <a:xfrm>
            <a:off x="5810862" y="3046292"/>
            <a:ext cx="5389200" cy="3951200"/>
          </a:xfrm>
          <a:prstGeom prst="rect">
            <a:avLst/>
          </a:prstGeom>
        </p:spPr>
        <p:txBody>
          <a:bodyPr vert="horz" lIns="78567" tIns="78567" rIns="78567" bIns="78567" rtlCol="0" anchor="t" anchorCtr="0">
            <a:noAutofit/>
          </a:bodyPr>
          <a:lstStyle/>
          <a:p>
            <a:pPr marL="609585" indent="-304792">
              <a:spcBef>
                <a:spcPts val="0"/>
              </a:spcBef>
            </a:pPr>
            <a:r>
              <a:rPr lang="en" sz="1200" dirty="0">
                <a:solidFill>
                  <a:schemeClr val="bg2">
                    <a:lumMod val="25000"/>
                  </a:schemeClr>
                </a:solidFill>
                <a:latin typeface="Helvetica Neue"/>
              </a:rPr>
              <a:t>Sense of fellowship from lodges</a:t>
            </a:r>
            <a:br>
              <a:rPr lang="en" sz="1200" dirty="0">
                <a:solidFill>
                  <a:schemeClr val="bg2">
                    <a:lumMod val="25000"/>
                  </a:schemeClr>
                </a:solidFill>
                <a:latin typeface="Helvetica Neue"/>
              </a:rPr>
            </a:br>
            <a:endParaRPr lang="en" sz="1200" dirty="0">
              <a:solidFill>
                <a:schemeClr val="bg2">
                  <a:lumMod val="25000"/>
                </a:schemeClr>
              </a:solidFill>
              <a:latin typeface="Helvetica Neue"/>
            </a:endParaRPr>
          </a:p>
          <a:p>
            <a:pPr marL="609585" indent="-304792">
              <a:spcBef>
                <a:spcPts val="0"/>
              </a:spcBef>
            </a:pPr>
            <a:r>
              <a:rPr lang="en" sz="1200" dirty="0">
                <a:solidFill>
                  <a:schemeClr val="bg2">
                    <a:lumMod val="25000"/>
                  </a:schemeClr>
                </a:solidFill>
                <a:latin typeface="Helvetica Neue"/>
              </a:rPr>
              <a:t>Greater connection to Norwegian heritage</a:t>
            </a:r>
            <a:br>
              <a:rPr lang="en" sz="1200" dirty="0">
                <a:solidFill>
                  <a:schemeClr val="bg2">
                    <a:lumMod val="25000"/>
                  </a:schemeClr>
                </a:solidFill>
                <a:latin typeface="Helvetica Neue"/>
              </a:rPr>
            </a:br>
            <a:endParaRPr lang="en" sz="1200" dirty="0">
              <a:solidFill>
                <a:schemeClr val="bg2">
                  <a:lumMod val="25000"/>
                </a:schemeClr>
              </a:solidFill>
              <a:latin typeface="Helvetica Neue"/>
            </a:endParaRPr>
          </a:p>
          <a:p>
            <a:pPr marL="609585" indent="-304792">
              <a:spcBef>
                <a:spcPts val="0"/>
              </a:spcBef>
            </a:pPr>
            <a:r>
              <a:rPr lang="en" sz="1200" dirty="0">
                <a:solidFill>
                  <a:schemeClr val="bg2">
                    <a:lumMod val="25000"/>
                  </a:schemeClr>
                </a:solidFill>
                <a:latin typeface="Helvetica Neue"/>
              </a:rPr>
              <a:t>Greater sense of community through volunteerism</a:t>
            </a:r>
          </a:p>
        </p:txBody>
      </p:sp>
      <p:pic>
        <p:nvPicPr>
          <p:cNvPr id="8" name="Shape 98" descr="IMG_2181.JPG">
            <a:extLst>
              <a:ext uri="{FF2B5EF4-FFF2-40B4-BE49-F238E27FC236}">
                <a16:creationId xmlns:a16="http://schemas.microsoft.com/office/drawing/2014/main" id="{FA1FE54C-6A34-9442-8771-A9E4248B62DC}"/>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9" name="Group 8">
            <a:extLst>
              <a:ext uri="{FF2B5EF4-FFF2-40B4-BE49-F238E27FC236}">
                <a16:creationId xmlns:a16="http://schemas.microsoft.com/office/drawing/2014/main" id="{A1BAE78E-6B4B-1A45-A032-B96DA882D25E}"/>
              </a:ext>
            </a:extLst>
          </p:cNvPr>
          <p:cNvGrpSpPr/>
          <p:nvPr/>
        </p:nvGrpSpPr>
        <p:grpSpPr>
          <a:xfrm flipV="1">
            <a:off x="746188" y="1870424"/>
            <a:ext cx="4165600" cy="177800"/>
            <a:chOff x="2819400" y="1885950"/>
            <a:chExt cx="3124200" cy="152400"/>
          </a:xfrm>
        </p:grpSpPr>
        <p:sp>
          <p:nvSpPr>
            <p:cNvPr id="10" name="Rectangle 9">
              <a:extLst>
                <a:ext uri="{FF2B5EF4-FFF2-40B4-BE49-F238E27FC236}">
                  <a16:creationId xmlns:a16="http://schemas.microsoft.com/office/drawing/2014/main" id="{84FB7E3E-3FDE-7F49-9B8A-98F411D498B9}"/>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1" name="Straight Connector 10">
              <a:extLst>
                <a:ext uri="{FF2B5EF4-FFF2-40B4-BE49-F238E27FC236}">
                  <a16:creationId xmlns:a16="http://schemas.microsoft.com/office/drawing/2014/main" id="{E9FFD05C-B23D-684A-9C67-C99248CE4880}"/>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descr="IMG_2181.JPG"/>
          <p:cNvPicPr preferRelativeResize="0"/>
          <p:nvPr/>
        </p:nvPicPr>
        <p:blipFill rotWithShape="1">
          <a:blip r:embed="rId3">
            <a:alphaModFix/>
          </a:blip>
          <a:srcRect l="6387" t="6147" r="90051" b="5785"/>
          <a:stretch/>
        </p:blipFill>
        <p:spPr>
          <a:xfrm>
            <a:off x="11453812" y="0"/>
            <a:ext cx="738000" cy="6858000"/>
          </a:xfrm>
          <a:prstGeom prst="rect">
            <a:avLst/>
          </a:prstGeom>
          <a:noFill/>
          <a:ln>
            <a:noFill/>
          </a:ln>
        </p:spPr>
      </p:pic>
      <p:sp>
        <p:nvSpPr>
          <p:cNvPr id="115" name="Shape 115"/>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Fellowship</a:t>
            </a:r>
          </a:p>
        </p:txBody>
      </p:sp>
      <p:sp>
        <p:nvSpPr>
          <p:cNvPr id="116" name="Shape 116"/>
          <p:cNvSpPr txBox="1"/>
          <p:nvPr/>
        </p:nvSpPr>
        <p:spPr>
          <a:xfrm>
            <a:off x="271074" y="2778485"/>
            <a:ext cx="4892000" cy="4162400"/>
          </a:xfrm>
          <a:prstGeom prst="rect">
            <a:avLst/>
          </a:prstGeom>
          <a:noFill/>
          <a:ln>
            <a:noFill/>
          </a:ln>
        </p:spPr>
        <p:txBody>
          <a:bodyPr lIns="121900" tIns="121900" rIns="121900" bIns="121900" anchor="t" anchorCtr="0">
            <a:noAutofit/>
          </a:bodyPr>
          <a:lstStyle/>
          <a:p>
            <a:pPr algn="ctr"/>
            <a:r>
              <a:rPr lang="en" u="sng" dirty="0">
                <a:solidFill>
                  <a:srgbClr val="CC0000"/>
                </a:solidFill>
                <a:latin typeface="Helvetica Neue"/>
                <a:ea typeface="Helvetica Neue"/>
                <a:cs typeface="Helvetica Neue"/>
                <a:sym typeface="Helvetica Neue"/>
              </a:rPr>
              <a:t>Recruitment</a:t>
            </a: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Potential members have a desire to connect with other people</a:t>
            </a: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Invite friends and family to join you at your lodge</a:t>
            </a:r>
          </a:p>
        </p:txBody>
      </p:sp>
      <p:sp>
        <p:nvSpPr>
          <p:cNvPr id="117" name="Shape 117"/>
          <p:cNvSpPr txBox="1"/>
          <p:nvPr/>
        </p:nvSpPr>
        <p:spPr>
          <a:xfrm>
            <a:off x="5602158" y="2845465"/>
            <a:ext cx="4892000" cy="4162400"/>
          </a:xfrm>
          <a:prstGeom prst="rect">
            <a:avLst/>
          </a:prstGeom>
          <a:noFill/>
          <a:ln>
            <a:noFill/>
          </a:ln>
        </p:spPr>
        <p:txBody>
          <a:bodyPr lIns="121900" tIns="121900" rIns="121900" bIns="121900" anchor="t" anchorCtr="0">
            <a:noAutofit/>
          </a:bodyPr>
          <a:lstStyle/>
          <a:p>
            <a:pPr algn="ctr"/>
            <a:r>
              <a:rPr lang="en" u="sng" dirty="0">
                <a:solidFill>
                  <a:srgbClr val="CC0000"/>
                </a:solidFill>
                <a:latin typeface="Helvetica Neue"/>
                <a:ea typeface="Helvetica Neue"/>
                <a:cs typeface="Helvetica Neue"/>
                <a:sym typeface="Helvetica Neue"/>
              </a:rPr>
              <a:t>Retention</a:t>
            </a: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Members engaged in the lodge are more likely to renew</a:t>
            </a: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Follow up with members if you’ve noticed their absence </a:t>
            </a:r>
          </a:p>
        </p:txBody>
      </p:sp>
      <p:sp>
        <p:nvSpPr>
          <p:cNvPr id="118" name="Shape 118"/>
          <p:cNvSpPr txBox="1"/>
          <p:nvPr/>
        </p:nvSpPr>
        <p:spPr>
          <a:xfrm>
            <a:off x="645467" y="1553133"/>
            <a:ext cx="8677209" cy="1220400"/>
          </a:xfrm>
          <a:prstGeom prst="rect">
            <a:avLst/>
          </a:prstGeom>
          <a:noFill/>
          <a:ln>
            <a:noFill/>
          </a:ln>
        </p:spPr>
        <p:txBody>
          <a:bodyPr lIns="121900" tIns="121900" rIns="121900" bIns="121900" anchor="t" anchorCtr="0">
            <a:noAutofit/>
          </a:bodyPr>
          <a:lstStyle/>
          <a:p>
            <a:r>
              <a:rPr lang="en" dirty="0">
                <a:solidFill>
                  <a:schemeClr val="bg2">
                    <a:lumMod val="25000"/>
                  </a:schemeClr>
                </a:solidFill>
                <a:latin typeface="Helvetica Neue"/>
                <a:ea typeface="Helvetica Neue"/>
                <a:cs typeface="Helvetica Neue"/>
                <a:sym typeface="Helvetica Neue"/>
              </a:rPr>
              <a:t>Being a member of a lodge is the #1 benefit of belonging to Sons of Norway: It connects people with a common interest in Norwegian culture and heritage </a:t>
            </a:r>
          </a:p>
        </p:txBody>
      </p:sp>
      <p:pic>
        <p:nvPicPr>
          <p:cNvPr id="7" name="Shape 98" descr="IMG_2181.JPG">
            <a:extLst>
              <a:ext uri="{FF2B5EF4-FFF2-40B4-BE49-F238E27FC236}">
                <a16:creationId xmlns:a16="http://schemas.microsoft.com/office/drawing/2014/main" id="{65BDAEDF-71ED-894B-A35F-FC3718B2882A}"/>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8" name="Group 7">
            <a:extLst>
              <a:ext uri="{FF2B5EF4-FFF2-40B4-BE49-F238E27FC236}">
                <a16:creationId xmlns:a16="http://schemas.microsoft.com/office/drawing/2014/main" id="{0C997052-F724-A849-B3D5-9ED7C1B85016}"/>
              </a:ext>
            </a:extLst>
          </p:cNvPr>
          <p:cNvGrpSpPr/>
          <p:nvPr/>
        </p:nvGrpSpPr>
        <p:grpSpPr>
          <a:xfrm flipV="1">
            <a:off x="756698" y="1392300"/>
            <a:ext cx="4165600" cy="177800"/>
            <a:chOff x="2819400" y="1885950"/>
            <a:chExt cx="3124200" cy="152400"/>
          </a:xfrm>
        </p:grpSpPr>
        <p:sp>
          <p:nvSpPr>
            <p:cNvPr id="9" name="Rectangle 8">
              <a:extLst>
                <a:ext uri="{FF2B5EF4-FFF2-40B4-BE49-F238E27FC236}">
                  <a16:creationId xmlns:a16="http://schemas.microsoft.com/office/drawing/2014/main" id="{A3782D95-A60C-0849-B746-16FA1519E165}"/>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0" name="Straight Connector 9">
              <a:extLst>
                <a:ext uri="{FF2B5EF4-FFF2-40B4-BE49-F238E27FC236}">
                  <a16:creationId xmlns:a16="http://schemas.microsoft.com/office/drawing/2014/main" id="{991EDC75-B871-1A48-B457-4C5522C3FD70}"/>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Shape 125"/>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Sports Medal Program </a:t>
            </a:r>
          </a:p>
        </p:txBody>
      </p:sp>
      <p:sp>
        <p:nvSpPr>
          <p:cNvPr id="126" name="Shape 126"/>
          <p:cNvSpPr txBox="1"/>
          <p:nvPr/>
        </p:nvSpPr>
        <p:spPr>
          <a:xfrm>
            <a:off x="536200" y="1659000"/>
            <a:ext cx="6214258" cy="5743282"/>
          </a:xfrm>
          <a:prstGeom prst="rect">
            <a:avLst/>
          </a:prstGeom>
          <a:noFill/>
          <a:ln>
            <a:noFill/>
          </a:ln>
        </p:spPr>
        <p:txBody>
          <a:bodyPr lIns="121900" tIns="121900" rIns="121900" bIns="121900" anchor="t" anchorCtr="0">
            <a:noAutofit/>
          </a:bodyPr>
          <a:lstStyle/>
          <a:p>
            <a:pPr>
              <a:spcBef>
                <a:spcPts val="933"/>
              </a:spcBef>
            </a:pPr>
            <a:r>
              <a:rPr lang="en" dirty="0">
                <a:solidFill>
                  <a:srgbClr val="595959"/>
                </a:solidFill>
                <a:latin typeface="Helvetica Neue"/>
                <a:ea typeface="Helvetica Neue"/>
                <a:cs typeface="Helvetica Neue"/>
                <a:sym typeface="Helvetica Neue"/>
              </a:rPr>
              <a:t>Provides an exciting incentive for participating in a variety of activities</a:t>
            </a:r>
          </a:p>
          <a:p>
            <a:pPr>
              <a:spcBef>
                <a:spcPts val="933"/>
              </a:spcBef>
            </a:pPr>
            <a:br>
              <a:rPr lang="en" dirty="0">
                <a:solidFill>
                  <a:srgbClr val="595959"/>
                </a:solidFill>
                <a:latin typeface="Helvetica Neue"/>
                <a:ea typeface="Helvetica Neue"/>
                <a:cs typeface="Helvetica Neue"/>
                <a:sym typeface="Helvetica Neue"/>
              </a:rPr>
            </a:br>
            <a:r>
              <a:rPr lang="en" u="sng" dirty="0">
                <a:solidFill>
                  <a:srgbClr val="CC0000"/>
                </a:solidFill>
                <a:latin typeface="Helvetica Neue"/>
                <a:sym typeface="Helvetica Neue"/>
              </a:rPr>
              <a:t>Recruitment</a:t>
            </a:r>
          </a:p>
          <a:p>
            <a:pPr>
              <a:spcBef>
                <a:spcPts val="933"/>
              </a:spcBef>
            </a:pPr>
            <a:endParaRPr u="sng" dirty="0">
              <a:solidFill>
                <a:srgbClr val="595959"/>
              </a:solidFill>
              <a:latin typeface="Helvetica Neue"/>
              <a:ea typeface="Helvetica Neue"/>
              <a:cs typeface="Helvetica Neue"/>
              <a:sym typeface="Helvetica Neue"/>
            </a:endParaRPr>
          </a:p>
          <a:p>
            <a:pPr marL="609585" indent="-304792">
              <a:spcBef>
                <a:spcPts val="933"/>
              </a:spcBef>
              <a:buClr>
                <a:srgbClr val="595959"/>
              </a:buClr>
              <a:buFont typeface="Helvetica Neue"/>
              <a:buChar char="●"/>
            </a:pPr>
            <a:r>
              <a:rPr lang="en" dirty="0">
                <a:solidFill>
                  <a:srgbClr val="595959"/>
                </a:solidFill>
                <a:latin typeface="Helvetica Neue"/>
                <a:ea typeface="Helvetica Neue"/>
                <a:cs typeface="Helvetica Neue"/>
                <a:sym typeface="Helvetica Neue"/>
              </a:rPr>
              <a:t>Excellent for active families: combine Norwegian culture with healthy living</a:t>
            </a:r>
          </a:p>
          <a:p>
            <a:pPr>
              <a:spcBef>
                <a:spcPts val="933"/>
              </a:spcBef>
            </a:pPr>
            <a:endParaRPr dirty="0">
              <a:solidFill>
                <a:srgbClr val="595959"/>
              </a:solidFill>
              <a:latin typeface="Helvetica Neue"/>
              <a:ea typeface="Helvetica Neue"/>
              <a:cs typeface="Helvetica Neue"/>
              <a:sym typeface="Helvetica Neue"/>
            </a:endParaRPr>
          </a:p>
          <a:p>
            <a:pPr>
              <a:spcBef>
                <a:spcPts val="933"/>
              </a:spcBef>
              <a:spcAft>
                <a:spcPts val="1333"/>
              </a:spcAft>
            </a:pPr>
            <a:r>
              <a:rPr lang="en" u="sng" dirty="0">
                <a:solidFill>
                  <a:srgbClr val="CC0000"/>
                </a:solidFill>
                <a:latin typeface="Helvetica Neue"/>
                <a:ea typeface="Helvetica Neue"/>
                <a:cs typeface="Helvetica Neue"/>
                <a:sym typeface="Helvetica Neue"/>
              </a:rPr>
              <a:t>Retention</a:t>
            </a:r>
          </a:p>
          <a:p>
            <a:pPr marL="609585" indent="-304792">
              <a:spcBef>
                <a:spcPts val="933"/>
              </a:spcBef>
              <a:spcAft>
                <a:spcPts val="1333"/>
              </a:spcAft>
              <a:buClr>
                <a:srgbClr val="595959"/>
              </a:buClr>
              <a:buFont typeface="Helvetica Neue"/>
              <a:buChar char="●"/>
            </a:pPr>
            <a:r>
              <a:rPr lang="en" dirty="0">
                <a:solidFill>
                  <a:srgbClr val="595959"/>
                </a:solidFill>
                <a:latin typeface="Helvetica Neue"/>
                <a:ea typeface="Helvetica Neue"/>
                <a:cs typeface="Helvetica Neue"/>
                <a:sym typeface="Helvetica Neue"/>
              </a:rPr>
              <a:t>Create a lodge sports medal program to keep members engaged</a:t>
            </a:r>
          </a:p>
          <a:p>
            <a:r>
              <a:rPr lang="en" dirty="0">
                <a:solidFill>
                  <a:srgbClr val="0085AD"/>
                </a:solidFill>
                <a:latin typeface="Helvetica Neue"/>
                <a:ea typeface="Helvetica Neue"/>
                <a:cs typeface="Helvetica Neue"/>
                <a:sym typeface="Helvetica Neue"/>
              </a:rPr>
              <a:t>A full list of the Sports Medals is available online in the </a:t>
            </a:r>
          </a:p>
          <a:p>
            <a:r>
              <a:rPr lang="en" dirty="0">
                <a:solidFill>
                  <a:srgbClr val="0085AD"/>
                </a:solidFill>
                <a:latin typeface="Helvetica Neue"/>
                <a:ea typeface="Helvetica Neue"/>
                <a:cs typeface="Helvetica Neue"/>
                <a:sym typeface="Helvetica Neue"/>
              </a:rPr>
              <a:t>Members Section </a:t>
            </a:r>
            <a:br>
              <a:rPr lang="en" sz="2400" dirty="0">
                <a:solidFill>
                  <a:srgbClr val="004080"/>
                </a:solidFill>
                <a:latin typeface="Arial Narrow" panose="020B0606020202030204" pitchFamily="34" charset="0"/>
                <a:ea typeface="Helvetica Neue"/>
                <a:cs typeface="Helvetica Neue"/>
                <a:sym typeface="Helvetica Neue"/>
              </a:rPr>
            </a:br>
            <a:endParaRPr lang="en" sz="2400" dirty="0">
              <a:solidFill>
                <a:srgbClr val="004080"/>
              </a:solidFill>
              <a:latin typeface="Arial Narrow" panose="020B0606020202030204" pitchFamily="34" charset="0"/>
              <a:ea typeface="Helvetica Neue"/>
              <a:cs typeface="Helvetica Neue"/>
              <a:sym typeface="Helvetica Neue"/>
            </a:endParaRPr>
          </a:p>
          <a:p>
            <a:pPr algn="ctr">
              <a:spcBef>
                <a:spcPts val="933"/>
              </a:spcBef>
              <a:spcAft>
                <a:spcPts val="1333"/>
              </a:spcAft>
            </a:pPr>
            <a:endParaRPr sz="2400" dirty="0">
              <a:solidFill>
                <a:srgbClr val="004080"/>
              </a:solidFill>
              <a:latin typeface="Helvetica Neue"/>
              <a:ea typeface="Helvetica Neue"/>
              <a:cs typeface="Helvetica Neue"/>
              <a:sym typeface="Helvetica Neue"/>
            </a:endParaRPr>
          </a:p>
          <a:p>
            <a:pPr>
              <a:spcAft>
                <a:spcPts val="1333"/>
              </a:spcAft>
            </a:pPr>
            <a:endParaRPr sz="2400" dirty="0">
              <a:solidFill>
                <a:srgbClr val="595959"/>
              </a:solidFill>
              <a:latin typeface="Helvetica Neue"/>
              <a:ea typeface="Helvetica Neue"/>
              <a:cs typeface="Helvetica Neue"/>
              <a:sym typeface="Helvetica Neue"/>
            </a:endParaRPr>
          </a:p>
        </p:txBody>
      </p:sp>
      <p:pic>
        <p:nvPicPr>
          <p:cNvPr id="127" name="Shape 127"/>
          <p:cNvPicPr preferRelativeResize="0"/>
          <p:nvPr/>
        </p:nvPicPr>
        <p:blipFill>
          <a:blip r:embed="rId3">
            <a:alphaModFix/>
          </a:blip>
          <a:stretch>
            <a:fillRect/>
          </a:stretch>
        </p:blipFill>
        <p:spPr>
          <a:xfrm>
            <a:off x="6750458" y="1221057"/>
            <a:ext cx="4684844" cy="5059299"/>
          </a:xfrm>
          <a:prstGeom prst="rect">
            <a:avLst/>
          </a:prstGeom>
          <a:noFill/>
          <a:ln>
            <a:noFill/>
          </a:ln>
        </p:spPr>
      </p:pic>
      <p:pic>
        <p:nvPicPr>
          <p:cNvPr id="10" name="Shape 98" descr="IMG_2181.JPG">
            <a:extLst>
              <a:ext uri="{FF2B5EF4-FFF2-40B4-BE49-F238E27FC236}">
                <a16:creationId xmlns:a16="http://schemas.microsoft.com/office/drawing/2014/main" id="{973DA598-10A8-DF46-A32F-7B5A44B727F9}"/>
              </a:ext>
            </a:extLst>
          </p:cNvPr>
          <p:cNvPicPr preferRelativeResize="0"/>
          <p:nvPr/>
        </p:nvPicPr>
        <p:blipFill rotWithShape="1">
          <a:blip r:embed="rId4">
            <a:alphaModFix/>
          </a:blip>
          <a:srcRect l="67417" t="6091" r="24106" b="5777"/>
          <a:stretch/>
        </p:blipFill>
        <p:spPr>
          <a:xfrm flipH="1">
            <a:off x="11014728" y="-26816"/>
            <a:ext cx="1177272" cy="6884816"/>
          </a:xfrm>
          <a:prstGeom prst="rect">
            <a:avLst/>
          </a:prstGeom>
          <a:noFill/>
          <a:ln>
            <a:noFill/>
          </a:ln>
        </p:spPr>
      </p:pic>
      <p:grpSp>
        <p:nvGrpSpPr>
          <p:cNvPr id="11" name="Group 10">
            <a:extLst>
              <a:ext uri="{FF2B5EF4-FFF2-40B4-BE49-F238E27FC236}">
                <a16:creationId xmlns:a16="http://schemas.microsoft.com/office/drawing/2014/main" id="{4D894CB9-DBE2-6245-98F1-F59BFF970768}"/>
              </a:ext>
            </a:extLst>
          </p:cNvPr>
          <p:cNvGrpSpPr/>
          <p:nvPr/>
        </p:nvGrpSpPr>
        <p:grpSpPr>
          <a:xfrm flipV="1">
            <a:off x="756698" y="1392300"/>
            <a:ext cx="4165600" cy="177800"/>
            <a:chOff x="2819400" y="1885950"/>
            <a:chExt cx="3124200" cy="152400"/>
          </a:xfrm>
        </p:grpSpPr>
        <p:sp>
          <p:nvSpPr>
            <p:cNvPr id="12" name="Rectangle 11">
              <a:extLst>
                <a:ext uri="{FF2B5EF4-FFF2-40B4-BE49-F238E27FC236}">
                  <a16:creationId xmlns:a16="http://schemas.microsoft.com/office/drawing/2014/main" id="{7DD3F3DA-4886-6648-9E67-71F7316AD436}"/>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3" name="Straight Connector 12">
              <a:extLst>
                <a:ext uri="{FF2B5EF4-FFF2-40B4-BE49-F238E27FC236}">
                  <a16:creationId xmlns:a16="http://schemas.microsoft.com/office/drawing/2014/main" id="{3E525FD1-4CAC-9F4F-84B9-5AF941F60A97}"/>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Shape 134"/>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Cultural Skills Program</a:t>
            </a:r>
          </a:p>
        </p:txBody>
      </p:sp>
      <p:sp>
        <p:nvSpPr>
          <p:cNvPr id="135" name="Shape 135"/>
          <p:cNvSpPr txBox="1"/>
          <p:nvPr/>
        </p:nvSpPr>
        <p:spPr>
          <a:xfrm>
            <a:off x="536200" y="1936964"/>
            <a:ext cx="5177600" cy="5751813"/>
          </a:xfrm>
          <a:prstGeom prst="rect">
            <a:avLst/>
          </a:prstGeom>
          <a:noFill/>
          <a:ln>
            <a:noFill/>
          </a:ln>
        </p:spPr>
        <p:txBody>
          <a:bodyPr lIns="121900" tIns="121900" rIns="121900" bIns="121900" anchor="t" anchorCtr="0">
            <a:noAutofit/>
          </a:bodyPr>
          <a:lstStyle/>
          <a:p>
            <a:r>
              <a:rPr lang="en" dirty="0">
                <a:solidFill>
                  <a:srgbClr val="595959"/>
                </a:solidFill>
                <a:latin typeface="Helvetica Neue"/>
                <a:ea typeface="Helvetica Neue"/>
                <a:cs typeface="Helvetica Neue"/>
                <a:sym typeface="Helvetica Neue"/>
              </a:rPr>
              <a:t>A </a:t>
            </a:r>
            <a:r>
              <a:rPr lang="en-US" dirty="0">
                <a:solidFill>
                  <a:srgbClr val="595959"/>
                </a:solidFill>
                <a:latin typeface="Helvetica Neue"/>
                <a:ea typeface="Helvetica Neue"/>
                <a:cs typeface="Helvetica Neue"/>
                <a:sym typeface="Helvetica Neue"/>
              </a:rPr>
              <a:t>framework for learning about traditional and contemporary Norwegian culture</a:t>
            </a:r>
          </a:p>
          <a:p>
            <a:endParaRPr lang="en" dirty="0">
              <a:solidFill>
                <a:srgbClr val="595959"/>
              </a:solidFill>
              <a:latin typeface="Helvetica Neue"/>
              <a:ea typeface="Helvetica Neue"/>
              <a:cs typeface="Helvetica Neue"/>
              <a:sym typeface="Helvetica Neue"/>
            </a:endParaRPr>
          </a:p>
          <a:p>
            <a:r>
              <a:rPr lang="en" u="sng" dirty="0">
                <a:solidFill>
                  <a:srgbClr val="CC0000"/>
                </a:solidFill>
                <a:latin typeface="Helvetica Neue"/>
                <a:ea typeface="Helvetica Neue"/>
                <a:cs typeface="Helvetica Neue"/>
                <a:sym typeface="Helvetica Neue"/>
              </a:rPr>
              <a:t>Recruitment </a:t>
            </a:r>
            <a:endParaRPr lang="en"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Offer </a:t>
            </a:r>
            <a:r>
              <a:rPr lang="en-US" dirty="0">
                <a:solidFill>
                  <a:srgbClr val="595959"/>
                </a:solidFill>
                <a:latin typeface="Helvetica Neue"/>
                <a:ea typeface="Helvetica Neue"/>
                <a:cs typeface="Helvetica Neue"/>
                <a:sym typeface="Helvetica Neue"/>
              </a:rPr>
              <a:t>a demo or</a:t>
            </a:r>
            <a:r>
              <a:rPr lang="en" dirty="0">
                <a:solidFill>
                  <a:srgbClr val="595959"/>
                </a:solidFill>
                <a:latin typeface="Helvetica Neue"/>
                <a:ea typeface="Helvetica Neue"/>
                <a:cs typeface="Helvetica Neue"/>
                <a:sym typeface="Helvetica Neue"/>
              </a:rPr>
              <a:t> introductory lesson in the community</a:t>
            </a: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r>
              <a:rPr lang="en" u="sng" dirty="0">
                <a:solidFill>
                  <a:srgbClr val="CC0000"/>
                </a:solidFill>
                <a:latin typeface="Helvetica Neue"/>
                <a:ea typeface="Helvetica Neue"/>
                <a:cs typeface="Helvetica Neue"/>
                <a:sym typeface="Helvetica Neue"/>
              </a:rPr>
              <a:t>Retention</a:t>
            </a:r>
            <a:endParaRPr u="sng"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Utilize Cultural Skills as a group activity or</a:t>
            </a:r>
            <a:br>
              <a:rPr lang="en" dirty="0">
                <a:solidFill>
                  <a:srgbClr val="004080"/>
                </a:solidFill>
                <a:latin typeface="Helvetica Neue"/>
                <a:ea typeface="Helvetica Neue"/>
                <a:cs typeface="Helvetica Neue"/>
                <a:sym typeface="Helvetica Neue"/>
              </a:rPr>
            </a:br>
            <a:r>
              <a:rPr lang="en" dirty="0">
                <a:solidFill>
                  <a:srgbClr val="595959"/>
                </a:solidFill>
                <a:latin typeface="Helvetica Neue"/>
                <a:ea typeface="Helvetica Neue"/>
                <a:cs typeface="Helvetica Neue"/>
                <a:sym typeface="Helvetica Neue"/>
              </a:rPr>
              <a:t>program in your lodge</a:t>
            </a:r>
          </a:p>
          <a:p>
            <a:endParaRPr lang="en" dirty="0">
              <a:solidFill>
                <a:srgbClr val="004080"/>
              </a:solidFill>
              <a:latin typeface="Helvetica Neue"/>
              <a:ea typeface="Helvetica Neue"/>
              <a:cs typeface="Helvetica Neue"/>
              <a:sym typeface="Helvetica Neue"/>
            </a:endParaRPr>
          </a:p>
          <a:p>
            <a:r>
              <a:rPr lang="en" dirty="0">
                <a:solidFill>
                  <a:srgbClr val="0085AD"/>
                </a:solidFill>
                <a:latin typeface="Helvetica Neue"/>
                <a:ea typeface="Helvetica Neue"/>
                <a:cs typeface="Helvetica Neue"/>
                <a:sym typeface="Helvetica Neue"/>
              </a:rPr>
              <a:t>A full list of the available Cultural Skills units is available </a:t>
            </a:r>
            <a:r>
              <a:rPr lang="en-US" dirty="0">
                <a:solidFill>
                  <a:srgbClr val="0085AD"/>
                </a:solidFill>
                <a:latin typeface="Helvetica Neue"/>
                <a:ea typeface="Helvetica Neue"/>
                <a:cs typeface="Helvetica Neue"/>
                <a:sym typeface="Helvetica Neue"/>
              </a:rPr>
              <a:t>under </a:t>
            </a:r>
            <a:r>
              <a:rPr lang="en" dirty="0">
                <a:solidFill>
                  <a:srgbClr val="0085AD"/>
                </a:solidFill>
                <a:latin typeface="Helvetica Neue"/>
                <a:ea typeface="Helvetica Neue"/>
                <a:cs typeface="Helvetica Neue"/>
                <a:sym typeface="Helvetica Neue"/>
              </a:rPr>
              <a:t>Members </a:t>
            </a:r>
            <a:r>
              <a:rPr lang="en-US" dirty="0">
                <a:solidFill>
                  <a:srgbClr val="0085AD"/>
                </a:solidFill>
                <a:latin typeface="Helvetica Neue"/>
                <a:ea typeface="Helvetica Neue"/>
                <a:cs typeface="Helvetica Neue"/>
                <a:sym typeface="Helvetica Neue"/>
              </a:rPr>
              <a:t>Resources </a:t>
            </a:r>
            <a:endParaRPr lang="en" dirty="0">
              <a:solidFill>
                <a:srgbClr val="0085AD"/>
              </a:solidFill>
              <a:latin typeface="Helvetica Neue"/>
              <a:ea typeface="Helvetica Neue"/>
              <a:cs typeface="Helvetica Neue"/>
              <a:sym typeface="Helvetica Neue"/>
            </a:endParaRPr>
          </a:p>
          <a:p>
            <a:endParaRPr sz="2400" dirty="0">
              <a:solidFill>
                <a:srgbClr val="595959"/>
              </a:solidFill>
              <a:latin typeface="Helvetica Neue"/>
              <a:ea typeface="Helvetica Neue"/>
              <a:cs typeface="Helvetica Neue"/>
              <a:sym typeface="Helvetica Neue"/>
            </a:endParaRPr>
          </a:p>
        </p:txBody>
      </p:sp>
      <p:pic>
        <p:nvPicPr>
          <p:cNvPr id="136" name="Shape 136"/>
          <p:cNvPicPr preferRelativeResize="0"/>
          <p:nvPr/>
        </p:nvPicPr>
        <p:blipFill>
          <a:blip r:embed="rId3">
            <a:alphaModFix/>
          </a:blip>
          <a:stretch>
            <a:fillRect/>
          </a:stretch>
        </p:blipFill>
        <p:spPr>
          <a:xfrm>
            <a:off x="6572501" y="1179016"/>
            <a:ext cx="3926087" cy="5059299"/>
          </a:xfrm>
          <a:prstGeom prst="rect">
            <a:avLst/>
          </a:prstGeom>
          <a:noFill/>
          <a:ln>
            <a:noFill/>
          </a:ln>
        </p:spPr>
      </p:pic>
      <p:pic>
        <p:nvPicPr>
          <p:cNvPr id="6" name="Shape 98" descr="IMG_2181.JPG">
            <a:extLst>
              <a:ext uri="{FF2B5EF4-FFF2-40B4-BE49-F238E27FC236}">
                <a16:creationId xmlns:a16="http://schemas.microsoft.com/office/drawing/2014/main" id="{C25CD1B5-A896-DD45-8B87-C1C22667B02F}"/>
              </a:ext>
            </a:extLst>
          </p:cNvPr>
          <p:cNvPicPr preferRelativeResize="0"/>
          <p:nvPr/>
        </p:nvPicPr>
        <p:blipFill rotWithShape="1">
          <a:blip r:embed="rId4">
            <a:alphaModFix/>
          </a:blip>
          <a:srcRect l="67417" t="6091" r="24106" b="5777"/>
          <a:stretch/>
        </p:blipFill>
        <p:spPr>
          <a:xfrm flipH="1">
            <a:off x="11014728" y="-26816"/>
            <a:ext cx="1177272" cy="6884816"/>
          </a:xfrm>
          <a:prstGeom prst="rect">
            <a:avLst/>
          </a:prstGeom>
          <a:noFill/>
          <a:ln>
            <a:noFill/>
          </a:ln>
        </p:spPr>
      </p:pic>
      <p:grpSp>
        <p:nvGrpSpPr>
          <p:cNvPr id="7" name="Group 6">
            <a:extLst>
              <a:ext uri="{FF2B5EF4-FFF2-40B4-BE49-F238E27FC236}">
                <a16:creationId xmlns:a16="http://schemas.microsoft.com/office/drawing/2014/main" id="{294FEDE3-594E-8E4E-B6D6-E81495D7DC15}"/>
              </a:ext>
            </a:extLst>
          </p:cNvPr>
          <p:cNvGrpSpPr/>
          <p:nvPr/>
        </p:nvGrpSpPr>
        <p:grpSpPr>
          <a:xfrm flipV="1">
            <a:off x="756698" y="1392300"/>
            <a:ext cx="4165600" cy="177800"/>
            <a:chOff x="2819400" y="1885950"/>
            <a:chExt cx="3124200" cy="152400"/>
          </a:xfrm>
        </p:grpSpPr>
        <p:sp>
          <p:nvSpPr>
            <p:cNvPr id="8" name="Rectangle 7">
              <a:extLst>
                <a:ext uri="{FF2B5EF4-FFF2-40B4-BE49-F238E27FC236}">
                  <a16:creationId xmlns:a16="http://schemas.microsoft.com/office/drawing/2014/main" id="{13DD7142-E7EA-C740-9959-E3E4B7524581}"/>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9" name="Straight Connector 8">
              <a:extLst>
                <a:ext uri="{FF2B5EF4-FFF2-40B4-BE49-F238E27FC236}">
                  <a16:creationId xmlns:a16="http://schemas.microsoft.com/office/drawing/2014/main" id="{89ADB238-63D0-7241-9ADC-457469D1DDE2}"/>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Volunteer Opportunities</a:t>
            </a:r>
          </a:p>
        </p:txBody>
      </p:sp>
      <p:sp>
        <p:nvSpPr>
          <p:cNvPr id="144" name="Shape 144"/>
          <p:cNvSpPr txBox="1"/>
          <p:nvPr/>
        </p:nvSpPr>
        <p:spPr>
          <a:xfrm>
            <a:off x="536200" y="1916658"/>
            <a:ext cx="5177600" cy="4724547"/>
          </a:xfrm>
          <a:prstGeom prst="rect">
            <a:avLst/>
          </a:prstGeom>
          <a:noFill/>
          <a:ln>
            <a:noFill/>
          </a:ln>
        </p:spPr>
        <p:txBody>
          <a:bodyPr lIns="121900" tIns="121900" rIns="121900" bIns="121900" anchor="t" anchorCtr="0">
            <a:noAutofit/>
          </a:bodyPr>
          <a:lstStyle/>
          <a:p>
            <a:r>
              <a:rPr lang="en" dirty="0">
                <a:solidFill>
                  <a:srgbClr val="595959"/>
                </a:solidFill>
                <a:latin typeface="Helvetica Neue"/>
                <a:ea typeface="Helvetica Neue"/>
                <a:cs typeface="Helvetica Neue"/>
                <a:sym typeface="Helvetica Neue"/>
              </a:rPr>
              <a:t>Potential members are looking for opportunities to volunteer in their communities</a:t>
            </a: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r>
              <a:rPr lang="en" u="sng" dirty="0">
                <a:solidFill>
                  <a:srgbClr val="CC0000"/>
                </a:solidFill>
                <a:latin typeface="Helvetica Neue"/>
                <a:ea typeface="Helvetica Neue"/>
                <a:cs typeface="Helvetica Neue"/>
                <a:sym typeface="Helvetica Neue"/>
              </a:rPr>
              <a:t>Recruitment</a:t>
            </a:r>
            <a:endParaRPr lang="en"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Showcase your lodge volunteer projects as an incentive for prospective members: invite them along. </a:t>
            </a:r>
            <a:endParaRPr dirty="0">
              <a:solidFill>
                <a:srgbClr val="595959"/>
              </a:solidFill>
              <a:latin typeface="Helvetica Neue"/>
              <a:ea typeface="Helvetica Neue"/>
              <a:cs typeface="Helvetica Neue"/>
              <a:sym typeface="Helvetica Neue"/>
            </a:endParaRPr>
          </a:p>
          <a:p>
            <a:r>
              <a:rPr lang="en" u="sng" dirty="0">
                <a:solidFill>
                  <a:srgbClr val="CC0000"/>
                </a:solidFill>
                <a:latin typeface="Helvetica Neue"/>
                <a:ea typeface="Helvetica Neue"/>
                <a:cs typeface="Helvetica Neue"/>
                <a:sym typeface="Helvetica Neue"/>
              </a:rPr>
              <a:t>Retention </a:t>
            </a:r>
          </a:p>
          <a:p>
            <a:endParaRPr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Participate in regular volunteer activities that engage and mobilize your membership</a:t>
            </a:r>
          </a:p>
          <a:p>
            <a:endParaRPr dirty="0">
              <a:solidFill>
                <a:srgbClr val="0085AD"/>
              </a:solidFill>
              <a:latin typeface="Helvetica Neue"/>
              <a:ea typeface="Helvetica Neue"/>
              <a:cs typeface="Helvetica Neue"/>
              <a:sym typeface="Helvetica Neue"/>
            </a:endParaRPr>
          </a:p>
          <a:p>
            <a:r>
              <a:rPr lang="en" dirty="0">
                <a:solidFill>
                  <a:srgbClr val="0085AD"/>
                </a:solidFill>
                <a:latin typeface="Helvetica Neue"/>
                <a:ea typeface="Helvetica Neue"/>
                <a:cs typeface="Helvetica Neue"/>
                <a:sym typeface="Helvetica Neue"/>
              </a:rPr>
              <a:t>For tips &amp; ideas, contact membership@sofn.com</a:t>
            </a:r>
            <a:br>
              <a:rPr lang="en" sz="2400" dirty="0">
                <a:solidFill>
                  <a:srgbClr val="595959"/>
                </a:solidFill>
                <a:latin typeface="Helvetica Neue"/>
                <a:ea typeface="Helvetica Neue"/>
                <a:cs typeface="Helvetica Neue"/>
                <a:sym typeface="Helvetica Neue"/>
              </a:rPr>
            </a:br>
            <a:endParaRPr lang="en" sz="2400" dirty="0">
              <a:solidFill>
                <a:srgbClr val="595959"/>
              </a:solidFill>
              <a:latin typeface="Helvetica Neue"/>
              <a:ea typeface="Helvetica Neue"/>
              <a:cs typeface="Helvetica Neue"/>
              <a:sym typeface="Helvetica Neue"/>
            </a:endParaRPr>
          </a:p>
          <a:p>
            <a:endParaRPr sz="2400" dirty="0">
              <a:solidFill>
                <a:srgbClr val="595959"/>
              </a:solidFill>
              <a:latin typeface="Helvetica Neue"/>
              <a:ea typeface="Helvetica Neue"/>
              <a:cs typeface="Helvetica Neue"/>
              <a:sym typeface="Helvetica Neue"/>
            </a:endParaRPr>
          </a:p>
        </p:txBody>
      </p:sp>
      <p:pic>
        <p:nvPicPr>
          <p:cNvPr id="145" name="Shape 145" descr="iStock_000020603250_Double.jpg"/>
          <p:cNvPicPr preferRelativeResize="0"/>
          <p:nvPr/>
        </p:nvPicPr>
        <p:blipFill>
          <a:blip r:embed="rId3">
            <a:alphaModFix/>
          </a:blip>
          <a:stretch>
            <a:fillRect/>
          </a:stretch>
        </p:blipFill>
        <p:spPr>
          <a:xfrm>
            <a:off x="7125734" y="899350"/>
            <a:ext cx="3372861" cy="5059292"/>
          </a:xfrm>
          <a:prstGeom prst="rect">
            <a:avLst/>
          </a:prstGeom>
          <a:noFill/>
          <a:ln>
            <a:noFill/>
          </a:ln>
        </p:spPr>
      </p:pic>
      <p:pic>
        <p:nvPicPr>
          <p:cNvPr id="6" name="Shape 98" descr="IMG_2181.JPG">
            <a:extLst>
              <a:ext uri="{FF2B5EF4-FFF2-40B4-BE49-F238E27FC236}">
                <a16:creationId xmlns:a16="http://schemas.microsoft.com/office/drawing/2014/main" id="{F88EBAF4-E2F3-3D4B-8477-EBCC93E790A2}"/>
              </a:ext>
            </a:extLst>
          </p:cNvPr>
          <p:cNvPicPr preferRelativeResize="0"/>
          <p:nvPr/>
        </p:nvPicPr>
        <p:blipFill rotWithShape="1">
          <a:blip r:embed="rId4">
            <a:alphaModFix/>
          </a:blip>
          <a:srcRect l="67417" t="6091" r="24106" b="5777"/>
          <a:stretch/>
        </p:blipFill>
        <p:spPr>
          <a:xfrm flipH="1">
            <a:off x="11014728" y="-26816"/>
            <a:ext cx="1177272" cy="6884816"/>
          </a:xfrm>
          <a:prstGeom prst="rect">
            <a:avLst/>
          </a:prstGeom>
          <a:noFill/>
          <a:ln>
            <a:noFill/>
          </a:ln>
        </p:spPr>
      </p:pic>
      <p:grpSp>
        <p:nvGrpSpPr>
          <p:cNvPr id="7" name="Group 6">
            <a:extLst>
              <a:ext uri="{FF2B5EF4-FFF2-40B4-BE49-F238E27FC236}">
                <a16:creationId xmlns:a16="http://schemas.microsoft.com/office/drawing/2014/main" id="{762784F1-0621-F842-BFE0-38ACC7E0E789}"/>
              </a:ext>
            </a:extLst>
          </p:cNvPr>
          <p:cNvGrpSpPr/>
          <p:nvPr/>
        </p:nvGrpSpPr>
        <p:grpSpPr>
          <a:xfrm flipV="1">
            <a:off x="756698" y="1392300"/>
            <a:ext cx="4165600" cy="177800"/>
            <a:chOff x="2819400" y="1885950"/>
            <a:chExt cx="3124200" cy="152400"/>
          </a:xfrm>
        </p:grpSpPr>
        <p:sp>
          <p:nvSpPr>
            <p:cNvPr id="8" name="Rectangle 7">
              <a:extLst>
                <a:ext uri="{FF2B5EF4-FFF2-40B4-BE49-F238E27FC236}">
                  <a16:creationId xmlns:a16="http://schemas.microsoft.com/office/drawing/2014/main" id="{89DA570A-ACAB-3948-ABFC-D3ACB52A6A70}"/>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9" name="Straight Connector 8">
              <a:extLst>
                <a:ext uri="{FF2B5EF4-FFF2-40B4-BE49-F238E27FC236}">
                  <a16:creationId xmlns:a16="http://schemas.microsoft.com/office/drawing/2014/main" id="{16FF09FB-4A58-B049-B568-60A05778B36A}"/>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Shape 152"/>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Sons of Norway Foundation Scholarships</a:t>
            </a:r>
          </a:p>
        </p:txBody>
      </p:sp>
      <p:sp>
        <p:nvSpPr>
          <p:cNvPr id="153" name="Shape 153"/>
          <p:cNvSpPr txBox="1"/>
          <p:nvPr/>
        </p:nvSpPr>
        <p:spPr>
          <a:xfrm>
            <a:off x="657098" y="1794718"/>
            <a:ext cx="5177600" cy="4804446"/>
          </a:xfrm>
          <a:prstGeom prst="rect">
            <a:avLst/>
          </a:prstGeom>
          <a:noFill/>
          <a:ln>
            <a:noFill/>
          </a:ln>
        </p:spPr>
        <p:txBody>
          <a:bodyPr lIns="121900" tIns="121900" rIns="121900" bIns="121900" anchor="t" anchorCtr="0">
            <a:noAutofit/>
          </a:bodyPr>
          <a:lstStyle/>
          <a:p>
            <a:r>
              <a:rPr lang="en" dirty="0">
                <a:solidFill>
                  <a:srgbClr val="595959"/>
                </a:solidFill>
                <a:latin typeface="Helvetica Neue"/>
                <a:ea typeface="Helvetica Neue"/>
                <a:cs typeface="Helvetica Neue"/>
                <a:sym typeface="Helvetica Neue"/>
              </a:rPr>
              <a:t>Scholarships from the Sons of Norway Foundation help offset the cost of education</a:t>
            </a:r>
          </a:p>
          <a:p>
            <a:endParaRPr dirty="0">
              <a:solidFill>
                <a:srgbClr val="595959"/>
              </a:solidFill>
              <a:latin typeface="Helvetica Neue"/>
              <a:ea typeface="Helvetica Neue"/>
              <a:cs typeface="Helvetica Neue"/>
              <a:sym typeface="Helvetica Neue"/>
            </a:endParaRPr>
          </a:p>
          <a:p>
            <a:r>
              <a:rPr lang="en" u="sng" dirty="0">
                <a:solidFill>
                  <a:srgbClr val="CC0000"/>
                </a:solidFill>
                <a:latin typeface="Helvetica Neue"/>
                <a:ea typeface="Helvetica Neue"/>
                <a:cs typeface="Helvetica Neue"/>
                <a:sym typeface="Helvetica Neue"/>
              </a:rPr>
              <a:t>Recruitment</a:t>
            </a: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Keep a list of available Foundation scholarships at tabling events </a:t>
            </a: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r>
              <a:rPr lang="en" u="sng" dirty="0">
                <a:solidFill>
                  <a:srgbClr val="CC0000"/>
                </a:solidFill>
                <a:latin typeface="Helvetica Neue"/>
                <a:ea typeface="Helvetica Neue"/>
                <a:cs typeface="Helvetica Neue"/>
                <a:sym typeface="Helvetica Neue"/>
              </a:rPr>
              <a:t>Retention </a:t>
            </a: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Many scholarships are exclusively for Sons of Norway members</a:t>
            </a:r>
          </a:p>
          <a:p>
            <a:endParaRPr dirty="0">
              <a:solidFill>
                <a:srgbClr val="595959"/>
              </a:solidFill>
              <a:latin typeface="Helvetica Neue"/>
              <a:ea typeface="Helvetica Neue"/>
              <a:cs typeface="Helvetica Neue"/>
              <a:sym typeface="Helvetica Neue"/>
            </a:endParaRPr>
          </a:p>
          <a:p>
            <a:endParaRPr dirty="0">
              <a:solidFill>
                <a:srgbClr val="595959"/>
              </a:solidFill>
              <a:latin typeface="Helvetica Neue"/>
              <a:ea typeface="Helvetica Neue"/>
              <a:cs typeface="Helvetica Neue"/>
              <a:sym typeface="Helvetica Neue"/>
            </a:endParaRPr>
          </a:p>
          <a:p>
            <a:r>
              <a:rPr lang="en" dirty="0">
                <a:solidFill>
                  <a:srgbClr val="0085AD"/>
                </a:solidFill>
                <a:latin typeface="Helvetica Neue"/>
                <a:ea typeface="Helvetica Neue"/>
                <a:cs typeface="Helvetica Neue"/>
                <a:sym typeface="Helvetica Neue"/>
              </a:rPr>
              <a:t>More information is available at sonsofnorway.com/foundation </a:t>
            </a:r>
          </a:p>
        </p:txBody>
      </p:sp>
      <p:pic>
        <p:nvPicPr>
          <p:cNvPr id="6" name="Shape 98" descr="IMG_2181.JPG">
            <a:extLst>
              <a:ext uri="{FF2B5EF4-FFF2-40B4-BE49-F238E27FC236}">
                <a16:creationId xmlns:a16="http://schemas.microsoft.com/office/drawing/2014/main" id="{01C1C06A-8FB2-DA45-A844-2B9FC7053E7A}"/>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7" name="Group 6">
            <a:extLst>
              <a:ext uri="{FF2B5EF4-FFF2-40B4-BE49-F238E27FC236}">
                <a16:creationId xmlns:a16="http://schemas.microsoft.com/office/drawing/2014/main" id="{7D483830-F7D0-CA44-B101-2B65907436C7}"/>
              </a:ext>
            </a:extLst>
          </p:cNvPr>
          <p:cNvGrpSpPr/>
          <p:nvPr/>
        </p:nvGrpSpPr>
        <p:grpSpPr>
          <a:xfrm flipV="1">
            <a:off x="756698" y="1392300"/>
            <a:ext cx="4165600" cy="177800"/>
            <a:chOff x="2819400" y="1885950"/>
            <a:chExt cx="3124200" cy="152400"/>
          </a:xfrm>
        </p:grpSpPr>
        <p:sp>
          <p:nvSpPr>
            <p:cNvPr id="8" name="Rectangle 7">
              <a:extLst>
                <a:ext uri="{FF2B5EF4-FFF2-40B4-BE49-F238E27FC236}">
                  <a16:creationId xmlns:a16="http://schemas.microsoft.com/office/drawing/2014/main" id="{A64A1426-826C-9448-8696-5CE04B65EC34}"/>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9" name="Straight Connector 8">
              <a:extLst>
                <a:ext uri="{FF2B5EF4-FFF2-40B4-BE49-F238E27FC236}">
                  <a16:creationId xmlns:a16="http://schemas.microsoft.com/office/drawing/2014/main" id="{8A0A2DCE-0838-B141-A66E-F1CDDC3D9B6C}"/>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a:extLst>
              <a:ext uri="{FF2B5EF4-FFF2-40B4-BE49-F238E27FC236}">
                <a16:creationId xmlns:a16="http://schemas.microsoft.com/office/drawing/2014/main" id="{4810FC35-608C-D847-8E1F-9A022FB35F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7304" y="2903352"/>
            <a:ext cx="3444805" cy="1823175"/>
          </a:xfrm>
          <a:prstGeom prst="rect">
            <a:avLst/>
          </a:prstGeom>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Shape 161"/>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Member Discounts</a:t>
            </a:r>
          </a:p>
        </p:txBody>
      </p:sp>
      <p:sp>
        <p:nvSpPr>
          <p:cNvPr id="162" name="Shape 162"/>
          <p:cNvSpPr txBox="1"/>
          <p:nvPr/>
        </p:nvSpPr>
        <p:spPr>
          <a:xfrm>
            <a:off x="519286" y="1747641"/>
            <a:ext cx="5177600" cy="4777813"/>
          </a:xfrm>
          <a:prstGeom prst="rect">
            <a:avLst/>
          </a:prstGeom>
          <a:noFill/>
          <a:ln>
            <a:noFill/>
          </a:ln>
        </p:spPr>
        <p:txBody>
          <a:bodyPr lIns="121900" tIns="121900" rIns="121900" bIns="121900" anchor="t" anchorCtr="0">
            <a:noAutofit/>
          </a:bodyPr>
          <a:lstStyle/>
          <a:p>
            <a:r>
              <a:rPr lang="en" dirty="0">
                <a:solidFill>
                  <a:srgbClr val="595959"/>
                </a:solidFill>
                <a:latin typeface="Helvetica Neue"/>
                <a:ea typeface="Helvetica Neue"/>
                <a:cs typeface="Helvetica Neue"/>
                <a:sym typeface="Helvetica Neue"/>
              </a:rPr>
              <a:t>Sons of Norway offers a number of member discounts ranging from travel to every day purchases</a:t>
            </a:r>
          </a:p>
          <a:p>
            <a:endParaRPr dirty="0">
              <a:solidFill>
                <a:srgbClr val="595959"/>
              </a:solidFill>
              <a:latin typeface="Helvetica Neue"/>
              <a:ea typeface="Helvetica Neue"/>
              <a:cs typeface="Helvetica Neue"/>
              <a:sym typeface="Helvetica Neue"/>
            </a:endParaRPr>
          </a:p>
          <a:p>
            <a:r>
              <a:rPr lang="en" u="sng" dirty="0">
                <a:solidFill>
                  <a:srgbClr val="CC0000"/>
                </a:solidFill>
                <a:latin typeface="Helvetica Neue"/>
                <a:ea typeface="Helvetica Neue"/>
                <a:cs typeface="Helvetica Neue"/>
                <a:sym typeface="Helvetica Neue"/>
              </a:rPr>
              <a:t>Recruitment</a:t>
            </a:r>
          </a:p>
          <a:p>
            <a:endParaRPr u="sng"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Many discounts can offset the cost of membership for a year</a:t>
            </a:r>
          </a:p>
          <a:p>
            <a:endParaRPr dirty="0">
              <a:solidFill>
                <a:srgbClr val="595959"/>
              </a:solidFill>
              <a:latin typeface="Helvetica Neue"/>
              <a:ea typeface="Helvetica Neue"/>
              <a:cs typeface="Helvetica Neue"/>
              <a:sym typeface="Helvetica Neue"/>
            </a:endParaRPr>
          </a:p>
          <a:p>
            <a:r>
              <a:rPr lang="en" u="sng" dirty="0">
                <a:solidFill>
                  <a:srgbClr val="CC0000"/>
                </a:solidFill>
                <a:latin typeface="Helvetica Neue"/>
                <a:ea typeface="Helvetica Neue"/>
                <a:cs typeface="Helvetica Neue"/>
                <a:sym typeface="Helvetica Neue"/>
              </a:rPr>
              <a:t>Retention</a:t>
            </a:r>
          </a:p>
          <a:p>
            <a:endParaRPr u="sng"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Discounts like Perkspot are available only to members </a:t>
            </a:r>
          </a:p>
          <a:p>
            <a:endParaRPr dirty="0">
              <a:solidFill>
                <a:srgbClr val="595959"/>
              </a:solidFill>
              <a:latin typeface="Helvetica Neue"/>
              <a:ea typeface="Helvetica Neue"/>
              <a:cs typeface="Helvetica Neue"/>
              <a:sym typeface="Helvetica Neue"/>
            </a:endParaRPr>
          </a:p>
          <a:p>
            <a:endParaRPr dirty="0">
              <a:solidFill>
                <a:schemeClr val="bg2">
                  <a:lumMod val="25000"/>
                </a:schemeClr>
              </a:solidFill>
              <a:latin typeface="Helvetica Neue"/>
              <a:ea typeface="Helvetica Neue"/>
              <a:cs typeface="Helvetica Neue"/>
              <a:sym typeface="Helvetica Neue"/>
            </a:endParaRPr>
          </a:p>
          <a:p>
            <a:r>
              <a:rPr lang="en" dirty="0">
                <a:solidFill>
                  <a:srgbClr val="0085AD"/>
                </a:solidFill>
                <a:latin typeface="Helvetica Neue"/>
                <a:ea typeface="Helvetica Neue"/>
                <a:cs typeface="Helvetica Neue"/>
                <a:sym typeface="Helvetica Neue"/>
              </a:rPr>
              <a:t>A complete list of discounts is available on the Sons of Norway website </a:t>
            </a:r>
          </a:p>
          <a:p>
            <a:endParaRPr sz="2400" dirty="0">
              <a:solidFill>
                <a:srgbClr val="595959"/>
              </a:solidFill>
              <a:latin typeface="Helvetica Neue"/>
              <a:ea typeface="Helvetica Neue"/>
              <a:cs typeface="Helvetica Neue"/>
              <a:sym typeface="Helvetica Neue"/>
            </a:endParaRPr>
          </a:p>
          <a:p>
            <a:endParaRPr sz="2400" dirty="0">
              <a:solidFill>
                <a:srgbClr val="595959"/>
              </a:solidFill>
              <a:latin typeface="Helvetica Neue"/>
              <a:ea typeface="Helvetica Neue"/>
              <a:cs typeface="Helvetica Neue"/>
              <a:sym typeface="Helvetica Neue"/>
            </a:endParaRPr>
          </a:p>
        </p:txBody>
      </p:sp>
      <p:pic>
        <p:nvPicPr>
          <p:cNvPr id="163" name="Shape 163"/>
          <p:cNvPicPr preferRelativeResize="0"/>
          <p:nvPr/>
        </p:nvPicPr>
        <p:blipFill>
          <a:blip r:embed="rId3">
            <a:alphaModFix/>
          </a:blip>
          <a:stretch>
            <a:fillRect/>
          </a:stretch>
        </p:blipFill>
        <p:spPr>
          <a:xfrm>
            <a:off x="6149564" y="3383719"/>
            <a:ext cx="1992729" cy="1081067"/>
          </a:xfrm>
          <a:prstGeom prst="rect">
            <a:avLst/>
          </a:prstGeom>
          <a:noFill/>
          <a:ln>
            <a:noFill/>
          </a:ln>
        </p:spPr>
      </p:pic>
      <p:pic>
        <p:nvPicPr>
          <p:cNvPr id="164" name="Shape 164" descr="icelandair-logo-for-facebook.jpg"/>
          <p:cNvPicPr preferRelativeResize="0"/>
          <p:nvPr/>
        </p:nvPicPr>
        <p:blipFill>
          <a:blip r:embed="rId4">
            <a:alphaModFix/>
          </a:blip>
          <a:stretch>
            <a:fillRect/>
          </a:stretch>
        </p:blipFill>
        <p:spPr>
          <a:xfrm>
            <a:off x="5924024" y="1382124"/>
            <a:ext cx="1885100" cy="1885100"/>
          </a:xfrm>
          <a:prstGeom prst="rect">
            <a:avLst/>
          </a:prstGeom>
          <a:noFill/>
          <a:ln>
            <a:noFill/>
          </a:ln>
        </p:spPr>
      </p:pic>
      <p:pic>
        <p:nvPicPr>
          <p:cNvPr id="165" name="Shape 165" descr="Country_Inns_Suites_200.jpg"/>
          <p:cNvPicPr preferRelativeResize="0"/>
          <p:nvPr/>
        </p:nvPicPr>
        <p:blipFill>
          <a:blip r:embed="rId5">
            <a:alphaModFix/>
          </a:blip>
          <a:stretch>
            <a:fillRect/>
          </a:stretch>
        </p:blipFill>
        <p:spPr>
          <a:xfrm>
            <a:off x="8479617" y="5541753"/>
            <a:ext cx="1885094" cy="999467"/>
          </a:xfrm>
          <a:prstGeom prst="rect">
            <a:avLst/>
          </a:prstGeom>
          <a:noFill/>
          <a:ln>
            <a:noFill/>
          </a:ln>
        </p:spPr>
      </p:pic>
      <p:pic>
        <p:nvPicPr>
          <p:cNvPr id="166" name="Shape 166" descr="Logo_Avis_Rent_a_Car.jpg"/>
          <p:cNvPicPr preferRelativeResize="0"/>
          <p:nvPr/>
        </p:nvPicPr>
        <p:blipFill>
          <a:blip r:embed="rId6">
            <a:alphaModFix/>
          </a:blip>
          <a:stretch>
            <a:fillRect/>
          </a:stretch>
        </p:blipFill>
        <p:spPr>
          <a:xfrm>
            <a:off x="8010817" y="735724"/>
            <a:ext cx="2209333" cy="1260443"/>
          </a:xfrm>
          <a:prstGeom prst="rect">
            <a:avLst/>
          </a:prstGeom>
          <a:noFill/>
          <a:ln>
            <a:noFill/>
          </a:ln>
        </p:spPr>
      </p:pic>
      <p:pic>
        <p:nvPicPr>
          <p:cNvPr id="167" name="Shape 167" descr="sons%2Bof%2Bnorway%2Bcard%2Bart1.jpg"/>
          <p:cNvPicPr preferRelativeResize="0"/>
          <p:nvPr/>
        </p:nvPicPr>
        <p:blipFill>
          <a:blip r:embed="rId7">
            <a:alphaModFix/>
          </a:blip>
          <a:stretch>
            <a:fillRect/>
          </a:stretch>
        </p:blipFill>
        <p:spPr>
          <a:xfrm>
            <a:off x="6159248" y="5122435"/>
            <a:ext cx="1885093" cy="1206460"/>
          </a:xfrm>
          <a:prstGeom prst="rect">
            <a:avLst/>
          </a:prstGeom>
          <a:noFill/>
          <a:ln>
            <a:noFill/>
          </a:ln>
        </p:spPr>
      </p:pic>
      <p:pic>
        <p:nvPicPr>
          <p:cNvPr id="168" name="Shape 168" descr="SofN_and_BO_resized__2.jpg"/>
          <p:cNvPicPr preferRelativeResize="0"/>
          <p:nvPr/>
        </p:nvPicPr>
        <p:blipFill rotWithShape="1">
          <a:blip r:embed="rId8">
            <a:alphaModFix/>
          </a:blip>
          <a:srcRect t="56344"/>
          <a:stretch/>
        </p:blipFill>
        <p:spPr>
          <a:xfrm>
            <a:off x="8531144" y="2643643"/>
            <a:ext cx="2419064" cy="623581"/>
          </a:xfrm>
          <a:prstGeom prst="rect">
            <a:avLst/>
          </a:prstGeom>
          <a:noFill/>
          <a:ln>
            <a:noFill/>
          </a:ln>
        </p:spPr>
      </p:pic>
      <p:pic>
        <p:nvPicPr>
          <p:cNvPr id="169" name="Shape 169" descr="logo.png"/>
          <p:cNvPicPr preferRelativeResize="0"/>
          <p:nvPr/>
        </p:nvPicPr>
        <p:blipFill>
          <a:blip r:embed="rId9">
            <a:alphaModFix/>
          </a:blip>
          <a:stretch>
            <a:fillRect/>
          </a:stretch>
        </p:blipFill>
        <p:spPr>
          <a:xfrm>
            <a:off x="8531144" y="3429000"/>
            <a:ext cx="1803445" cy="1885100"/>
          </a:xfrm>
          <a:prstGeom prst="rect">
            <a:avLst/>
          </a:prstGeom>
          <a:noFill/>
          <a:ln>
            <a:noFill/>
          </a:ln>
        </p:spPr>
      </p:pic>
      <p:pic>
        <p:nvPicPr>
          <p:cNvPr id="12" name="Shape 98" descr="IMG_2181.JPG">
            <a:extLst>
              <a:ext uri="{FF2B5EF4-FFF2-40B4-BE49-F238E27FC236}">
                <a16:creationId xmlns:a16="http://schemas.microsoft.com/office/drawing/2014/main" id="{113341B6-622C-B74B-8904-307C30CE8F15}"/>
              </a:ext>
            </a:extLst>
          </p:cNvPr>
          <p:cNvPicPr preferRelativeResize="0"/>
          <p:nvPr/>
        </p:nvPicPr>
        <p:blipFill rotWithShape="1">
          <a:blip r:embed="rId10">
            <a:alphaModFix/>
          </a:blip>
          <a:srcRect l="67417" t="6091" r="24106" b="5777"/>
          <a:stretch/>
        </p:blipFill>
        <p:spPr>
          <a:xfrm flipH="1">
            <a:off x="11014728" y="-26816"/>
            <a:ext cx="1177272" cy="6884816"/>
          </a:xfrm>
          <a:prstGeom prst="rect">
            <a:avLst/>
          </a:prstGeom>
          <a:noFill/>
          <a:ln>
            <a:noFill/>
          </a:ln>
        </p:spPr>
      </p:pic>
      <p:grpSp>
        <p:nvGrpSpPr>
          <p:cNvPr id="13" name="Group 12">
            <a:extLst>
              <a:ext uri="{FF2B5EF4-FFF2-40B4-BE49-F238E27FC236}">
                <a16:creationId xmlns:a16="http://schemas.microsoft.com/office/drawing/2014/main" id="{33DB4EBE-2206-CF44-ABFB-EB052419A2B1}"/>
              </a:ext>
            </a:extLst>
          </p:cNvPr>
          <p:cNvGrpSpPr/>
          <p:nvPr/>
        </p:nvGrpSpPr>
        <p:grpSpPr>
          <a:xfrm flipV="1">
            <a:off x="603352" y="1356451"/>
            <a:ext cx="4165600" cy="177800"/>
            <a:chOff x="2819400" y="1885950"/>
            <a:chExt cx="3124200" cy="152400"/>
          </a:xfrm>
        </p:grpSpPr>
        <p:sp>
          <p:nvSpPr>
            <p:cNvPr id="14" name="Rectangle 13">
              <a:extLst>
                <a:ext uri="{FF2B5EF4-FFF2-40B4-BE49-F238E27FC236}">
                  <a16:creationId xmlns:a16="http://schemas.microsoft.com/office/drawing/2014/main" id="{24E695BD-DE70-DF4F-953A-5F3074D64E8C}"/>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5" name="Straight Connector 14">
              <a:extLst>
                <a:ext uri="{FF2B5EF4-FFF2-40B4-BE49-F238E27FC236}">
                  <a16:creationId xmlns:a16="http://schemas.microsoft.com/office/drawing/2014/main" id="{EF55CA89-28DB-4049-8ED7-CDFF01E7F4CB}"/>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Shape 176"/>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3600" i="1" dirty="0">
                <a:solidFill>
                  <a:srgbClr val="0085AD"/>
                </a:solidFill>
                <a:latin typeface="Helvetica Neue"/>
                <a:ea typeface="Helvetica Neue"/>
                <a:cs typeface="Helvetica Neue"/>
                <a:sym typeface="Helvetica Neue"/>
              </a:rPr>
              <a:t>Viking </a:t>
            </a:r>
            <a:r>
              <a:rPr lang="en" sz="3600" dirty="0">
                <a:solidFill>
                  <a:srgbClr val="0085AD"/>
                </a:solidFill>
                <a:latin typeface="Helvetica Neue"/>
                <a:ea typeface="Helvetica Neue"/>
                <a:cs typeface="Helvetica Neue"/>
                <a:sym typeface="Helvetica Neue"/>
              </a:rPr>
              <a:t>Magazine</a:t>
            </a:r>
          </a:p>
        </p:txBody>
      </p:sp>
      <p:sp>
        <p:nvSpPr>
          <p:cNvPr id="177" name="Shape 177"/>
          <p:cNvSpPr txBox="1"/>
          <p:nvPr/>
        </p:nvSpPr>
        <p:spPr>
          <a:xfrm>
            <a:off x="536200" y="1627467"/>
            <a:ext cx="5177600" cy="4162400"/>
          </a:xfrm>
          <a:prstGeom prst="rect">
            <a:avLst/>
          </a:prstGeom>
          <a:noFill/>
          <a:ln>
            <a:noFill/>
          </a:ln>
        </p:spPr>
        <p:txBody>
          <a:bodyPr lIns="121900" tIns="121900" rIns="121900" bIns="121900" anchor="t" anchorCtr="0">
            <a:noAutofit/>
          </a:bodyPr>
          <a:lstStyle/>
          <a:p>
            <a:r>
              <a:rPr lang="en" dirty="0">
                <a:solidFill>
                  <a:srgbClr val="595959"/>
                </a:solidFill>
                <a:latin typeface="Helvetica Neue"/>
                <a:ea typeface="Helvetica Neue"/>
                <a:cs typeface="Helvetica Neue"/>
                <a:sym typeface="Helvetica Neue"/>
              </a:rPr>
              <a:t>Sons of Norway’s most popular member benefit</a:t>
            </a:r>
          </a:p>
          <a:p>
            <a:endParaRPr dirty="0">
              <a:solidFill>
                <a:srgbClr val="595959"/>
              </a:solidFill>
              <a:latin typeface="Helvetica Neue"/>
              <a:ea typeface="Helvetica Neue"/>
              <a:cs typeface="Helvetica Neue"/>
              <a:sym typeface="Helvetica Neue"/>
            </a:endParaRPr>
          </a:p>
          <a:p>
            <a:r>
              <a:rPr lang="en" u="sng" dirty="0">
                <a:solidFill>
                  <a:srgbClr val="CC0000"/>
                </a:solidFill>
                <a:latin typeface="Helvetica Neue"/>
                <a:ea typeface="Helvetica Neue"/>
                <a:cs typeface="Helvetica Neue"/>
                <a:sym typeface="Helvetica Neue"/>
              </a:rPr>
              <a:t>Recruitment</a:t>
            </a:r>
            <a:r>
              <a:rPr lang="en" u="sng" dirty="0">
                <a:solidFill>
                  <a:srgbClr val="595959"/>
                </a:solidFill>
                <a:latin typeface="Helvetica Neue"/>
                <a:ea typeface="Helvetica Neue"/>
                <a:cs typeface="Helvetica Neue"/>
                <a:sym typeface="Helvetica Neue"/>
              </a:rPr>
              <a:t> </a:t>
            </a:r>
          </a:p>
          <a:p>
            <a:endParaRPr u="sng"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Leave copies in waiting rooms or coffee shops</a:t>
            </a:r>
          </a:p>
          <a:p>
            <a:endParaRPr dirty="0">
              <a:solidFill>
                <a:srgbClr val="595959"/>
              </a:solidFill>
              <a:latin typeface="Helvetica Neue"/>
              <a:ea typeface="Helvetica Neue"/>
              <a:cs typeface="Helvetica Neue"/>
              <a:sym typeface="Helvetica Neue"/>
            </a:endParaRPr>
          </a:p>
          <a:p>
            <a:r>
              <a:rPr lang="en" u="sng" dirty="0">
                <a:solidFill>
                  <a:srgbClr val="CC0000"/>
                </a:solidFill>
                <a:latin typeface="Helvetica Neue"/>
                <a:ea typeface="Helvetica Neue"/>
                <a:cs typeface="Helvetica Neue"/>
                <a:sym typeface="Helvetica Neue"/>
              </a:rPr>
              <a:t>Retention</a:t>
            </a: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i="1" dirty="0">
                <a:solidFill>
                  <a:srgbClr val="595959"/>
                </a:solidFill>
                <a:latin typeface="Helvetica Neue"/>
                <a:ea typeface="Helvetica Neue"/>
                <a:cs typeface="Helvetica Neue"/>
                <a:sym typeface="Helvetica Neue"/>
              </a:rPr>
              <a:t>Viking </a:t>
            </a:r>
            <a:r>
              <a:rPr lang="en" dirty="0">
                <a:solidFill>
                  <a:srgbClr val="595959"/>
                </a:solidFill>
                <a:latin typeface="Helvetica Neue"/>
                <a:ea typeface="Helvetica Neue"/>
                <a:cs typeface="Helvetica Neue"/>
                <a:sym typeface="Helvetica Neue"/>
              </a:rPr>
              <a:t>is only available to members</a:t>
            </a:r>
          </a:p>
          <a:p>
            <a:endParaRPr dirty="0">
              <a:solidFill>
                <a:srgbClr val="595959"/>
              </a:solidFill>
              <a:latin typeface="Helvetica Neue"/>
              <a:ea typeface="Helvetica Neue"/>
              <a:cs typeface="Helvetica Neue"/>
              <a:sym typeface="Helvetica Neue"/>
            </a:endParaRPr>
          </a:p>
          <a:p>
            <a:endParaRPr dirty="0">
              <a:solidFill>
                <a:srgbClr val="595959"/>
              </a:solidFill>
              <a:latin typeface="Helvetica Neue"/>
              <a:ea typeface="Helvetica Neue"/>
              <a:cs typeface="Helvetica Neue"/>
              <a:sym typeface="Helvetica Neue"/>
            </a:endParaRPr>
          </a:p>
          <a:p>
            <a:r>
              <a:rPr lang="en" dirty="0">
                <a:solidFill>
                  <a:srgbClr val="0085AD"/>
                </a:solidFill>
                <a:latin typeface="Helvetica Neue"/>
                <a:ea typeface="Helvetica Neue"/>
                <a:cs typeface="Helvetica Neue"/>
                <a:sym typeface="Helvetica Neue"/>
              </a:rPr>
              <a:t>Extra copies are available from </a:t>
            </a:r>
          </a:p>
          <a:p>
            <a:r>
              <a:rPr lang="en" dirty="0">
                <a:solidFill>
                  <a:srgbClr val="0085AD"/>
                </a:solidFill>
                <a:latin typeface="Helvetica Neue"/>
                <a:ea typeface="Helvetica Neue"/>
                <a:cs typeface="Helvetica Neue"/>
                <a:sym typeface="Helvetica Neue"/>
              </a:rPr>
              <a:t>the Supply Department </a:t>
            </a:r>
            <a:br>
              <a:rPr lang="en" sz="2400" dirty="0">
                <a:solidFill>
                  <a:srgbClr val="004080"/>
                </a:solidFill>
                <a:latin typeface="Helvetica Neue"/>
                <a:ea typeface="Helvetica Neue"/>
                <a:cs typeface="Helvetica Neue"/>
                <a:sym typeface="Helvetica Neue"/>
              </a:rPr>
            </a:br>
            <a:endParaRPr lang="en" sz="2400" dirty="0">
              <a:solidFill>
                <a:srgbClr val="004080"/>
              </a:solidFill>
              <a:latin typeface="Helvetica Neue"/>
              <a:ea typeface="Helvetica Neue"/>
              <a:cs typeface="Helvetica Neue"/>
              <a:sym typeface="Helvetica Neue"/>
            </a:endParaRPr>
          </a:p>
          <a:p>
            <a:endParaRPr sz="2400" dirty="0">
              <a:solidFill>
                <a:srgbClr val="595959"/>
              </a:solidFill>
              <a:latin typeface="Helvetica Neue"/>
              <a:ea typeface="Helvetica Neue"/>
              <a:cs typeface="Helvetica Neue"/>
              <a:sym typeface="Helvetica Neue"/>
            </a:endParaRPr>
          </a:p>
        </p:txBody>
      </p:sp>
      <p:pic>
        <p:nvPicPr>
          <p:cNvPr id="178" name="Shape 178"/>
          <p:cNvPicPr preferRelativeResize="0"/>
          <p:nvPr/>
        </p:nvPicPr>
        <p:blipFill>
          <a:blip r:embed="rId3">
            <a:alphaModFix/>
          </a:blip>
          <a:stretch>
            <a:fillRect/>
          </a:stretch>
        </p:blipFill>
        <p:spPr>
          <a:xfrm>
            <a:off x="5713800" y="2160414"/>
            <a:ext cx="4923165" cy="2537165"/>
          </a:xfrm>
          <a:prstGeom prst="rect">
            <a:avLst/>
          </a:prstGeom>
          <a:noFill/>
          <a:ln>
            <a:noFill/>
          </a:ln>
        </p:spPr>
      </p:pic>
      <p:pic>
        <p:nvPicPr>
          <p:cNvPr id="6" name="Shape 98" descr="IMG_2181.JPG">
            <a:extLst>
              <a:ext uri="{FF2B5EF4-FFF2-40B4-BE49-F238E27FC236}">
                <a16:creationId xmlns:a16="http://schemas.microsoft.com/office/drawing/2014/main" id="{EE878A40-7517-2F46-8E4C-9DBF3FEC64AA}"/>
              </a:ext>
            </a:extLst>
          </p:cNvPr>
          <p:cNvPicPr preferRelativeResize="0"/>
          <p:nvPr/>
        </p:nvPicPr>
        <p:blipFill rotWithShape="1">
          <a:blip r:embed="rId4">
            <a:alphaModFix/>
          </a:blip>
          <a:srcRect l="67417" t="6091" r="24106" b="5777"/>
          <a:stretch/>
        </p:blipFill>
        <p:spPr>
          <a:xfrm flipH="1">
            <a:off x="11014728" y="-26816"/>
            <a:ext cx="1177272" cy="6884816"/>
          </a:xfrm>
          <a:prstGeom prst="rect">
            <a:avLst/>
          </a:prstGeom>
          <a:noFill/>
          <a:ln>
            <a:noFill/>
          </a:ln>
        </p:spPr>
      </p:pic>
      <p:grpSp>
        <p:nvGrpSpPr>
          <p:cNvPr id="7" name="Group 6">
            <a:extLst>
              <a:ext uri="{FF2B5EF4-FFF2-40B4-BE49-F238E27FC236}">
                <a16:creationId xmlns:a16="http://schemas.microsoft.com/office/drawing/2014/main" id="{39D65438-25AE-4B45-AD40-2C476934EAB5}"/>
              </a:ext>
            </a:extLst>
          </p:cNvPr>
          <p:cNvGrpSpPr/>
          <p:nvPr/>
        </p:nvGrpSpPr>
        <p:grpSpPr>
          <a:xfrm flipV="1">
            <a:off x="756698" y="1303400"/>
            <a:ext cx="4165600" cy="177800"/>
            <a:chOff x="2819400" y="1885950"/>
            <a:chExt cx="3124200" cy="152400"/>
          </a:xfrm>
        </p:grpSpPr>
        <p:sp>
          <p:nvSpPr>
            <p:cNvPr id="8" name="Rectangle 7">
              <a:extLst>
                <a:ext uri="{FF2B5EF4-FFF2-40B4-BE49-F238E27FC236}">
                  <a16:creationId xmlns:a16="http://schemas.microsoft.com/office/drawing/2014/main" id="{A896B88C-80D9-9048-B2F9-86D9F1AD7E11}"/>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9" name="Straight Connector 8">
              <a:extLst>
                <a:ext uri="{FF2B5EF4-FFF2-40B4-BE49-F238E27FC236}">
                  <a16:creationId xmlns:a16="http://schemas.microsoft.com/office/drawing/2014/main" id="{9D7520D1-3FDA-B94A-BB46-60EED12FD481}"/>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Shape 185"/>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Sons of Norway Financial Products</a:t>
            </a:r>
          </a:p>
        </p:txBody>
      </p:sp>
      <p:sp>
        <p:nvSpPr>
          <p:cNvPr id="186" name="Shape 186"/>
          <p:cNvSpPr txBox="1"/>
          <p:nvPr/>
        </p:nvSpPr>
        <p:spPr>
          <a:xfrm>
            <a:off x="536200" y="1840746"/>
            <a:ext cx="5177600" cy="4162400"/>
          </a:xfrm>
          <a:prstGeom prst="rect">
            <a:avLst/>
          </a:prstGeom>
          <a:noFill/>
          <a:ln>
            <a:noFill/>
          </a:ln>
        </p:spPr>
        <p:txBody>
          <a:bodyPr lIns="121900" tIns="121900" rIns="121900" bIns="121900" anchor="t" anchorCtr="0">
            <a:noAutofit/>
          </a:bodyPr>
          <a:lstStyle/>
          <a:p>
            <a:r>
              <a:rPr lang="en" dirty="0">
                <a:solidFill>
                  <a:srgbClr val="595959"/>
                </a:solidFill>
                <a:latin typeface="Helvetica Neue"/>
                <a:ea typeface="Helvetica Neue"/>
                <a:cs typeface="Helvetica Neue"/>
                <a:sym typeface="Helvetica Neue"/>
              </a:rPr>
              <a:t>Sons of Norway has strong, affordable financial products suitable for all stages of life</a:t>
            </a: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r>
              <a:rPr lang="en" u="sng" dirty="0">
                <a:solidFill>
                  <a:srgbClr val="CC0000"/>
                </a:solidFill>
                <a:latin typeface="Helvetica Neue"/>
                <a:ea typeface="Helvetica Neue"/>
                <a:cs typeface="Helvetica Neue"/>
                <a:sym typeface="Helvetica Neue"/>
              </a:rPr>
              <a:t>Recruitment</a:t>
            </a:r>
          </a:p>
          <a:p>
            <a:endParaRPr u="sng"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Coordinate a New Member Dinner with your Insurance Professional.</a:t>
            </a:r>
          </a:p>
          <a:p>
            <a:endParaRPr dirty="0">
              <a:solidFill>
                <a:srgbClr val="595959"/>
              </a:solidFill>
              <a:latin typeface="Helvetica Neue"/>
              <a:ea typeface="Helvetica Neue"/>
              <a:cs typeface="Helvetica Neue"/>
              <a:sym typeface="Helvetica Neue"/>
            </a:endParaRPr>
          </a:p>
          <a:p>
            <a:r>
              <a:rPr lang="en" u="sng" dirty="0">
                <a:solidFill>
                  <a:srgbClr val="CC0000"/>
                </a:solidFill>
                <a:latin typeface="Helvetica Neue"/>
                <a:ea typeface="Helvetica Neue"/>
                <a:cs typeface="Helvetica Neue"/>
                <a:sym typeface="Helvetica Neue"/>
              </a:rPr>
              <a:t>Retention</a:t>
            </a: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Members receive a complimentary financial check-up from the Insurance Professional.</a:t>
            </a: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r>
              <a:rPr lang="en" dirty="0">
                <a:solidFill>
                  <a:srgbClr val="0085AD"/>
                </a:solidFill>
                <a:latin typeface="Helvetica Neue"/>
                <a:ea typeface="Helvetica Neue"/>
                <a:cs typeface="Helvetica Neue"/>
                <a:sym typeface="Helvetica Neue"/>
              </a:rPr>
              <a:t>Consult your Insurance Professional for more information </a:t>
            </a:r>
          </a:p>
        </p:txBody>
      </p:sp>
      <p:pic>
        <p:nvPicPr>
          <p:cNvPr id="187" name="Shape 187" descr="iStock_000015627746Large.jpg"/>
          <p:cNvPicPr preferRelativeResize="0"/>
          <p:nvPr/>
        </p:nvPicPr>
        <p:blipFill>
          <a:blip r:embed="rId3">
            <a:alphaModFix/>
          </a:blip>
          <a:stretch>
            <a:fillRect/>
          </a:stretch>
        </p:blipFill>
        <p:spPr>
          <a:xfrm>
            <a:off x="7122634" y="1392300"/>
            <a:ext cx="3375969" cy="5059293"/>
          </a:xfrm>
          <a:prstGeom prst="rect">
            <a:avLst/>
          </a:prstGeom>
          <a:noFill/>
          <a:ln>
            <a:noFill/>
          </a:ln>
        </p:spPr>
      </p:pic>
      <p:pic>
        <p:nvPicPr>
          <p:cNvPr id="6" name="Shape 98" descr="IMG_2181.JPG">
            <a:extLst>
              <a:ext uri="{FF2B5EF4-FFF2-40B4-BE49-F238E27FC236}">
                <a16:creationId xmlns:a16="http://schemas.microsoft.com/office/drawing/2014/main" id="{E94EB72D-5D98-BE42-AC33-ADE9BD34601D}"/>
              </a:ext>
            </a:extLst>
          </p:cNvPr>
          <p:cNvPicPr preferRelativeResize="0"/>
          <p:nvPr/>
        </p:nvPicPr>
        <p:blipFill rotWithShape="1">
          <a:blip r:embed="rId4">
            <a:alphaModFix/>
          </a:blip>
          <a:srcRect l="67417" t="6091" r="24106" b="5777"/>
          <a:stretch/>
        </p:blipFill>
        <p:spPr>
          <a:xfrm flipH="1">
            <a:off x="11014728" y="-26816"/>
            <a:ext cx="1177272" cy="6884816"/>
          </a:xfrm>
          <a:prstGeom prst="rect">
            <a:avLst/>
          </a:prstGeom>
          <a:noFill/>
          <a:ln>
            <a:noFill/>
          </a:ln>
        </p:spPr>
      </p:pic>
      <p:grpSp>
        <p:nvGrpSpPr>
          <p:cNvPr id="7" name="Group 6">
            <a:extLst>
              <a:ext uri="{FF2B5EF4-FFF2-40B4-BE49-F238E27FC236}">
                <a16:creationId xmlns:a16="http://schemas.microsoft.com/office/drawing/2014/main" id="{1DB480FE-2A7E-474E-8FAB-64C2E95190DA}"/>
              </a:ext>
            </a:extLst>
          </p:cNvPr>
          <p:cNvGrpSpPr/>
          <p:nvPr/>
        </p:nvGrpSpPr>
        <p:grpSpPr>
          <a:xfrm flipV="1">
            <a:off x="756698" y="1392300"/>
            <a:ext cx="4165600" cy="177800"/>
            <a:chOff x="2819400" y="1885950"/>
            <a:chExt cx="3124200" cy="152400"/>
          </a:xfrm>
        </p:grpSpPr>
        <p:sp>
          <p:nvSpPr>
            <p:cNvPr id="8" name="Rectangle 7">
              <a:extLst>
                <a:ext uri="{FF2B5EF4-FFF2-40B4-BE49-F238E27FC236}">
                  <a16:creationId xmlns:a16="http://schemas.microsoft.com/office/drawing/2014/main" id="{3FFFCEC7-8183-4149-AEF0-81221C16B915}"/>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9" name="Straight Connector 8">
              <a:extLst>
                <a:ext uri="{FF2B5EF4-FFF2-40B4-BE49-F238E27FC236}">
                  <a16:creationId xmlns:a16="http://schemas.microsoft.com/office/drawing/2014/main" id="{0C00344F-B998-0D46-B17F-6D064E036ED2}"/>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Module Objectives - </a:t>
            </a:r>
            <a:r>
              <a:rPr lang="en-US" sz="3600" dirty="0">
                <a:solidFill>
                  <a:srgbClr val="0085AD"/>
                </a:solidFill>
                <a:latin typeface="Helvetica Neue"/>
                <a:ea typeface="Helvetica Neue"/>
                <a:cs typeface="Helvetica Neue"/>
                <a:sym typeface="Helvetica Neue"/>
              </a:rPr>
              <a:t>continued</a:t>
            </a:r>
            <a:endParaRPr lang="en" sz="3600" dirty="0">
              <a:solidFill>
                <a:srgbClr val="0085AD"/>
              </a:solidFill>
              <a:latin typeface="Helvetica Neue"/>
              <a:ea typeface="Helvetica Neue"/>
              <a:cs typeface="Helvetica Neue"/>
              <a:sym typeface="Helvetica Neue"/>
            </a:endParaRPr>
          </a:p>
        </p:txBody>
      </p:sp>
      <p:sp>
        <p:nvSpPr>
          <p:cNvPr id="203" name="Shape 203"/>
          <p:cNvSpPr txBox="1"/>
          <p:nvPr/>
        </p:nvSpPr>
        <p:spPr>
          <a:xfrm>
            <a:off x="536200" y="1627467"/>
            <a:ext cx="10752800" cy="4162400"/>
          </a:xfrm>
          <a:prstGeom prst="rect">
            <a:avLst/>
          </a:prstGeom>
          <a:noFill/>
          <a:ln>
            <a:noFill/>
          </a:ln>
        </p:spPr>
        <p:txBody>
          <a:bodyPr lIns="121900" tIns="121900" rIns="121900" bIns="121900" anchor="t" anchorCtr="0">
            <a:noAutofit/>
          </a:bodyPr>
          <a:lstStyle/>
          <a:p>
            <a:pPr marL="512229" indent="-342900">
              <a:buClr>
                <a:srgbClr val="595959"/>
              </a:buClr>
              <a:buSzPct val="100000"/>
              <a:buFont typeface="Arial" panose="020B0604020202020204" pitchFamily="34" charset="0"/>
              <a:buChar char="•"/>
            </a:pPr>
            <a:r>
              <a:rPr lang="en-US" sz="2133" dirty="0">
                <a:solidFill>
                  <a:srgbClr val="595959"/>
                </a:solidFill>
                <a:latin typeface="Helvetica Neue"/>
                <a:ea typeface="Helvetica Neue"/>
                <a:cs typeface="Helvetica Neue"/>
                <a:sym typeface="Helvetica Neue"/>
              </a:rPr>
              <a:t>Code of Ethics</a:t>
            </a:r>
          </a:p>
          <a:p>
            <a:pPr marL="512229" indent="-342900">
              <a:buClr>
                <a:srgbClr val="595959"/>
              </a:buClr>
              <a:buSzPct val="100000"/>
              <a:buFont typeface="Arial" panose="020B0604020202020204" pitchFamily="34" charset="0"/>
              <a:buChar char="•"/>
            </a:pPr>
            <a:r>
              <a:rPr lang="en-US" sz="2133" dirty="0">
                <a:solidFill>
                  <a:srgbClr val="595959"/>
                </a:solidFill>
                <a:latin typeface="Helvetica Neue"/>
                <a:ea typeface="Helvetica Neue"/>
                <a:cs typeface="Helvetica Neue"/>
                <a:sym typeface="Helvetica Neue"/>
              </a:rPr>
              <a:t>Social Media Policy</a:t>
            </a:r>
          </a:p>
          <a:p>
            <a:pPr marL="512229" indent="-342900">
              <a:buClr>
                <a:srgbClr val="595959"/>
              </a:buClr>
              <a:buSzPct val="100000"/>
              <a:buFont typeface="Arial" panose="020B0604020202020204" pitchFamily="34" charset="0"/>
              <a:buChar char="•"/>
            </a:pPr>
            <a:r>
              <a:rPr lang="en-US" sz="2133" dirty="0">
                <a:solidFill>
                  <a:srgbClr val="595959"/>
                </a:solidFill>
                <a:latin typeface="Helvetica Neue"/>
                <a:ea typeface="Helvetica Neue"/>
                <a:cs typeface="Helvetica Neue"/>
                <a:sym typeface="Helvetica Neue"/>
              </a:rPr>
              <a:t>Privacy Policy</a:t>
            </a:r>
          </a:p>
          <a:p>
            <a:pPr marL="512229" indent="-342900">
              <a:buClr>
                <a:srgbClr val="595959"/>
              </a:buClr>
              <a:buSzPct val="100000"/>
              <a:buFont typeface="Arial" panose="020B0604020202020204" pitchFamily="34" charset="0"/>
              <a:buChar char="•"/>
            </a:pPr>
            <a:r>
              <a:rPr lang="en-US" sz="2133" dirty="0">
                <a:solidFill>
                  <a:srgbClr val="595959"/>
                </a:solidFill>
                <a:latin typeface="Helvetica Neue"/>
                <a:ea typeface="Helvetica Neue"/>
                <a:cs typeface="Helvetica Neue"/>
                <a:sym typeface="Helvetica Neue"/>
              </a:rPr>
              <a:t>Recruitment and Retention</a:t>
            </a:r>
          </a:p>
          <a:p>
            <a:pPr marL="512229" indent="-342900">
              <a:buClr>
                <a:srgbClr val="595959"/>
              </a:buClr>
              <a:buSzPct val="100000"/>
              <a:buFont typeface="Arial" panose="020B0604020202020204" pitchFamily="34" charset="0"/>
              <a:buChar char="•"/>
            </a:pPr>
            <a:r>
              <a:rPr lang="en-US" sz="2133" dirty="0">
                <a:solidFill>
                  <a:srgbClr val="595959"/>
                </a:solidFill>
                <a:latin typeface="Helvetica Neue"/>
                <a:ea typeface="Helvetica Neue"/>
                <a:cs typeface="Helvetica Neue"/>
                <a:sym typeface="Helvetica Neue"/>
              </a:rPr>
              <a:t>Lodge Disbanding Procedures</a:t>
            </a:r>
          </a:p>
          <a:p>
            <a:pPr marL="512229" indent="-342900">
              <a:buClr>
                <a:srgbClr val="595959"/>
              </a:buClr>
              <a:buSzPct val="100000"/>
              <a:buFont typeface="Arial" panose="020B0604020202020204" pitchFamily="34" charset="0"/>
              <a:buChar char="•"/>
            </a:pPr>
            <a:r>
              <a:rPr lang="en-US" sz="2133" dirty="0">
                <a:solidFill>
                  <a:srgbClr val="595959"/>
                </a:solidFill>
                <a:latin typeface="Helvetica Neue"/>
                <a:ea typeface="Helvetica Neue"/>
                <a:cs typeface="Helvetica Neue"/>
                <a:sym typeface="Helvetica Neue"/>
              </a:rPr>
              <a:t>New Lodge Formation</a:t>
            </a:r>
          </a:p>
          <a:p>
            <a:pPr marL="512229" indent="-342900">
              <a:buClr>
                <a:srgbClr val="595959"/>
              </a:buClr>
              <a:buSzPct val="100000"/>
              <a:buFont typeface="Arial" panose="020B0604020202020204" pitchFamily="34" charset="0"/>
              <a:buChar char="•"/>
            </a:pPr>
            <a:r>
              <a:rPr lang="en-US" sz="2133" dirty="0">
                <a:solidFill>
                  <a:srgbClr val="595959"/>
                </a:solidFill>
                <a:latin typeface="Helvetica Neue"/>
                <a:ea typeface="Helvetica Neue"/>
                <a:cs typeface="Helvetica Neue"/>
                <a:sym typeface="Helvetica Neue"/>
              </a:rPr>
              <a:t>Lodge Mergers</a:t>
            </a:r>
          </a:p>
          <a:p>
            <a:pPr marL="512229" indent="-342900">
              <a:buClr>
                <a:srgbClr val="595959"/>
              </a:buClr>
              <a:buSzPct val="100000"/>
              <a:buFont typeface="Arial" panose="020B0604020202020204" pitchFamily="34" charset="0"/>
              <a:buChar char="•"/>
            </a:pPr>
            <a:r>
              <a:rPr lang="en-US" sz="2133" dirty="0">
                <a:solidFill>
                  <a:srgbClr val="595959"/>
                </a:solidFill>
                <a:latin typeface="Helvetica Neue"/>
                <a:ea typeface="Helvetica Neue"/>
                <a:cs typeface="Helvetica Neue"/>
                <a:sym typeface="Helvetica Neue"/>
              </a:rPr>
              <a:t>Record Retention</a:t>
            </a:r>
          </a:p>
          <a:p>
            <a:pPr marL="512229" indent="-342900">
              <a:buClr>
                <a:srgbClr val="595959"/>
              </a:buClr>
              <a:buSzPct val="100000"/>
              <a:buFont typeface="Arial" panose="020B0604020202020204" pitchFamily="34" charset="0"/>
              <a:buChar char="•"/>
            </a:pPr>
            <a:r>
              <a:rPr lang="en-US" sz="2133" dirty="0">
                <a:solidFill>
                  <a:srgbClr val="595959"/>
                </a:solidFill>
                <a:latin typeface="Helvetica Neue"/>
                <a:ea typeface="Helvetica Neue"/>
                <a:cs typeface="Helvetica Neue"/>
                <a:sym typeface="Helvetica Neue"/>
              </a:rPr>
              <a:t>Available Resources</a:t>
            </a:r>
            <a:endParaRPr lang="en" sz="2133" dirty="0">
              <a:solidFill>
                <a:srgbClr val="595959"/>
              </a:solidFill>
              <a:latin typeface="Helvetica Neue"/>
              <a:ea typeface="Helvetica Neue"/>
              <a:cs typeface="Helvetica Neue"/>
              <a:sym typeface="Helvetica Neue"/>
            </a:endParaRPr>
          </a:p>
          <a:p>
            <a:pPr marL="342900" indent="-342900">
              <a:buFont typeface="Arial" panose="020B0604020202020204" pitchFamily="34" charset="0"/>
              <a:buChar char="•"/>
            </a:pPr>
            <a:endParaRPr sz="2133" dirty="0">
              <a:solidFill>
                <a:srgbClr val="595959"/>
              </a:solidFill>
              <a:latin typeface="Helvetica Neue"/>
              <a:ea typeface="Helvetica Neue"/>
              <a:cs typeface="Helvetica Neue"/>
              <a:sym typeface="Helvetica Neue"/>
            </a:endParaRPr>
          </a:p>
          <a:p>
            <a:br>
              <a:rPr lang="en" sz="2400" dirty="0">
                <a:solidFill>
                  <a:srgbClr val="595959"/>
                </a:solidFill>
                <a:latin typeface="Helvetica Neue"/>
                <a:ea typeface="Helvetica Neue"/>
                <a:cs typeface="Helvetica Neue"/>
                <a:sym typeface="Helvetica Neue"/>
              </a:rPr>
            </a:br>
            <a:endParaRPr lang="en" sz="2400" dirty="0">
              <a:solidFill>
                <a:srgbClr val="595959"/>
              </a:solidFill>
              <a:latin typeface="Helvetica Neue"/>
              <a:ea typeface="Helvetica Neue"/>
              <a:cs typeface="Helvetica Neue"/>
              <a:sym typeface="Helvetica Neue"/>
            </a:endParaRPr>
          </a:p>
          <a:p>
            <a:pPr marL="342900" indent="-342900">
              <a:buFont typeface="Arial" panose="020B0604020202020204" pitchFamily="34" charset="0"/>
              <a:buChar char="•"/>
            </a:pPr>
            <a:endParaRPr sz="2400" dirty="0">
              <a:solidFill>
                <a:srgbClr val="595959"/>
              </a:solidFill>
              <a:latin typeface="Helvetica Neue"/>
              <a:ea typeface="Helvetica Neue"/>
              <a:cs typeface="Helvetica Neue"/>
              <a:sym typeface="Helvetica Neue"/>
            </a:endParaRPr>
          </a:p>
        </p:txBody>
      </p:sp>
      <p:pic>
        <p:nvPicPr>
          <p:cNvPr id="5" name="Shape 98" descr="IMG_2181.JPG">
            <a:extLst>
              <a:ext uri="{FF2B5EF4-FFF2-40B4-BE49-F238E27FC236}">
                <a16:creationId xmlns:a16="http://schemas.microsoft.com/office/drawing/2014/main" id="{1FEBA61B-D8A2-0849-A245-DD19223524CA}"/>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BEC4F98C-4327-B744-BB40-D66C718CDEE9}"/>
              </a:ext>
            </a:extLst>
          </p:cNvPr>
          <p:cNvGrpSpPr/>
          <p:nvPr/>
        </p:nvGrpSpPr>
        <p:grpSpPr>
          <a:xfrm flipV="1">
            <a:off x="756698" y="1392300"/>
            <a:ext cx="4165600" cy="177800"/>
            <a:chOff x="2819400" y="1885950"/>
            <a:chExt cx="3124200" cy="152400"/>
          </a:xfrm>
        </p:grpSpPr>
        <p:sp>
          <p:nvSpPr>
            <p:cNvPr id="7" name="Rectangle 6">
              <a:extLst>
                <a:ext uri="{FF2B5EF4-FFF2-40B4-BE49-F238E27FC236}">
                  <a16:creationId xmlns:a16="http://schemas.microsoft.com/office/drawing/2014/main" id="{0AF02ED2-86D6-4A45-B725-B1C51F154D0C}"/>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11CD858D-596E-844C-BD75-B1363D8E4420}"/>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49581111"/>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Shape 194"/>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The Communications Toolkit</a:t>
            </a:r>
          </a:p>
        </p:txBody>
      </p:sp>
      <p:sp>
        <p:nvSpPr>
          <p:cNvPr id="195" name="Shape 195"/>
          <p:cNvSpPr txBox="1"/>
          <p:nvPr/>
        </p:nvSpPr>
        <p:spPr>
          <a:xfrm>
            <a:off x="536200" y="1898903"/>
            <a:ext cx="9619854" cy="4742302"/>
          </a:xfrm>
          <a:prstGeom prst="rect">
            <a:avLst/>
          </a:prstGeom>
          <a:noFill/>
          <a:ln>
            <a:noFill/>
          </a:ln>
        </p:spPr>
        <p:txBody>
          <a:bodyPr lIns="121900" tIns="121900" rIns="121900" bIns="121900" anchor="t" anchorCtr="0">
            <a:noAutofit/>
          </a:bodyPr>
          <a:lstStyle/>
          <a:p>
            <a:r>
              <a:rPr lang="en" dirty="0">
                <a:solidFill>
                  <a:srgbClr val="595959"/>
                </a:solidFill>
                <a:latin typeface="Helvetica Neue"/>
                <a:ea typeface="Helvetica Neue"/>
                <a:cs typeface="Helvetica Neue"/>
                <a:sym typeface="Helvetica Neue"/>
              </a:rPr>
              <a:t>The toolkit includes all the materials for a successful outreach plan to your community and members alike</a:t>
            </a:r>
          </a:p>
          <a:p>
            <a:endParaRPr dirty="0">
              <a:solidFill>
                <a:srgbClr val="595959"/>
              </a:solidFill>
              <a:latin typeface="Helvetica Neue"/>
              <a:ea typeface="Helvetica Neue"/>
              <a:cs typeface="Helvetica Neue"/>
              <a:sym typeface="Helvetica Neue"/>
            </a:endParaRPr>
          </a:p>
          <a:p>
            <a:r>
              <a:rPr lang="en" u="sng" dirty="0">
                <a:solidFill>
                  <a:srgbClr val="CC0000"/>
                </a:solidFill>
                <a:latin typeface="Helvetica Neue"/>
                <a:ea typeface="Helvetica Neue"/>
                <a:cs typeface="Helvetica Neue"/>
                <a:sym typeface="Helvetica Neue"/>
              </a:rPr>
              <a:t>Recruitment</a:t>
            </a:r>
          </a:p>
          <a:p>
            <a:endParaRPr u="sng"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Use the toolkit to enhance your social media presence and engage non-members</a:t>
            </a: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r>
              <a:rPr lang="en" u="sng" dirty="0">
                <a:solidFill>
                  <a:srgbClr val="CC0000"/>
                </a:solidFill>
                <a:latin typeface="Helvetica Neue"/>
                <a:ea typeface="Helvetica Neue"/>
                <a:cs typeface="Helvetica Neue"/>
                <a:sym typeface="Helvetica Neue"/>
              </a:rPr>
              <a:t>Retention </a:t>
            </a: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pPr marL="609585" indent="-304792">
              <a:buClr>
                <a:srgbClr val="595959"/>
              </a:buClr>
              <a:buFont typeface="Helvetica Neue"/>
              <a:buChar char="●"/>
            </a:pPr>
            <a:r>
              <a:rPr lang="en" dirty="0">
                <a:solidFill>
                  <a:srgbClr val="595959"/>
                </a:solidFill>
                <a:latin typeface="Helvetica Neue"/>
                <a:ea typeface="Helvetica Neue"/>
                <a:cs typeface="Helvetica Neue"/>
                <a:sym typeface="Helvetica Neue"/>
              </a:rPr>
              <a:t>Utilize the Newsletter Service resources to enhance your lodge newsletter</a:t>
            </a: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r>
              <a:rPr lang="en" dirty="0">
                <a:solidFill>
                  <a:srgbClr val="0085AD"/>
                </a:solidFill>
                <a:latin typeface="Helvetica Neue"/>
                <a:ea typeface="Helvetica Neue"/>
                <a:cs typeface="Helvetica Neue"/>
                <a:sym typeface="Helvetica Neue"/>
              </a:rPr>
              <a:t>Available in the Members </a:t>
            </a:r>
            <a:r>
              <a:rPr lang="en-US" dirty="0">
                <a:solidFill>
                  <a:srgbClr val="0085AD"/>
                </a:solidFill>
                <a:latin typeface="Helvetica Neue"/>
                <a:ea typeface="Helvetica Neue"/>
                <a:cs typeface="Helvetica Neue"/>
                <a:sym typeface="Helvetica Neue"/>
              </a:rPr>
              <a:t>Resources section </a:t>
            </a:r>
            <a:r>
              <a:rPr lang="en" dirty="0">
                <a:solidFill>
                  <a:srgbClr val="0085AD"/>
                </a:solidFill>
                <a:latin typeface="Helvetica Neue"/>
                <a:ea typeface="Helvetica Neue"/>
                <a:cs typeface="Helvetica Neue"/>
                <a:sym typeface="Helvetica Neue"/>
              </a:rPr>
              <a:t>of </a:t>
            </a:r>
          </a:p>
          <a:p>
            <a:r>
              <a:rPr lang="en" dirty="0">
                <a:solidFill>
                  <a:srgbClr val="0085AD"/>
                </a:solidFill>
                <a:latin typeface="Helvetica Neue"/>
                <a:ea typeface="Helvetica Neue"/>
                <a:cs typeface="Helvetica Neue"/>
                <a:sym typeface="Helvetica Neue"/>
              </a:rPr>
              <a:t>the Sons of Norway website</a:t>
            </a:r>
            <a:br>
              <a:rPr lang="en" sz="2400" dirty="0">
                <a:solidFill>
                  <a:srgbClr val="595959"/>
                </a:solidFill>
                <a:latin typeface="Helvetica Neue"/>
                <a:ea typeface="Helvetica Neue"/>
                <a:cs typeface="Helvetica Neue"/>
                <a:sym typeface="Helvetica Neue"/>
              </a:rPr>
            </a:br>
            <a:endParaRPr lang="en" sz="2400" dirty="0">
              <a:solidFill>
                <a:srgbClr val="595959"/>
              </a:solidFill>
              <a:latin typeface="Helvetica Neue"/>
              <a:ea typeface="Helvetica Neue"/>
              <a:cs typeface="Helvetica Neue"/>
              <a:sym typeface="Helvetica Neue"/>
            </a:endParaRPr>
          </a:p>
          <a:p>
            <a:endParaRPr sz="2400" dirty="0">
              <a:solidFill>
                <a:srgbClr val="595959"/>
              </a:solidFill>
              <a:latin typeface="Helvetica Neue"/>
              <a:ea typeface="Helvetica Neue"/>
              <a:cs typeface="Helvetica Neue"/>
              <a:sym typeface="Helvetica Neue"/>
            </a:endParaRPr>
          </a:p>
        </p:txBody>
      </p:sp>
      <p:pic>
        <p:nvPicPr>
          <p:cNvPr id="5" name="Shape 98" descr="IMG_2181.JPG">
            <a:extLst>
              <a:ext uri="{FF2B5EF4-FFF2-40B4-BE49-F238E27FC236}">
                <a16:creationId xmlns:a16="http://schemas.microsoft.com/office/drawing/2014/main" id="{58A2D7EA-20C0-C349-B594-E4504A293275}"/>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4E27BA88-A650-3C42-A333-3748945EF907}"/>
              </a:ext>
            </a:extLst>
          </p:cNvPr>
          <p:cNvGrpSpPr/>
          <p:nvPr/>
        </p:nvGrpSpPr>
        <p:grpSpPr>
          <a:xfrm flipV="1">
            <a:off x="756698" y="1392300"/>
            <a:ext cx="4165600" cy="177800"/>
            <a:chOff x="2819400" y="1885950"/>
            <a:chExt cx="3124200" cy="152400"/>
          </a:xfrm>
        </p:grpSpPr>
        <p:sp>
          <p:nvSpPr>
            <p:cNvPr id="7" name="Rectangle 6">
              <a:extLst>
                <a:ext uri="{FF2B5EF4-FFF2-40B4-BE49-F238E27FC236}">
                  <a16:creationId xmlns:a16="http://schemas.microsoft.com/office/drawing/2014/main" id="{910DFE28-2F74-9B45-8C5C-0157B9E88C26}"/>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44AF7AC6-C353-E145-9397-0BCC910DDF23}"/>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620282" y="405778"/>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Discussion </a:t>
            </a:r>
          </a:p>
        </p:txBody>
      </p:sp>
      <p:sp>
        <p:nvSpPr>
          <p:cNvPr id="203" name="Shape 203"/>
          <p:cNvSpPr txBox="1"/>
          <p:nvPr/>
        </p:nvSpPr>
        <p:spPr>
          <a:xfrm>
            <a:off x="536200" y="1911246"/>
            <a:ext cx="10752800" cy="4162400"/>
          </a:xfrm>
          <a:prstGeom prst="rect">
            <a:avLst/>
          </a:prstGeom>
          <a:noFill/>
          <a:ln>
            <a:noFill/>
          </a:ln>
        </p:spPr>
        <p:txBody>
          <a:bodyPr lIns="121900" tIns="121900" rIns="121900" bIns="121900" anchor="t" anchorCtr="0">
            <a:noAutofit/>
          </a:bodyPr>
          <a:lstStyle/>
          <a:p>
            <a:pPr marL="609585" indent="-440256">
              <a:buClr>
                <a:srgbClr val="595959"/>
              </a:buClr>
              <a:buSzPct val="100000"/>
              <a:buFont typeface="Helvetica Neue"/>
              <a:buChar char="●"/>
            </a:pPr>
            <a:r>
              <a:rPr lang="en" dirty="0">
                <a:solidFill>
                  <a:srgbClr val="595959"/>
                </a:solidFill>
                <a:latin typeface="Helvetica Neue"/>
                <a:ea typeface="Helvetica Neue"/>
                <a:cs typeface="Helvetica Neue"/>
                <a:sym typeface="Helvetica Neue"/>
              </a:rPr>
              <a:t>What unique ways is your lodge using to reach</a:t>
            </a:r>
            <a:r>
              <a:rPr lang="en-US" dirty="0" err="1">
                <a:solidFill>
                  <a:srgbClr val="595959"/>
                </a:solidFill>
                <a:latin typeface="Helvetica Neue"/>
                <a:ea typeface="Helvetica Neue"/>
                <a:cs typeface="Helvetica Neue"/>
                <a:sym typeface="Helvetica Neue"/>
              </a:rPr>
              <a:t>ing</a:t>
            </a:r>
            <a:r>
              <a:rPr lang="en" dirty="0">
                <a:solidFill>
                  <a:srgbClr val="595959"/>
                </a:solidFill>
                <a:latin typeface="Helvetica Neue"/>
                <a:ea typeface="Helvetica Neue"/>
                <a:cs typeface="Helvetica Neue"/>
                <a:sym typeface="Helvetica Neue"/>
              </a:rPr>
              <a:t> out to the community?</a:t>
            </a:r>
            <a:br>
              <a:rPr lang="en" dirty="0">
                <a:solidFill>
                  <a:srgbClr val="595959"/>
                </a:solidFill>
                <a:latin typeface="Helvetica Neue"/>
                <a:ea typeface="Helvetica Neue"/>
                <a:cs typeface="Helvetica Neue"/>
                <a:sym typeface="Helvetica Neue"/>
              </a:rPr>
            </a:br>
            <a:br>
              <a:rPr lang="en" dirty="0">
                <a:solidFill>
                  <a:srgbClr val="595959"/>
                </a:solidFill>
                <a:latin typeface="Helvetica Neue"/>
                <a:ea typeface="Helvetica Neue"/>
                <a:cs typeface="Helvetica Neue"/>
                <a:sym typeface="Helvetica Neue"/>
              </a:rPr>
            </a:br>
            <a:br>
              <a:rPr lang="en" dirty="0">
                <a:solidFill>
                  <a:srgbClr val="595959"/>
                </a:solidFill>
                <a:latin typeface="Helvetica Neue"/>
                <a:ea typeface="Helvetica Neue"/>
                <a:cs typeface="Helvetica Neue"/>
                <a:sym typeface="Helvetica Neue"/>
              </a:rPr>
            </a:br>
            <a:endParaRPr lang="en" dirty="0">
              <a:solidFill>
                <a:srgbClr val="595959"/>
              </a:solidFill>
              <a:latin typeface="Helvetica Neue"/>
              <a:ea typeface="Helvetica Neue"/>
              <a:cs typeface="Helvetica Neue"/>
              <a:sym typeface="Helvetica Neue"/>
            </a:endParaRPr>
          </a:p>
          <a:p>
            <a:pPr marL="609585" indent="-440256">
              <a:buClr>
                <a:srgbClr val="595959"/>
              </a:buClr>
              <a:buSzPct val="100000"/>
              <a:buFont typeface="Helvetica Neue"/>
              <a:buChar char="●"/>
            </a:pPr>
            <a:r>
              <a:rPr lang="en" dirty="0">
                <a:solidFill>
                  <a:srgbClr val="595959"/>
                </a:solidFill>
                <a:latin typeface="Helvetica Neue"/>
                <a:ea typeface="Helvetica Neue"/>
                <a:cs typeface="Helvetica Neue"/>
                <a:sym typeface="Helvetica Neue"/>
              </a:rPr>
              <a:t>Does your lodge have any success stories using some of these approaches?</a:t>
            </a:r>
            <a:br>
              <a:rPr lang="en" sz="2133" dirty="0">
                <a:solidFill>
                  <a:srgbClr val="595959"/>
                </a:solidFill>
                <a:latin typeface="Helvetica Neue"/>
                <a:ea typeface="Helvetica Neue"/>
                <a:cs typeface="Helvetica Neue"/>
                <a:sym typeface="Helvetica Neue"/>
              </a:rPr>
            </a:br>
            <a:endParaRPr lang="en" sz="2133" dirty="0">
              <a:solidFill>
                <a:srgbClr val="595959"/>
              </a:solidFill>
              <a:latin typeface="Helvetica Neue"/>
              <a:ea typeface="Helvetica Neue"/>
              <a:cs typeface="Helvetica Neue"/>
              <a:sym typeface="Helvetica Neue"/>
            </a:endParaRPr>
          </a:p>
          <a:p>
            <a:endParaRPr sz="2133" dirty="0">
              <a:solidFill>
                <a:srgbClr val="595959"/>
              </a:solidFill>
              <a:latin typeface="Helvetica Neue"/>
              <a:ea typeface="Helvetica Neue"/>
              <a:cs typeface="Helvetica Neue"/>
              <a:sym typeface="Helvetica Neue"/>
            </a:endParaRPr>
          </a:p>
          <a:p>
            <a:br>
              <a:rPr lang="en" sz="2400" dirty="0">
                <a:solidFill>
                  <a:srgbClr val="595959"/>
                </a:solidFill>
                <a:latin typeface="Helvetica Neue"/>
                <a:ea typeface="Helvetica Neue"/>
                <a:cs typeface="Helvetica Neue"/>
                <a:sym typeface="Helvetica Neue"/>
              </a:rPr>
            </a:br>
            <a:endParaRPr lang="en" sz="2400" dirty="0">
              <a:solidFill>
                <a:srgbClr val="595959"/>
              </a:solidFill>
              <a:latin typeface="Helvetica Neue"/>
              <a:ea typeface="Helvetica Neue"/>
              <a:cs typeface="Helvetica Neue"/>
              <a:sym typeface="Helvetica Neue"/>
            </a:endParaRPr>
          </a:p>
          <a:p>
            <a:endParaRPr sz="2400" dirty="0">
              <a:solidFill>
                <a:srgbClr val="595959"/>
              </a:solidFill>
              <a:latin typeface="Helvetica Neue"/>
              <a:ea typeface="Helvetica Neue"/>
              <a:cs typeface="Helvetica Neue"/>
              <a:sym typeface="Helvetica Neue"/>
            </a:endParaRPr>
          </a:p>
        </p:txBody>
      </p:sp>
      <p:pic>
        <p:nvPicPr>
          <p:cNvPr id="5" name="Shape 98" descr="IMG_2181.JPG">
            <a:extLst>
              <a:ext uri="{FF2B5EF4-FFF2-40B4-BE49-F238E27FC236}">
                <a16:creationId xmlns:a16="http://schemas.microsoft.com/office/drawing/2014/main" id="{BBCBD87D-BE2E-DE42-A597-EA2BE2D65598}"/>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5B8912BC-8B0B-ED4A-9200-BBE4E8BE93D7}"/>
              </a:ext>
            </a:extLst>
          </p:cNvPr>
          <p:cNvGrpSpPr/>
          <p:nvPr/>
        </p:nvGrpSpPr>
        <p:grpSpPr>
          <a:xfrm flipV="1">
            <a:off x="756698" y="1392300"/>
            <a:ext cx="4165600" cy="177800"/>
            <a:chOff x="2819400" y="1885950"/>
            <a:chExt cx="3124200" cy="152400"/>
          </a:xfrm>
        </p:grpSpPr>
        <p:sp>
          <p:nvSpPr>
            <p:cNvPr id="7" name="Rectangle 6">
              <a:extLst>
                <a:ext uri="{FF2B5EF4-FFF2-40B4-BE49-F238E27FC236}">
                  <a16:creationId xmlns:a16="http://schemas.microsoft.com/office/drawing/2014/main" id="{6CEC66A1-11FB-E74D-86B1-DC17B3C9BA8C}"/>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81B54F48-1477-4C4B-BE4E-9BFA8C4E00A0}"/>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F287-05C6-4664-BED8-CE1CF78D2B54}"/>
              </a:ext>
            </a:extLst>
          </p:cNvPr>
          <p:cNvSpPr>
            <a:spLocks noGrp="1"/>
          </p:cNvSpPr>
          <p:nvPr>
            <p:ph type="title"/>
          </p:nvPr>
        </p:nvSpPr>
        <p:spPr/>
        <p:txBody>
          <a:bodyPr/>
          <a:lstStyle/>
          <a:p>
            <a:r>
              <a:rPr lang="en-US" dirty="0">
                <a:solidFill>
                  <a:srgbClr val="0085AD"/>
                </a:solidFill>
                <a:latin typeface="Helvetica Neue"/>
              </a:rPr>
              <a:t>Lodge Disbanding Procedures</a:t>
            </a:r>
          </a:p>
        </p:txBody>
      </p:sp>
      <p:sp>
        <p:nvSpPr>
          <p:cNvPr id="3" name="Content Placeholder 2">
            <a:extLst>
              <a:ext uri="{FF2B5EF4-FFF2-40B4-BE49-F238E27FC236}">
                <a16:creationId xmlns:a16="http://schemas.microsoft.com/office/drawing/2014/main" id="{58460122-2623-4E83-8A34-0A31DF039563}"/>
              </a:ext>
            </a:extLst>
          </p:cNvPr>
          <p:cNvSpPr>
            <a:spLocks noGrp="1"/>
          </p:cNvSpPr>
          <p:nvPr>
            <p:ph idx="1"/>
          </p:nvPr>
        </p:nvSpPr>
        <p:spPr>
          <a:xfrm>
            <a:off x="838200" y="2315758"/>
            <a:ext cx="9367345" cy="4602536"/>
          </a:xfrm>
        </p:spPr>
        <p:txBody>
          <a:bodyPr>
            <a:normAutofit/>
          </a:bodyPr>
          <a:lstStyle/>
          <a:p>
            <a:pPr>
              <a:lnSpc>
                <a:spcPct val="100000"/>
              </a:lnSpc>
            </a:pPr>
            <a:r>
              <a:rPr lang="en-US" sz="1800" dirty="0">
                <a:solidFill>
                  <a:schemeClr val="bg2">
                    <a:lumMod val="25000"/>
                  </a:schemeClr>
                </a:solidFill>
                <a:latin typeface="Helvetica Neue"/>
              </a:rPr>
              <a:t>A letter detailing the disbanding process along with dissolution forms is available from Headquarters. </a:t>
            </a:r>
          </a:p>
          <a:p>
            <a:pPr>
              <a:lnSpc>
                <a:spcPct val="100000"/>
              </a:lnSpc>
            </a:pPr>
            <a:r>
              <a:rPr lang="en-US" sz="1800" dirty="0">
                <a:solidFill>
                  <a:schemeClr val="bg2">
                    <a:lumMod val="25000"/>
                  </a:schemeClr>
                </a:solidFill>
                <a:latin typeface="Helvetica Neue"/>
              </a:rPr>
              <a:t>To disband, a lodge must hold a series of two meetings, as they would for a bylaws change. </a:t>
            </a:r>
          </a:p>
          <a:p>
            <a:pPr>
              <a:lnSpc>
                <a:spcPct val="100000"/>
              </a:lnSpc>
            </a:pPr>
            <a:r>
              <a:rPr lang="en-US" sz="1800" dirty="0">
                <a:solidFill>
                  <a:schemeClr val="bg2">
                    <a:lumMod val="25000"/>
                  </a:schemeClr>
                </a:solidFill>
                <a:latin typeface="Helvetica Neue"/>
              </a:rPr>
              <a:t>If a lodge votes to disband, these completed forms and materials must be submitted to Membership Services.</a:t>
            </a:r>
          </a:p>
          <a:p>
            <a:pPr lvl="1">
              <a:lnSpc>
                <a:spcPct val="100000"/>
              </a:lnSpc>
            </a:pPr>
            <a:r>
              <a:rPr lang="en-US" sz="1800" dirty="0">
                <a:solidFill>
                  <a:schemeClr val="bg2">
                    <a:lumMod val="25000"/>
                  </a:schemeClr>
                </a:solidFill>
                <a:latin typeface="Helvetica Neue"/>
              </a:rPr>
              <a:t>D17 Financial Statement up to the date of the vote.</a:t>
            </a:r>
          </a:p>
          <a:p>
            <a:pPr lvl="1">
              <a:lnSpc>
                <a:spcPct val="100000"/>
              </a:lnSpc>
            </a:pPr>
            <a:r>
              <a:rPr lang="en-US" sz="1800" dirty="0">
                <a:solidFill>
                  <a:schemeClr val="bg2">
                    <a:lumMod val="25000"/>
                  </a:schemeClr>
                </a:solidFill>
                <a:latin typeface="Helvetica Neue"/>
              </a:rPr>
              <a:t>Official Notification of Lodge Disbandment</a:t>
            </a:r>
          </a:p>
          <a:p>
            <a:pPr lvl="1">
              <a:lnSpc>
                <a:spcPct val="100000"/>
              </a:lnSpc>
            </a:pPr>
            <a:r>
              <a:rPr lang="en-US" sz="1800" dirty="0">
                <a:solidFill>
                  <a:schemeClr val="bg2">
                    <a:lumMod val="25000"/>
                  </a:schemeClr>
                </a:solidFill>
                <a:latin typeface="Helvetica Neue"/>
              </a:rPr>
              <a:t>Disbursement of Assets Notice</a:t>
            </a:r>
          </a:p>
          <a:p>
            <a:pPr lvl="1">
              <a:lnSpc>
                <a:spcPct val="100000"/>
              </a:lnSpc>
            </a:pPr>
            <a:r>
              <a:rPr lang="en-US" sz="1800" dirty="0">
                <a:solidFill>
                  <a:schemeClr val="bg2">
                    <a:lumMod val="25000"/>
                  </a:schemeClr>
                </a:solidFill>
                <a:latin typeface="Helvetica Neue"/>
              </a:rPr>
              <a:t>Original Lodge Charter (if available)</a:t>
            </a:r>
          </a:p>
          <a:p>
            <a:pPr lvl="1"/>
            <a:endParaRPr lang="en-US" dirty="0"/>
          </a:p>
          <a:p>
            <a:pPr marL="0" indent="0">
              <a:buNone/>
            </a:pPr>
            <a:endParaRPr lang="en-US" dirty="0"/>
          </a:p>
          <a:p>
            <a:endParaRPr lang="en-US" dirty="0"/>
          </a:p>
          <a:p>
            <a:pPr lvl="1"/>
            <a:endParaRPr lang="en-US" dirty="0"/>
          </a:p>
          <a:p>
            <a:pPr lvl="1"/>
            <a:endParaRPr lang="en-US" dirty="0"/>
          </a:p>
          <a:p>
            <a:endParaRPr lang="en-US" dirty="0"/>
          </a:p>
          <a:p>
            <a:endParaRPr lang="en-US" dirty="0"/>
          </a:p>
          <a:p>
            <a:pPr marL="0" indent="0">
              <a:buNone/>
            </a:pPr>
            <a:endParaRPr lang="en-US" dirty="0"/>
          </a:p>
          <a:p>
            <a:endParaRPr lang="en-US" dirty="0"/>
          </a:p>
          <a:p>
            <a:endParaRPr lang="en-US" dirty="0"/>
          </a:p>
        </p:txBody>
      </p:sp>
      <p:pic>
        <p:nvPicPr>
          <p:cNvPr id="4" name="Shape 98" descr="IMG_2181.JPG">
            <a:extLst>
              <a:ext uri="{FF2B5EF4-FFF2-40B4-BE49-F238E27FC236}">
                <a16:creationId xmlns:a16="http://schemas.microsoft.com/office/drawing/2014/main" id="{19CFED97-4664-0C4D-9719-CE0C466A346E}"/>
              </a:ext>
            </a:extLst>
          </p:cNvPr>
          <p:cNvPicPr preferRelativeResize="0"/>
          <p:nvPr/>
        </p:nvPicPr>
        <p:blipFill rotWithShape="1">
          <a:blip r:embed="rId2">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D552DE4E-98FC-6343-955E-AB5713F6BC7E}"/>
              </a:ext>
            </a:extLst>
          </p:cNvPr>
          <p:cNvGrpSpPr/>
          <p:nvPr/>
        </p:nvGrpSpPr>
        <p:grpSpPr>
          <a:xfrm flipV="1">
            <a:off x="945884" y="1601788"/>
            <a:ext cx="4165600" cy="177800"/>
            <a:chOff x="2819400" y="1885950"/>
            <a:chExt cx="3124200" cy="152400"/>
          </a:xfrm>
        </p:grpSpPr>
        <p:sp>
          <p:nvSpPr>
            <p:cNvPr id="6" name="Rectangle 5">
              <a:extLst>
                <a:ext uri="{FF2B5EF4-FFF2-40B4-BE49-F238E27FC236}">
                  <a16:creationId xmlns:a16="http://schemas.microsoft.com/office/drawing/2014/main" id="{FA831375-5128-844F-879C-010264242F25}"/>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427BE341-879A-BC4D-AEE5-AFAA2D45AADC}"/>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31371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5D60-AB82-47DB-A49A-E1750B8E0041}"/>
              </a:ext>
            </a:extLst>
          </p:cNvPr>
          <p:cNvSpPr>
            <a:spLocks noGrp="1"/>
          </p:cNvSpPr>
          <p:nvPr>
            <p:ph type="title"/>
          </p:nvPr>
        </p:nvSpPr>
        <p:spPr/>
        <p:txBody>
          <a:bodyPr/>
          <a:lstStyle/>
          <a:p>
            <a:r>
              <a:rPr lang="en-US" dirty="0">
                <a:solidFill>
                  <a:srgbClr val="0085AD"/>
                </a:solidFill>
                <a:latin typeface="Helvetica Neue"/>
              </a:rPr>
              <a:t>New Lodge Formation</a:t>
            </a:r>
          </a:p>
        </p:txBody>
      </p:sp>
      <p:sp>
        <p:nvSpPr>
          <p:cNvPr id="3" name="Content Placeholder 2">
            <a:extLst>
              <a:ext uri="{FF2B5EF4-FFF2-40B4-BE49-F238E27FC236}">
                <a16:creationId xmlns:a16="http://schemas.microsoft.com/office/drawing/2014/main" id="{692C3E88-33E8-4704-8252-B99176817F2E}"/>
              </a:ext>
            </a:extLst>
          </p:cNvPr>
          <p:cNvSpPr>
            <a:spLocks noGrp="1"/>
          </p:cNvSpPr>
          <p:nvPr>
            <p:ph idx="1"/>
          </p:nvPr>
        </p:nvSpPr>
        <p:spPr>
          <a:xfrm>
            <a:off x="838200" y="2098675"/>
            <a:ext cx="8894379" cy="4351338"/>
          </a:xfrm>
        </p:spPr>
        <p:txBody>
          <a:bodyPr>
            <a:normAutofit/>
          </a:bodyPr>
          <a:lstStyle/>
          <a:p>
            <a:pPr>
              <a:lnSpc>
                <a:spcPct val="100000"/>
              </a:lnSpc>
            </a:pPr>
            <a:r>
              <a:rPr lang="en-US" sz="1800" dirty="0">
                <a:solidFill>
                  <a:schemeClr val="bg2">
                    <a:lumMod val="25000"/>
                  </a:schemeClr>
                </a:solidFill>
                <a:latin typeface="Helvetica Neue"/>
              </a:rPr>
              <a:t>A new lodge needs 25 members to institute.</a:t>
            </a:r>
          </a:p>
          <a:p>
            <a:pPr>
              <a:lnSpc>
                <a:spcPct val="100000"/>
              </a:lnSpc>
            </a:pPr>
            <a:r>
              <a:rPr lang="en-US" sz="1800" dirty="0">
                <a:solidFill>
                  <a:schemeClr val="bg2">
                    <a:lumMod val="25000"/>
                  </a:schemeClr>
                </a:solidFill>
                <a:latin typeface="Helvetica Neue"/>
              </a:rPr>
              <a:t>New Lodge Organization Guide brochures are available by request from Membership Services. Theses guides include the New Lodge Organizational Inquiry form to be completed and mailed to the District President. </a:t>
            </a:r>
          </a:p>
          <a:p>
            <a:pPr>
              <a:lnSpc>
                <a:spcPct val="100000"/>
              </a:lnSpc>
            </a:pPr>
            <a:r>
              <a:rPr lang="en-US" sz="1800" dirty="0">
                <a:solidFill>
                  <a:schemeClr val="bg2">
                    <a:lumMod val="25000"/>
                  </a:schemeClr>
                </a:solidFill>
                <a:latin typeface="Helvetica Neue"/>
              </a:rPr>
              <a:t>Organizing members host a series of informational and organizational meetings. The process culminates with the Institutional Meeting, celebrating the official start of a new Sons of Norway lodge.</a:t>
            </a:r>
          </a:p>
          <a:p>
            <a:pPr>
              <a:lnSpc>
                <a:spcPct val="100000"/>
              </a:lnSpc>
            </a:pPr>
            <a:r>
              <a:rPr lang="en-US" sz="1800" dirty="0">
                <a:solidFill>
                  <a:schemeClr val="bg2">
                    <a:lumMod val="25000"/>
                  </a:schemeClr>
                </a:solidFill>
                <a:latin typeface="Helvetica Neue"/>
              </a:rPr>
              <a:t>The lodge charter remains open 60 or 90 days after the Institution.</a:t>
            </a:r>
          </a:p>
          <a:p>
            <a:endParaRPr lang="en-US" dirty="0"/>
          </a:p>
        </p:txBody>
      </p:sp>
      <p:pic>
        <p:nvPicPr>
          <p:cNvPr id="4" name="Shape 98" descr="IMG_2181.JPG">
            <a:extLst>
              <a:ext uri="{FF2B5EF4-FFF2-40B4-BE49-F238E27FC236}">
                <a16:creationId xmlns:a16="http://schemas.microsoft.com/office/drawing/2014/main" id="{90BCB31A-A0A3-DD43-A1B4-77A3ED88E515}"/>
              </a:ext>
            </a:extLst>
          </p:cNvPr>
          <p:cNvPicPr preferRelativeResize="0"/>
          <p:nvPr/>
        </p:nvPicPr>
        <p:blipFill rotWithShape="1">
          <a:blip r:embed="rId2">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D76A6EDB-8B7A-4548-BD90-4EEA4C747583}"/>
              </a:ext>
            </a:extLst>
          </p:cNvPr>
          <p:cNvGrpSpPr/>
          <p:nvPr/>
        </p:nvGrpSpPr>
        <p:grpSpPr>
          <a:xfrm flipV="1">
            <a:off x="956395" y="1601788"/>
            <a:ext cx="4165600" cy="177800"/>
            <a:chOff x="2819400" y="1885950"/>
            <a:chExt cx="3124200" cy="152400"/>
          </a:xfrm>
        </p:grpSpPr>
        <p:sp>
          <p:nvSpPr>
            <p:cNvPr id="6" name="Rectangle 5">
              <a:extLst>
                <a:ext uri="{FF2B5EF4-FFF2-40B4-BE49-F238E27FC236}">
                  <a16:creationId xmlns:a16="http://schemas.microsoft.com/office/drawing/2014/main" id="{C991FB19-63D5-4349-84D0-049A59DD18C6}"/>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88A70E11-5662-684B-A3C5-DA44B8238A9F}"/>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87777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AAB2-2BAC-41C1-BA9C-6221D969592A}"/>
              </a:ext>
            </a:extLst>
          </p:cNvPr>
          <p:cNvSpPr>
            <a:spLocks noGrp="1"/>
          </p:cNvSpPr>
          <p:nvPr>
            <p:ph type="title"/>
          </p:nvPr>
        </p:nvSpPr>
        <p:spPr/>
        <p:txBody>
          <a:bodyPr/>
          <a:lstStyle/>
          <a:p>
            <a:r>
              <a:rPr lang="en-US" dirty="0">
                <a:solidFill>
                  <a:srgbClr val="0085AD"/>
                </a:solidFill>
                <a:latin typeface="Helvetica Neue"/>
              </a:rPr>
              <a:t>Lodge Mergers</a:t>
            </a:r>
          </a:p>
        </p:txBody>
      </p:sp>
      <p:sp>
        <p:nvSpPr>
          <p:cNvPr id="3" name="Content Placeholder 2">
            <a:extLst>
              <a:ext uri="{FF2B5EF4-FFF2-40B4-BE49-F238E27FC236}">
                <a16:creationId xmlns:a16="http://schemas.microsoft.com/office/drawing/2014/main" id="{E754F6C2-9290-49C5-B5B7-69AE0EE3DE70}"/>
              </a:ext>
            </a:extLst>
          </p:cNvPr>
          <p:cNvSpPr>
            <a:spLocks noGrp="1"/>
          </p:cNvSpPr>
          <p:nvPr>
            <p:ph idx="1"/>
          </p:nvPr>
        </p:nvSpPr>
        <p:spPr>
          <a:xfrm>
            <a:off x="838200" y="2082629"/>
            <a:ext cx="9693166" cy="4351338"/>
          </a:xfrm>
        </p:spPr>
        <p:txBody>
          <a:bodyPr/>
          <a:lstStyle/>
          <a:p>
            <a:pPr marL="0" indent="0">
              <a:lnSpc>
                <a:spcPct val="100000"/>
              </a:lnSpc>
              <a:buNone/>
            </a:pPr>
            <a:r>
              <a:rPr lang="en-US" sz="1800" dirty="0">
                <a:solidFill>
                  <a:schemeClr val="tx1">
                    <a:lumMod val="85000"/>
                    <a:lumOff val="15000"/>
                  </a:schemeClr>
                </a:solidFill>
                <a:latin typeface="Helvetica Neue"/>
              </a:rPr>
              <a:t>There are two types of mergers</a:t>
            </a:r>
          </a:p>
          <a:p>
            <a:pPr lvl="1">
              <a:lnSpc>
                <a:spcPct val="100000"/>
              </a:lnSpc>
            </a:pPr>
            <a:r>
              <a:rPr lang="en-US" sz="1800" dirty="0">
                <a:solidFill>
                  <a:schemeClr val="tx1">
                    <a:lumMod val="85000"/>
                    <a:lumOff val="15000"/>
                  </a:schemeClr>
                </a:solidFill>
                <a:latin typeface="Helvetica Neue"/>
              </a:rPr>
              <a:t>In a formal merger, the governments of two lodges join together to create a completely new lodge. This lodge can retain the name of one lodge and the member number of the other, can have a new name, etc. </a:t>
            </a:r>
          </a:p>
          <a:p>
            <a:pPr lvl="1">
              <a:lnSpc>
                <a:spcPct val="100000"/>
              </a:lnSpc>
            </a:pPr>
            <a:r>
              <a:rPr lang="en-US" sz="1800" dirty="0">
                <a:solidFill>
                  <a:schemeClr val="tx1">
                    <a:lumMod val="85000"/>
                    <a:lumOff val="15000"/>
                  </a:schemeClr>
                </a:solidFill>
                <a:latin typeface="Helvetica Neue"/>
              </a:rPr>
              <a:t>In an informal merger, a lodge disbands and all its members transfer together into another local lodge. The lodge retains the number, name and officers of the absorbing lodge.</a:t>
            </a:r>
          </a:p>
          <a:p>
            <a:pPr marL="0" indent="0">
              <a:lnSpc>
                <a:spcPct val="100000"/>
              </a:lnSpc>
              <a:buNone/>
            </a:pPr>
            <a:r>
              <a:rPr lang="en-US" sz="1800" dirty="0">
                <a:solidFill>
                  <a:schemeClr val="tx1">
                    <a:lumMod val="85000"/>
                    <a:lumOff val="15000"/>
                  </a:schemeClr>
                </a:solidFill>
                <a:latin typeface="Helvetica Neue"/>
              </a:rPr>
              <a:t>Information about how to conduct mergers and merger forms can be requested from Membership Services at Sons of Norway Headquarters.</a:t>
            </a:r>
          </a:p>
          <a:p>
            <a:pPr marL="457200" lvl="1" indent="0">
              <a:buNone/>
            </a:pPr>
            <a:endParaRPr lang="en-US" dirty="0"/>
          </a:p>
          <a:p>
            <a:pPr lvl="1"/>
            <a:endParaRPr lang="en-US" dirty="0"/>
          </a:p>
          <a:p>
            <a:pPr marL="457200" lvl="1" indent="0">
              <a:buNone/>
            </a:pPr>
            <a:endParaRPr lang="en-US" dirty="0"/>
          </a:p>
          <a:p>
            <a:pPr lvl="1"/>
            <a:endParaRPr lang="en-US" dirty="0"/>
          </a:p>
        </p:txBody>
      </p:sp>
      <p:pic>
        <p:nvPicPr>
          <p:cNvPr id="4" name="Shape 98" descr="IMG_2181.JPG">
            <a:extLst>
              <a:ext uri="{FF2B5EF4-FFF2-40B4-BE49-F238E27FC236}">
                <a16:creationId xmlns:a16="http://schemas.microsoft.com/office/drawing/2014/main" id="{B58F8F6A-3B41-BC49-BFB0-266075B9D13D}"/>
              </a:ext>
            </a:extLst>
          </p:cNvPr>
          <p:cNvPicPr preferRelativeResize="0"/>
          <p:nvPr/>
        </p:nvPicPr>
        <p:blipFill rotWithShape="1">
          <a:blip r:embed="rId2">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5822D8CF-1F6E-344A-8138-511D35F86D2C}"/>
              </a:ext>
            </a:extLst>
          </p:cNvPr>
          <p:cNvGrpSpPr/>
          <p:nvPr/>
        </p:nvGrpSpPr>
        <p:grpSpPr>
          <a:xfrm flipV="1">
            <a:off x="838200" y="1580357"/>
            <a:ext cx="4165600" cy="177800"/>
            <a:chOff x="2819400" y="1885950"/>
            <a:chExt cx="3124200" cy="152400"/>
          </a:xfrm>
        </p:grpSpPr>
        <p:sp>
          <p:nvSpPr>
            <p:cNvPr id="6" name="Rectangle 5">
              <a:extLst>
                <a:ext uri="{FF2B5EF4-FFF2-40B4-BE49-F238E27FC236}">
                  <a16:creationId xmlns:a16="http://schemas.microsoft.com/office/drawing/2014/main" id="{FD5FD2FC-357F-A74D-9979-3119C6C8AF7D}"/>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C60E0183-83B7-BD41-B7FA-765408788E5F}"/>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2940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FB01-BCA1-4DD0-BEA6-9D1D388251A0}"/>
              </a:ext>
            </a:extLst>
          </p:cNvPr>
          <p:cNvSpPr>
            <a:spLocks noGrp="1"/>
          </p:cNvSpPr>
          <p:nvPr>
            <p:ph type="title"/>
          </p:nvPr>
        </p:nvSpPr>
        <p:spPr/>
        <p:txBody>
          <a:bodyPr/>
          <a:lstStyle/>
          <a:p>
            <a:r>
              <a:rPr lang="en-US" dirty="0">
                <a:solidFill>
                  <a:srgbClr val="0085AD"/>
                </a:solidFill>
                <a:latin typeface="Helvetica Neue"/>
              </a:rPr>
              <a:t>Record Retention</a:t>
            </a:r>
          </a:p>
        </p:txBody>
      </p:sp>
      <p:sp>
        <p:nvSpPr>
          <p:cNvPr id="3" name="Content Placeholder 2">
            <a:extLst>
              <a:ext uri="{FF2B5EF4-FFF2-40B4-BE49-F238E27FC236}">
                <a16:creationId xmlns:a16="http://schemas.microsoft.com/office/drawing/2014/main" id="{DDEBEA60-6C8A-4309-86DE-6D07690C2B0D}"/>
              </a:ext>
            </a:extLst>
          </p:cNvPr>
          <p:cNvSpPr>
            <a:spLocks noGrp="1"/>
          </p:cNvSpPr>
          <p:nvPr>
            <p:ph idx="1"/>
          </p:nvPr>
        </p:nvSpPr>
        <p:spPr>
          <a:xfrm>
            <a:off x="945884" y="2098675"/>
            <a:ext cx="8439854" cy="4351338"/>
          </a:xfrm>
        </p:spPr>
        <p:txBody>
          <a:bodyPr/>
          <a:lstStyle/>
          <a:p>
            <a:pPr>
              <a:lnSpc>
                <a:spcPct val="100000"/>
              </a:lnSpc>
            </a:pPr>
            <a:r>
              <a:rPr lang="en-US" sz="1800" dirty="0">
                <a:solidFill>
                  <a:schemeClr val="bg2">
                    <a:lumMod val="25000"/>
                  </a:schemeClr>
                </a:solidFill>
                <a:latin typeface="Helvetica Neue"/>
              </a:rPr>
              <a:t>Sons of Norway doesn’t have official rules regarding the retention of lodge paperwork.</a:t>
            </a:r>
          </a:p>
          <a:p>
            <a:pPr>
              <a:lnSpc>
                <a:spcPct val="100000"/>
              </a:lnSpc>
            </a:pPr>
            <a:r>
              <a:rPr lang="en-US" sz="1800" dirty="0">
                <a:solidFill>
                  <a:schemeClr val="bg2">
                    <a:lumMod val="25000"/>
                  </a:schemeClr>
                </a:solidFill>
                <a:latin typeface="Helvetica Neue"/>
              </a:rPr>
              <a:t>Some paperwork and items do need to be kept in perpetuity, but others only needs to be kept for seven years, two years, or only one year. </a:t>
            </a:r>
          </a:p>
          <a:p>
            <a:pPr>
              <a:lnSpc>
                <a:spcPct val="100000"/>
              </a:lnSpc>
            </a:pPr>
            <a:r>
              <a:rPr lang="en-US" sz="1800" dirty="0">
                <a:solidFill>
                  <a:schemeClr val="bg2">
                    <a:lumMod val="25000"/>
                  </a:schemeClr>
                </a:solidFill>
                <a:latin typeface="Helvetica Neue"/>
              </a:rPr>
              <a:t>Suggested guidelines can be found by searching for ‘Record Retention’ on  </a:t>
            </a:r>
            <a:r>
              <a:rPr lang="en-US" sz="1800" dirty="0">
                <a:solidFill>
                  <a:schemeClr val="bg2">
                    <a:lumMod val="25000"/>
                  </a:schemeClr>
                </a:solidFill>
                <a:latin typeface="Helvetica Neue"/>
                <a:hlinkClick r:id="rId2">
                  <a:extLst>
                    <a:ext uri="{A12FA001-AC4F-418D-AE19-62706E023703}">
                      <ahyp:hlinkClr xmlns:ahyp="http://schemas.microsoft.com/office/drawing/2018/hyperlinkcolor" val="tx"/>
                    </a:ext>
                  </a:extLst>
                </a:hlinkClick>
              </a:rPr>
              <a:t>www.sonsofnorway.com</a:t>
            </a:r>
            <a:r>
              <a:rPr lang="en-US" sz="1800" dirty="0">
                <a:solidFill>
                  <a:schemeClr val="bg2">
                    <a:lumMod val="25000"/>
                  </a:schemeClr>
                </a:solidFill>
                <a:latin typeface="Helvetica Neue"/>
              </a:rPr>
              <a:t> or by contacting Membership Services.</a:t>
            </a:r>
          </a:p>
          <a:p>
            <a:endParaRPr lang="en-US" dirty="0"/>
          </a:p>
          <a:p>
            <a:pPr marL="0" indent="0">
              <a:buNone/>
            </a:pPr>
            <a:endParaRPr lang="en-US" dirty="0"/>
          </a:p>
        </p:txBody>
      </p:sp>
      <p:pic>
        <p:nvPicPr>
          <p:cNvPr id="4" name="Shape 98" descr="IMG_2181.JPG">
            <a:extLst>
              <a:ext uri="{FF2B5EF4-FFF2-40B4-BE49-F238E27FC236}">
                <a16:creationId xmlns:a16="http://schemas.microsoft.com/office/drawing/2014/main" id="{D563DA72-98F9-F943-BA95-6320BF35C257}"/>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FF9ED7BC-958D-F84B-9DA9-B0D9165585E3}"/>
              </a:ext>
            </a:extLst>
          </p:cNvPr>
          <p:cNvGrpSpPr/>
          <p:nvPr/>
        </p:nvGrpSpPr>
        <p:grpSpPr>
          <a:xfrm flipV="1">
            <a:off x="945884" y="1580357"/>
            <a:ext cx="4165600" cy="177800"/>
            <a:chOff x="2819400" y="1885950"/>
            <a:chExt cx="3124200" cy="152400"/>
          </a:xfrm>
        </p:grpSpPr>
        <p:sp>
          <p:nvSpPr>
            <p:cNvPr id="6" name="Rectangle 5">
              <a:extLst>
                <a:ext uri="{FF2B5EF4-FFF2-40B4-BE49-F238E27FC236}">
                  <a16:creationId xmlns:a16="http://schemas.microsoft.com/office/drawing/2014/main" id="{F6A7D3DB-1C5A-E142-AFFF-F01547733E04}"/>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4C184450-C6CE-664F-85C3-F95537E04A66}"/>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83060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1715-E2B4-4877-A453-47FD4F9DA406}"/>
              </a:ext>
            </a:extLst>
          </p:cNvPr>
          <p:cNvSpPr>
            <a:spLocks noGrp="1"/>
          </p:cNvSpPr>
          <p:nvPr>
            <p:ph type="title"/>
          </p:nvPr>
        </p:nvSpPr>
        <p:spPr/>
        <p:txBody>
          <a:bodyPr/>
          <a:lstStyle/>
          <a:p>
            <a:r>
              <a:rPr lang="en-US" dirty="0">
                <a:solidFill>
                  <a:srgbClr val="0085AD"/>
                </a:solidFill>
                <a:latin typeface="Helvetica Neue"/>
              </a:rPr>
              <a:t>Available Resources</a:t>
            </a:r>
          </a:p>
        </p:txBody>
      </p:sp>
      <p:sp>
        <p:nvSpPr>
          <p:cNvPr id="3" name="Content Placeholder 2">
            <a:extLst>
              <a:ext uri="{FF2B5EF4-FFF2-40B4-BE49-F238E27FC236}">
                <a16:creationId xmlns:a16="http://schemas.microsoft.com/office/drawing/2014/main" id="{B4BB72B3-04BF-4D9C-995D-D5F6CBD3BCC0}"/>
              </a:ext>
            </a:extLst>
          </p:cNvPr>
          <p:cNvSpPr>
            <a:spLocks noGrp="1"/>
          </p:cNvSpPr>
          <p:nvPr>
            <p:ph idx="1"/>
          </p:nvPr>
        </p:nvSpPr>
        <p:spPr>
          <a:xfrm>
            <a:off x="838200" y="2330122"/>
            <a:ext cx="8473966" cy="4351338"/>
          </a:xfrm>
        </p:spPr>
        <p:txBody>
          <a:bodyPr>
            <a:normAutofit/>
          </a:bodyPr>
          <a:lstStyle/>
          <a:p>
            <a:pPr>
              <a:lnSpc>
                <a:spcPct val="100000"/>
              </a:lnSpc>
            </a:pPr>
            <a:r>
              <a:rPr lang="en-US" sz="1800" dirty="0">
                <a:solidFill>
                  <a:schemeClr val="bg2">
                    <a:lumMod val="25000"/>
                  </a:schemeClr>
                </a:solidFill>
                <a:latin typeface="Helvetica Neue"/>
              </a:rPr>
              <a:t>Lodge forms, information about programming and many other resources can be found on </a:t>
            </a:r>
            <a:r>
              <a:rPr lang="en-US" sz="1800" dirty="0">
                <a:solidFill>
                  <a:schemeClr val="bg2">
                    <a:lumMod val="25000"/>
                  </a:schemeClr>
                </a:solidFill>
                <a:latin typeface="Helvetica Neue"/>
                <a:hlinkClick r:id="rId2">
                  <a:extLst>
                    <a:ext uri="{A12FA001-AC4F-418D-AE19-62706E023703}">
                      <ahyp:hlinkClr xmlns:ahyp="http://schemas.microsoft.com/office/drawing/2018/hyperlinkcolor" val="tx"/>
                    </a:ext>
                  </a:extLst>
                </a:hlinkClick>
              </a:rPr>
              <a:t>www.sonsofnorway.com</a:t>
            </a:r>
            <a:r>
              <a:rPr lang="en-US" sz="1800" dirty="0">
                <a:solidFill>
                  <a:schemeClr val="bg2">
                    <a:lumMod val="25000"/>
                  </a:schemeClr>
                </a:solidFill>
                <a:latin typeface="Helvetica Neue"/>
              </a:rPr>
              <a:t>.</a:t>
            </a:r>
          </a:p>
          <a:p>
            <a:pPr>
              <a:lnSpc>
                <a:spcPct val="100000"/>
              </a:lnSpc>
            </a:pPr>
            <a:r>
              <a:rPr lang="en-US" sz="1800" dirty="0">
                <a:solidFill>
                  <a:schemeClr val="bg2">
                    <a:lumMod val="25000"/>
                  </a:schemeClr>
                </a:solidFill>
                <a:latin typeface="Helvetica Neue"/>
              </a:rPr>
              <a:t>District website provide news and district forms. </a:t>
            </a:r>
          </a:p>
          <a:p>
            <a:pPr>
              <a:lnSpc>
                <a:spcPct val="100000"/>
              </a:lnSpc>
            </a:pPr>
            <a:r>
              <a:rPr lang="en-US" sz="1800" dirty="0">
                <a:solidFill>
                  <a:schemeClr val="bg2">
                    <a:lumMod val="25000"/>
                  </a:schemeClr>
                </a:solidFill>
                <a:latin typeface="Helvetica Neue"/>
              </a:rPr>
              <a:t>Supplies can be ordered from Sons of Norway Headquarters by email at </a:t>
            </a:r>
            <a:r>
              <a:rPr lang="en-US" sz="1800" dirty="0">
                <a:solidFill>
                  <a:schemeClr val="bg2">
                    <a:lumMod val="25000"/>
                  </a:schemeClr>
                </a:solidFill>
                <a:latin typeface="Helvetica Neue"/>
                <a:hlinkClick r:id="rId3">
                  <a:extLst>
                    <a:ext uri="{A12FA001-AC4F-418D-AE19-62706E023703}">
                      <ahyp:hlinkClr xmlns:ahyp="http://schemas.microsoft.com/office/drawing/2018/hyperlinkcolor" val="tx"/>
                    </a:ext>
                  </a:extLst>
                </a:hlinkClick>
              </a:rPr>
              <a:t>supply@sofn.com</a:t>
            </a:r>
            <a:r>
              <a:rPr lang="en-US" sz="1800" dirty="0">
                <a:solidFill>
                  <a:schemeClr val="bg2">
                    <a:lumMod val="25000"/>
                  </a:schemeClr>
                </a:solidFill>
                <a:latin typeface="Helvetica Neue"/>
              </a:rPr>
              <a:t> or by phone at 1-800-945-8851 x4645.</a:t>
            </a:r>
          </a:p>
          <a:p>
            <a:pPr>
              <a:lnSpc>
                <a:spcPct val="100000"/>
              </a:lnSpc>
            </a:pPr>
            <a:r>
              <a:rPr lang="en-US" sz="1800" dirty="0">
                <a:solidFill>
                  <a:schemeClr val="bg2">
                    <a:lumMod val="25000"/>
                  </a:schemeClr>
                </a:solidFill>
                <a:latin typeface="Helvetica Neue"/>
              </a:rPr>
              <a:t>Zone Directors and other District Officers, as well as Financial Benefit Counselors can provide assistance to local lodges.</a:t>
            </a:r>
          </a:p>
          <a:p>
            <a:pPr>
              <a:lnSpc>
                <a:spcPct val="100000"/>
              </a:lnSpc>
            </a:pPr>
            <a:r>
              <a:rPr lang="en-US" sz="1800" dirty="0">
                <a:solidFill>
                  <a:schemeClr val="bg2">
                    <a:lumMod val="25000"/>
                  </a:schemeClr>
                </a:solidFill>
                <a:latin typeface="Helvetica Neue"/>
              </a:rPr>
              <a:t>Membership Services at Headquarters can answer questions and provide guidance: 1-800-945-8851 x4643, </a:t>
            </a:r>
            <a:r>
              <a:rPr lang="en-US" sz="1800" dirty="0">
                <a:solidFill>
                  <a:schemeClr val="bg2">
                    <a:lumMod val="25000"/>
                  </a:schemeClr>
                </a:solidFill>
                <a:latin typeface="Helvetica Neue"/>
                <a:hlinkClick r:id="rId4">
                  <a:extLst>
                    <a:ext uri="{A12FA001-AC4F-418D-AE19-62706E023703}">
                      <ahyp:hlinkClr xmlns:ahyp="http://schemas.microsoft.com/office/drawing/2018/hyperlinkcolor" val="tx"/>
                    </a:ext>
                  </a:extLst>
                </a:hlinkClick>
              </a:rPr>
              <a:t>fraternal@sofn.com</a:t>
            </a:r>
            <a:r>
              <a:rPr lang="en-US" sz="1800" dirty="0">
                <a:solidFill>
                  <a:schemeClr val="bg2">
                    <a:lumMod val="25000"/>
                  </a:schemeClr>
                </a:solidFill>
                <a:latin typeface="Helvetica Neue"/>
              </a:rPr>
              <a:t>. </a:t>
            </a:r>
          </a:p>
        </p:txBody>
      </p:sp>
      <p:pic>
        <p:nvPicPr>
          <p:cNvPr id="4" name="Shape 98" descr="IMG_2181.JPG">
            <a:extLst>
              <a:ext uri="{FF2B5EF4-FFF2-40B4-BE49-F238E27FC236}">
                <a16:creationId xmlns:a16="http://schemas.microsoft.com/office/drawing/2014/main" id="{72E6F686-38E7-B248-9B45-6DAD68235E98}"/>
              </a:ext>
            </a:extLst>
          </p:cNvPr>
          <p:cNvPicPr preferRelativeResize="0"/>
          <p:nvPr/>
        </p:nvPicPr>
        <p:blipFill rotWithShape="1">
          <a:blip r:embed="rId5">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164AC644-DCF6-824F-A48E-6FA3A57FA1CF}"/>
              </a:ext>
            </a:extLst>
          </p:cNvPr>
          <p:cNvGrpSpPr/>
          <p:nvPr/>
        </p:nvGrpSpPr>
        <p:grpSpPr>
          <a:xfrm flipV="1">
            <a:off x="909583" y="1601788"/>
            <a:ext cx="4165600" cy="177800"/>
            <a:chOff x="2819400" y="1885950"/>
            <a:chExt cx="3124200" cy="152400"/>
          </a:xfrm>
        </p:grpSpPr>
        <p:sp>
          <p:nvSpPr>
            <p:cNvPr id="6" name="Rectangle 5">
              <a:extLst>
                <a:ext uri="{FF2B5EF4-FFF2-40B4-BE49-F238E27FC236}">
                  <a16:creationId xmlns:a16="http://schemas.microsoft.com/office/drawing/2014/main" id="{93243931-F385-D246-B145-F89AD828729B}"/>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AE5FD773-8052-164E-8010-738E3B99EF0F}"/>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00065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AA27-44B8-4BF5-B1EB-904E45C31801}"/>
              </a:ext>
            </a:extLst>
          </p:cNvPr>
          <p:cNvSpPr>
            <a:spLocks noGrp="1"/>
          </p:cNvSpPr>
          <p:nvPr>
            <p:ph type="title"/>
          </p:nvPr>
        </p:nvSpPr>
        <p:spPr>
          <a:xfrm>
            <a:off x="756698" y="155637"/>
            <a:ext cx="10515600" cy="1325563"/>
          </a:xfrm>
        </p:spPr>
        <p:txBody>
          <a:bodyPr/>
          <a:lstStyle/>
          <a:p>
            <a:r>
              <a:rPr lang="en-US" dirty="0">
                <a:solidFill>
                  <a:srgbClr val="0085AD"/>
                </a:solidFill>
                <a:latin typeface="Helvetica Neue"/>
              </a:rPr>
              <a:t>Districts</a:t>
            </a:r>
          </a:p>
        </p:txBody>
      </p:sp>
      <p:sp>
        <p:nvSpPr>
          <p:cNvPr id="3" name="Content Placeholder 2">
            <a:extLst>
              <a:ext uri="{FF2B5EF4-FFF2-40B4-BE49-F238E27FC236}">
                <a16:creationId xmlns:a16="http://schemas.microsoft.com/office/drawing/2014/main" id="{43EA1D76-729B-4997-BB3E-AB3055DECB31}"/>
              </a:ext>
            </a:extLst>
          </p:cNvPr>
          <p:cNvSpPr>
            <a:spLocks noGrp="1"/>
          </p:cNvSpPr>
          <p:nvPr>
            <p:ph idx="1"/>
          </p:nvPr>
        </p:nvSpPr>
        <p:spPr>
          <a:xfrm>
            <a:off x="838200" y="1825625"/>
            <a:ext cx="8894379" cy="4351338"/>
          </a:xfrm>
        </p:spPr>
        <p:txBody>
          <a:bodyPr>
            <a:normAutofit/>
          </a:bodyPr>
          <a:lstStyle/>
          <a:p>
            <a:pPr marL="0" indent="0">
              <a:lnSpc>
                <a:spcPct val="100000"/>
              </a:lnSpc>
              <a:buNone/>
            </a:pPr>
            <a:r>
              <a:rPr lang="en-US" sz="1800" b="1" dirty="0">
                <a:solidFill>
                  <a:schemeClr val="bg2">
                    <a:lumMod val="25000"/>
                  </a:schemeClr>
                </a:solidFill>
                <a:latin typeface="Helvetica Neue"/>
              </a:rPr>
              <a:t>Sons of Norway is divided into 8 regional districts.</a:t>
            </a:r>
          </a:p>
          <a:p>
            <a:pPr>
              <a:lnSpc>
                <a:spcPct val="100000"/>
              </a:lnSpc>
            </a:pPr>
            <a:r>
              <a:rPr lang="en-US" sz="1800" dirty="0">
                <a:solidFill>
                  <a:schemeClr val="bg2">
                    <a:lumMod val="25000"/>
                  </a:schemeClr>
                </a:solidFill>
                <a:latin typeface="Helvetica Neue"/>
              </a:rPr>
              <a:t>Each district has a set of district officers: District President, District Vice President, District Secretary, District Treasurer etc. They are also each represented by an International Director on the International Board. </a:t>
            </a:r>
          </a:p>
          <a:p>
            <a:pPr>
              <a:lnSpc>
                <a:spcPct val="100000"/>
              </a:lnSpc>
            </a:pPr>
            <a:r>
              <a:rPr lang="en-US" sz="1800" dirty="0">
                <a:solidFill>
                  <a:schemeClr val="bg2">
                    <a:lumMod val="25000"/>
                  </a:schemeClr>
                </a:solidFill>
                <a:latin typeface="Helvetica Neue"/>
              </a:rPr>
              <a:t>All districts except for Norway (District 8) are further divided into zones. At least one District Zone Director is assigned to each zone, to oversee and aid the lodges in the region.</a:t>
            </a:r>
          </a:p>
          <a:p>
            <a:pPr>
              <a:lnSpc>
                <a:spcPct val="100000"/>
              </a:lnSpc>
            </a:pPr>
            <a:r>
              <a:rPr lang="en-US" sz="1800" dirty="0">
                <a:solidFill>
                  <a:schemeClr val="bg2">
                    <a:lumMod val="25000"/>
                  </a:schemeClr>
                </a:solidFill>
                <a:latin typeface="Helvetica Neue"/>
              </a:rPr>
              <a:t>The Districts hold a District Convention every two years. The lodge delegates vote on proposals, on new District Officers, and to determine who will be sent to represent the district as delegates at the upcoming International Convention. </a:t>
            </a:r>
          </a:p>
          <a:p>
            <a:endParaRPr lang="en-US" dirty="0">
              <a:solidFill>
                <a:schemeClr val="bg2">
                  <a:lumMod val="10000"/>
                </a:schemeClr>
              </a:solidFill>
            </a:endParaRPr>
          </a:p>
          <a:p>
            <a:endParaRPr lang="en-US" dirty="0">
              <a:solidFill>
                <a:schemeClr val="bg2">
                  <a:lumMod val="10000"/>
                </a:schemeClr>
              </a:solidFill>
            </a:endParaRPr>
          </a:p>
        </p:txBody>
      </p:sp>
      <p:pic>
        <p:nvPicPr>
          <p:cNvPr id="4" name="Shape 98" descr="IMG_2181.JPG">
            <a:extLst>
              <a:ext uri="{FF2B5EF4-FFF2-40B4-BE49-F238E27FC236}">
                <a16:creationId xmlns:a16="http://schemas.microsoft.com/office/drawing/2014/main" id="{CD5CB051-FDD7-FD47-A7D7-78127144A5C0}"/>
              </a:ext>
            </a:extLst>
          </p:cNvPr>
          <p:cNvPicPr preferRelativeResize="0"/>
          <p:nvPr/>
        </p:nvPicPr>
        <p:blipFill rotWithShape="1">
          <a:blip r:embed="rId2">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ACFA8E54-BA04-5D48-8689-6751668ED85E}"/>
              </a:ext>
            </a:extLst>
          </p:cNvPr>
          <p:cNvGrpSpPr/>
          <p:nvPr/>
        </p:nvGrpSpPr>
        <p:grpSpPr>
          <a:xfrm flipV="1">
            <a:off x="756698" y="1392300"/>
            <a:ext cx="4165600" cy="177800"/>
            <a:chOff x="2819400" y="1885950"/>
            <a:chExt cx="3124200" cy="152400"/>
          </a:xfrm>
        </p:grpSpPr>
        <p:sp>
          <p:nvSpPr>
            <p:cNvPr id="6" name="Rectangle 5">
              <a:extLst>
                <a:ext uri="{FF2B5EF4-FFF2-40B4-BE49-F238E27FC236}">
                  <a16:creationId xmlns:a16="http://schemas.microsoft.com/office/drawing/2014/main" id="{A5649F9D-E9FD-8F46-A390-EFBAB660A219}"/>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6E39D262-B9DC-3148-959B-6C43431D3BBC}"/>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8567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258B-0799-4543-8667-312FF2CD96EA}"/>
              </a:ext>
            </a:extLst>
          </p:cNvPr>
          <p:cNvSpPr>
            <a:spLocks noGrp="1"/>
          </p:cNvSpPr>
          <p:nvPr>
            <p:ph type="title"/>
          </p:nvPr>
        </p:nvSpPr>
        <p:spPr>
          <a:xfrm>
            <a:off x="756698" y="155637"/>
            <a:ext cx="10515600" cy="1325563"/>
          </a:xfrm>
        </p:spPr>
        <p:txBody>
          <a:bodyPr/>
          <a:lstStyle/>
          <a:p>
            <a:r>
              <a:rPr lang="en-US" dirty="0">
                <a:solidFill>
                  <a:srgbClr val="0085AD"/>
                </a:solidFill>
                <a:latin typeface="Helvetica Neue"/>
              </a:rPr>
              <a:t>Lodges</a:t>
            </a:r>
          </a:p>
        </p:txBody>
      </p:sp>
      <p:sp>
        <p:nvSpPr>
          <p:cNvPr id="3" name="Content Placeholder 2">
            <a:extLst>
              <a:ext uri="{FF2B5EF4-FFF2-40B4-BE49-F238E27FC236}">
                <a16:creationId xmlns:a16="http://schemas.microsoft.com/office/drawing/2014/main" id="{4DA3FC4D-D0D9-47B4-AF46-D833A17DF5E3}"/>
              </a:ext>
            </a:extLst>
          </p:cNvPr>
          <p:cNvSpPr>
            <a:spLocks noGrp="1"/>
          </p:cNvSpPr>
          <p:nvPr>
            <p:ph idx="1"/>
          </p:nvPr>
        </p:nvSpPr>
        <p:spPr>
          <a:xfrm>
            <a:off x="838200" y="1825625"/>
            <a:ext cx="9209690" cy="4351338"/>
          </a:xfrm>
        </p:spPr>
        <p:txBody>
          <a:bodyPr>
            <a:normAutofit/>
          </a:bodyPr>
          <a:lstStyle/>
          <a:p>
            <a:pPr marL="0" indent="0">
              <a:lnSpc>
                <a:spcPct val="100000"/>
              </a:lnSpc>
              <a:buNone/>
            </a:pPr>
            <a:r>
              <a:rPr lang="en-US" sz="1800" b="1" dirty="0">
                <a:solidFill>
                  <a:schemeClr val="bg2">
                    <a:lumMod val="25000"/>
                  </a:schemeClr>
                </a:solidFill>
                <a:latin typeface="Helvetica Neue"/>
              </a:rPr>
              <a:t>Lodges serve as local chapters of Sons of Norway. </a:t>
            </a:r>
          </a:p>
          <a:p>
            <a:pPr>
              <a:lnSpc>
                <a:spcPct val="100000"/>
              </a:lnSpc>
            </a:pPr>
            <a:r>
              <a:rPr lang="en-US" sz="1800" dirty="0">
                <a:solidFill>
                  <a:schemeClr val="bg2">
                    <a:lumMod val="25000"/>
                  </a:schemeClr>
                </a:solidFill>
                <a:latin typeface="Helvetica Neue"/>
              </a:rPr>
              <a:t> The Lodge Board includes the President, Vice President, Secretary and Treasurer. A lodge needs these four officers to function. The same person cannot fill multiple offices at this level.</a:t>
            </a:r>
          </a:p>
          <a:p>
            <a:pPr>
              <a:lnSpc>
                <a:spcPct val="100000"/>
              </a:lnSpc>
            </a:pPr>
            <a:r>
              <a:rPr lang="en-US" sz="1800" dirty="0">
                <a:solidFill>
                  <a:schemeClr val="bg2">
                    <a:lumMod val="25000"/>
                  </a:schemeClr>
                </a:solidFill>
                <a:latin typeface="Helvetica Neue"/>
              </a:rPr>
              <a:t>There are other offices which are important for lodge administration, growth and engagement : Membership or Financial Secretary, Social Director, Cultural Director, and more.</a:t>
            </a:r>
          </a:p>
          <a:p>
            <a:pPr>
              <a:lnSpc>
                <a:spcPct val="100000"/>
              </a:lnSpc>
            </a:pPr>
            <a:r>
              <a:rPr lang="en-US" sz="1800" dirty="0">
                <a:solidFill>
                  <a:schemeClr val="bg2">
                    <a:lumMod val="25000"/>
                  </a:schemeClr>
                </a:solidFill>
                <a:latin typeface="Helvetica Neue"/>
              </a:rPr>
              <a:t>In even years, each lodge is invited to send proposals to the district to be voted on at its District Convention in the spring. Each lodge sends a number of delegates to the convention, based on the number of members it had at the end of the previous year. The delegate count for each lodge is determined by the District Secretary. </a:t>
            </a:r>
          </a:p>
        </p:txBody>
      </p:sp>
      <p:pic>
        <p:nvPicPr>
          <p:cNvPr id="4" name="Shape 98" descr="IMG_2181.JPG">
            <a:extLst>
              <a:ext uri="{FF2B5EF4-FFF2-40B4-BE49-F238E27FC236}">
                <a16:creationId xmlns:a16="http://schemas.microsoft.com/office/drawing/2014/main" id="{A352E4AD-2097-474D-962F-EB97480C397E}"/>
              </a:ext>
            </a:extLst>
          </p:cNvPr>
          <p:cNvPicPr preferRelativeResize="0"/>
          <p:nvPr/>
        </p:nvPicPr>
        <p:blipFill rotWithShape="1">
          <a:blip r:embed="rId2">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006DD310-E135-4D4E-BE4E-45FE295219AD}"/>
              </a:ext>
            </a:extLst>
          </p:cNvPr>
          <p:cNvGrpSpPr/>
          <p:nvPr/>
        </p:nvGrpSpPr>
        <p:grpSpPr>
          <a:xfrm flipV="1">
            <a:off x="756698" y="1392300"/>
            <a:ext cx="4165600" cy="177800"/>
            <a:chOff x="2819400" y="1885950"/>
            <a:chExt cx="3124200" cy="152400"/>
          </a:xfrm>
        </p:grpSpPr>
        <p:sp>
          <p:nvSpPr>
            <p:cNvPr id="6" name="Rectangle 5">
              <a:extLst>
                <a:ext uri="{FF2B5EF4-FFF2-40B4-BE49-F238E27FC236}">
                  <a16:creationId xmlns:a16="http://schemas.microsoft.com/office/drawing/2014/main" id="{5F9DF5CE-B4A5-F946-A855-F09BA7E82A89}"/>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93E0540A-4A2C-0E4D-9FFB-29B9F165EEC7}"/>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5840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26F09-F949-4E28-8F1D-91E7642CC950}"/>
              </a:ext>
            </a:extLst>
          </p:cNvPr>
          <p:cNvSpPr>
            <a:spLocks noGrp="1"/>
          </p:cNvSpPr>
          <p:nvPr>
            <p:ph type="title"/>
          </p:nvPr>
        </p:nvSpPr>
        <p:spPr>
          <a:xfrm>
            <a:off x="756698" y="155637"/>
            <a:ext cx="10515600" cy="1325563"/>
          </a:xfrm>
        </p:spPr>
        <p:txBody>
          <a:bodyPr/>
          <a:lstStyle/>
          <a:p>
            <a:r>
              <a:rPr lang="en-US" dirty="0">
                <a:solidFill>
                  <a:srgbClr val="0085AD"/>
                </a:solidFill>
                <a:latin typeface="Helvetica Neue"/>
              </a:rPr>
              <a:t>Combining Lodge Officer Duties</a:t>
            </a:r>
          </a:p>
        </p:txBody>
      </p:sp>
      <p:sp>
        <p:nvSpPr>
          <p:cNvPr id="3" name="Content Placeholder 2">
            <a:extLst>
              <a:ext uri="{FF2B5EF4-FFF2-40B4-BE49-F238E27FC236}">
                <a16:creationId xmlns:a16="http://schemas.microsoft.com/office/drawing/2014/main" id="{8337EADC-1F36-414F-8B1F-3849C5BEDD2F}"/>
              </a:ext>
            </a:extLst>
          </p:cNvPr>
          <p:cNvSpPr>
            <a:spLocks noGrp="1"/>
          </p:cNvSpPr>
          <p:nvPr>
            <p:ph idx="1"/>
          </p:nvPr>
        </p:nvSpPr>
        <p:spPr>
          <a:xfrm>
            <a:off x="838200" y="1825625"/>
            <a:ext cx="9325303" cy="4351338"/>
          </a:xfrm>
        </p:spPr>
        <p:txBody>
          <a:bodyPr>
            <a:normAutofit/>
          </a:bodyPr>
          <a:lstStyle/>
          <a:p>
            <a:pPr marL="0" indent="0">
              <a:buNone/>
            </a:pPr>
            <a:r>
              <a:rPr lang="en-US" sz="1800" dirty="0">
                <a:solidFill>
                  <a:schemeClr val="bg2">
                    <a:lumMod val="25000"/>
                  </a:schemeClr>
                </a:solidFill>
                <a:latin typeface="Helvetica Neue"/>
              </a:rPr>
              <a:t>Several lodges do not have enough leadership focused members to complete a full roster of officers:</a:t>
            </a:r>
          </a:p>
          <a:p>
            <a:r>
              <a:rPr lang="en-US" sz="1800" dirty="0">
                <a:solidFill>
                  <a:schemeClr val="bg2">
                    <a:lumMod val="25000"/>
                  </a:schemeClr>
                </a:solidFill>
                <a:latin typeface="Helvetica Neue"/>
              </a:rPr>
              <a:t>The lodge officially only needs 4 officers to run: President, Vice President, Secretary and Treasurer. These offices must be held by separate people.  </a:t>
            </a:r>
          </a:p>
          <a:p>
            <a:r>
              <a:rPr lang="en-US" sz="1800" dirty="0">
                <a:solidFill>
                  <a:schemeClr val="bg2">
                    <a:lumMod val="25000"/>
                  </a:schemeClr>
                </a:solidFill>
                <a:latin typeface="Helvetica Neue"/>
              </a:rPr>
              <a:t>Some offices can be combined: for example, the social director and cultural director titles can be shared by the same member. Publicity Director tasks be fulfilled by the lodge editor, etc. </a:t>
            </a:r>
          </a:p>
          <a:p>
            <a:r>
              <a:rPr lang="en-US" sz="1800" dirty="0">
                <a:solidFill>
                  <a:schemeClr val="bg2">
                    <a:lumMod val="25000"/>
                  </a:schemeClr>
                </a:solidFill>
                <a:latin typeface="Helvetica Neue"/>
              </a:rPr>
              <a:t>Some potential officers are intimidated by the thought of handling the duties alone. Many lodges have co-social directors or cultural committees, who work together to accomplish the duties of their collective office. </a:t>
            </a:r>
          </a:p>
        </p:txBody>
      </p:sp>
      <p:pic>
        <p:nvPicPr>
          <p:cNvPr id="4" name="Shape 98" descr="IMG_2181.JPG">
            <a:extLst>
              <a:ext uri="{FF2B5EF4-FFF2-40B4-BE49-F238E27FC236}">
                <a16:creationId xmlns:a16="http://schemas.microsoft.com/office/drawing/2014/main" id="{A0A88E19-01C2-EB44-B3EF-2B705EC2D1A3}"/>
              </a:ext>
            </a:extLst>
          </p:cNvPr>
          <p:cNvPicPr preferRelativeResize="0"/>
          <p:nvPr/>
        </p:nvPicPr>
        <p:blipFill rotWithShape="1">
          <a:blip r:embed="rId2">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7E14CCD3-E028-BE4F-96A4-8CD017C30118}"/>
              </a:ext>
            </a:extLst>
          </p:cNvPr>
          <p:cNvGrpSpPr/>
          <p:nvPr/>
        </p:nvGrpSpPr>
        <p:grpSpPr>
          <a:xfrm flipV="1">
            <a:off x="756698" y="1392300"/>
            <a:ext cx="4165600" cy="177800"/>
            <a:chOff x="2819400" y="1885950"/>
            <a:chExt cx="3124200" cy="152400"/>
          </a:xfrm>
        </p:grpSpPr>
        <p:sp>
          <p:nvSpPr>
            <p:cNvPr id="6" name="Rectangle 5">
              <a:extLst>
                <a:ext uri="{FF2B5EF4-FFF2-40B4-BE49-F238E27FC236}">
                  <a16:creationId xmlns:a16="http://schemas.microsoft.com/office/drawing/2014/main" id="{2554A4D8-098B-E647-B5AF-0649FC8EF612}"/>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9E7E02E2-AD27-5143-A846-32631EF503F9}"/>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1134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BAE70A-68B6-8C4A-9236-9026915259B9}"/>
              </a:ext>
            </a:extLst>
          </p:cNvPr>
          <p:cNvSpPr/>
          <p:nvPr/>
        </p:nvSpPr>
        <p:spPr>
          <a:xfrm>
            <a:off x="0" y="-13408"/>
            <a:ext cx="12192000" cy="6884816"/>
          </a:xfrm>
          <a:prstGeom prst="rect">
            <a:avLst/>
          </a:prstGeom>
          <a:solidFill>
            <a:srgbClr val="0085A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4" name="Shape 98" descr="IMG_2181.JPG">
            <a:extLst>
              <a:ext uri="{FF2B5EF4-FFF2-40B4-BE49-F238E27FC236}">
                <a16:creationId xmlns:a16="http://schemas.microsoft.com/office/drawing/2014/main" id="{9CE09CCC-EDAB-A44F-8E26-2F6E64F247B1}"/>
              </a:ext>
            </a:extLst>
          </p:cNvPr>
          <p:cNvPicPr preferRelativeResize="0"/>
          <p:nvPr/>
        </p:nvPicPr>
        <p:blipFill rotWithShape="1">
          <a:blip r:embed="rId2">
            <a:alphaModFix/>
          </a:blip>
          <a:srcRect l="67417" t="6091" r="24106" b="5777"/>
          <a:stretch/>
        </p:blipFill>
        <p:spPr>
          <a:xfrm flipH="1">
            <a:off x="11014728" y="-26816"/>
            <a:ext cx="1177272" cy="6884816"/>
          </a:xfrm>
          <a:prstGeom prst="rect">
            <a:avLst/>
          </a:prstGeom>
          <a:noFill/>
          <a:ln>
            <a:noFill/>
          </a:ln>
        </p:spPr>
      </p:pic>
      <p:sp>
        <p:nvSpPr>
          <p:cNvPr id="2" name="Title 1">
            <a:extLst>
              <a:ext uri="{FF2B5EF4-FFF2-40B4-BE49-F238E27FC236}">
                <a16:creationId xmlns:a16="http://schemas.microsoft.com/office/drawing/2014/main" id="{285779C8-2856-4A92-8527-C365E10C44FE}"/>
              </a:ext>
            </a:extLst>
          </p:cNvPr>
          <p:cNvSpPr>
            <a:spLocks noGrp="1"/>
          </p:cNvSpPr>
          <p:nvPr>
            <p:ph type="title"/>
          </p:nvPr>
        </p:nvSpPr>
        <p:spPr>
          <a:xfrm>
            <a:off x="617045" y="1910147"/>
            <a:ext cx="9535510" cy="2346544"/>
          </a:xfrm>
        </p:spPr>
        <p:txBody>
          <a:bodyPr/>
          <a:lstStyle/>
          <a:p>
            <a:pPr algn="ctr"/>
            <a:r>
              <a:rPr lang="en-US" b="1" dirty="0">
                <a:solidFill>
                  <a:schemeClr val="bg1"/>
                </a:solidFill>
                <a:latin typeface="Helvetica Neue"/>
              </a:rPr>
              <a:t>Lodge Roles and Responsibilities</a:t>
            </a:r>
            <a:br>
              <a:rPr lang="en-US" dirty="0">
                <a:solidFill>
                  <a:schemeClr val="bg1"/>
                </a:solidFill>
                <a:latin typeface="Helvetica Neue"/>
              </a:rPr>
            </a:br>
            <a:endParaRPr lang="en-US" dirty="0">
              <a:solidFill>
                <a:schemeClr val="bg1"/>
              </a:solidFill>
              <a:latin typeface="Helvetica Neue"/>
            </a:endParaRPr>
          </a:p>
        </p:txBody>
      </p:sp>
      <p:pic>
        <p:nvPicPr>
          <p:cNvPr id="5" name="Picture 4" descr="2color_whitetext.eps">
            <a:extLst>
              <a:ext uri="{FF2B5EF4-FFF2-40B4-BE49-F238E27FC236}">
                <a16:creationId xmlns:a16="http://schemas.microsoft.com/office/drawing/2014/main" id="{06DB84EB-E96E-AB4D-9646-88170FA1E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200" y="5312979"/>
            <a:ext cx="3200400" cy="1545021"/>
          </a:xfrm>
          <a:prstGeom prst="rect">
            <a:avLst/>
          </a:prstGeom>
        </p:spPr>
      </p:pic>
      <p:grpSp>
        <p:nvGrpSpPr>
          <p:cNvPr id="6" name="Group 5">
            <a:extLst>
              <a:ext uri="{FF2B5EF4-FFF2-40B4-BE49-F238E27FC236}">
                <a16:creationId xmlns:a16="http://schemas.microsoft.com/office/drawing/2014/main" id="{B9AD8456-5CE8-BE4A-9DA8-96C1D9D6F3F3}"/>
              </a:ext>
            </a:extLst>
          </p:cNvPr>
          <p:cNvGrpSpPr/>
          <p:nvPr/>
        </p:nvGrpSpPr>
        <p:grpSpPr>
          <a:xfrm flipV="1">
            <a:off x="924910" y="3814379"/>
            <a:ext cx="4165600" cy="177800"/>
            <a:chOff x="2819400" y="1885950"/>
            <a:chExt cx="3124200" cy="152400"/>
          </a:xfrm>
        </p:grpSpPr>
        <p:sp>
          <p:nvSpPr>
            <p:cNvPr id="7" name="Rectangle 6">
              <a:extLst>
                <a:ext uri="{FF2B5EF4-FFF2-40B4-BE49-F238E27FC236}">
                  <a16:creationId xmlns:a16="http://schemas.microsoft.com/office/drawing/2014/main" id="{A4A47FFE-D522-4E47-8297-E6DBE77E5504}"/>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5880A43A-2DD4-5C4A-954F-C3D65C8DA98D}"/>
                </a:ext>
              </a:extLst>
            </p:cNvPr>
            <p:cNvCxnSpPr/>
            <p:nvPr/>
          </p:nvCxnSpPr>
          <p:spPr>
            <a:xfrm>
              <a:off x="2819400" y="1962150"/>
              <a:ext cx="31242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8792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DBB2-00F0-43DC-849A-C9F07808E93F}"/>
              </a:ext>
            </a:extLst>
          </p:cNvPr>
          <p:cNvSpPr>
            <a:spLocks noGrp="1"/>
          </p:cNvSpPr>
          <p:nvPr>
            <p:ph type="title"/>
          </p:nvPr>
        </p:nvSpPr>
        <p:spPr/>
        <p:txBody>
          <a:bodyPr/>
          <a:lstStyle/>
          <a:p>
            <a:r>
              <a:rPr lang="en-US" dirty="0">
                <a:solidFill>
                  <a:srgbClr val="0085AD"/>
                </a:solidFill>
                <a:latin typeface="Helvetica Neue"/>
              </a:rPr>
              <a:t>Meetings</a:t>
            </a:r>
          </a:p>
        </p:txBody>
      </p:sp>
      <p:sp>
        <p:nvSpPr>
          <p:cNvPr id="3" name="Content Placeholder 2">
            <a:extLst>
              <a:ext uri="{FF2B5EF4-FFF2-40B4-BE49-F238E27FC236}">
                <a16:creationId xmlns:a16="http://schemas.microsoft.com/office/drawing/2014/main" id="{24074FA2-DAAF-4174-B96A-AA1965460A40}"/>
              </a:ext>
            </a:extLst>
          </p:cNvPr>
          <p:cNvSpPr>
            <a:spLocks noGrp="1"/>
          </p:cNvSpPr>
          <p:nvPr>
            <p:ph idx="1"/>
          </p:nvPr>
        </p:nvSpPr>
        <p:spPr>
          <a:xfrm>
            <a:off x="838200" y="1809946"/>
            <a:ext cx="8736724" cy="4339842"/>
          </a:xfrm>
        </p:spPr>
        <p:txBody>
          <a:bodyPr>
            <a:normAutofit/>
          </a:bodyPr>
          <a:lstStyle/>
          <a:p>
            <a:pPr marL="0" indent="0">
              <a:buNone/>
            </a:pPr>
            <a:r>
              <a:rPr lang="en-US" sz="1800" b="1" dirty="0">
                <a:solidFill>
                  <a:schemeClr val="bg2">
                    <a:lumMod val="25000"/>
                  </a:schemeClr>
                </a:solidFill>
                <a:latin typeface="Helvetica Neue"/>
              </a:rPr>
              <a:t>Local Lodge</a:t>
            </a:r>
          </a:p>
          <a:p>
            <a:pPr marL="0" indent="0">
              <a:buNone/>
            </a:pPr>
            <a:r>
              <a:rPr lang="en-US" sz="1800" dirty="0">
                <a:solidFill>
                  <a:schemeClr val="bg2">
                    <a:lumMod val="25000"/>
                  </a:schemeClr>
                </a:solidFill>
                <a:latin typeface="Helvetica Neue"/>
              </a:rPr>
              <a:t>Sons of Norway lodges typically meet once or twice a month. </a:t>
            </a:r>
          </a:p>
          <a:p>
            <a:r>
              <a:rPr lang="en-US" sz="1800" dirty="0">
                <a:solidFill>
                  <a:schemeClr val="bg2">
                    <a:lumMod val="25000"/>
                  </a:schemeClr>
                </a:solidFill>
                <a:latin typeface="Helvetica Neue"/>
              </a:rPr>
              <a:t>A lodge must hold at least eight meetings annually. </a:t>
            </a:r>
          </a:p>
          <a:p>
            <a:r>
              <a:rPr lang="en-US" sz="1800" dirty="0">
                <a:solidFill>
                  <a:schemeClr val="bg2">
                    <a:lumMod val="25000"/>
                  </a:schemeClr>
                </a:solidFill>
                <a:latin typeface="Helvetica Neue"/>
              </a:rPr>
              <a:t>At least four times a year, the majority of the business of the lodge should be transacted. </a:t>
            </a:r>
          </a:p>
          <a:p>
            <a:r>
              <a:rPr lang="en-US" sz="1800" dirty="0">
                <a:solidFill>
                  <a:schemeClr val="bg2">
                    <a:lumMod val="25000"/>
                  </a:schemeClr>
                </a:solidFill>
                <a:latin typeface="Helvetica Neue"/>
              </a:rPr>
              <a:t>Business meetings and social meetings can be held separately.</a:t>
            </a:r>
          </a:p>
          <a:p>
            <a:r>
              <a:rPr lang="en-US" sz="1800" dirty="0">
                <a:solidFill>
                  <a:schemeClr val="bg2">
                    <a:lumMod val="25000"/>
                  </a:schemeClr>
                </a:solidFill>
                <a:latin typeface="Helvetica Neue"/>
              </a:rPr>
              <a:t>Social meetings do not need to take place at the lodge’s regular meeting location: they can consist of a field trip to a local museum, a theater, a cultural fair, a park, a volunteer opportunity, or any other place or event, preferably with a Nordic focus. </a:t>
            </a:r>
          </a:p>
          <a:p>
            <a:endParaRPr lang="en-US" dirty="0"/>
          </a:p>
          <a:p>
            <a:pPr marL="0" indent="0">
              <a:buNone/>
            </a:pPr>
            <a:endParaRPr lang="en-US" dirty="0"/>
          </a:p>
        </p:txBody>
      </p:sp>
      <p:pic>
        <p:nvPicPr>
          <p:cNvPr id="4" name="Shape 98" descr="IMG_2181.JPG">
            <a:extLst>
              <a:ext uri="{FF2B5EF4-FFF2-40B4-BE49-F238E27FC236}">
                <a16:creationId xmlns:a16="http://schemas.microsoft.com/office/drawing/2014/main" id="{BA099DEE-0807-3240-86D2-16F4238E151E}"/>
              </a:ext>
            </a:extLst>
          </p:cNvPr>
          <p:cNvPicPr preferRelativeResize="0"/>
          <p:nvPr/>
        </p:nvPicPr>
        <p:blipFill rotWithShape="1">
          <a:blip r:embed="rId2">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7318ECAD-6E05-674C-A7A9-5B74FBFA8E1A}"/>
              </a:ext>
            </a:extLst>
          </p:cNvPr>
          <p:cNvGrpSpPr/>
          <p:nvPr/>
        </p:nvGrpSpPr>
        <p:grpSpPr>
          <a:xfrm flipV="1">
            <a:off x="838200" y="1483617"/>
            <a:ext cx="4165600" cy="177800"/>
            <a:chOff x="2819400" y="1885950"/>
            <a:chExt cx="3124200" cy="152400"/>
          </a:xfrm>
        </p:grpSpPr>
        <p:sp>
          <p:nvSpPr>
            <p:cNvPr id="6" name="Rectangle 5">
              <a:extLst>
                <a:ext uri="{FF2B5EF4-FFF2-40B4-BE49-F238E27FC236}">
                  <a16:creationId xmlns:a16="http://schemas.microsoft.com/office/drawing/2014/main" id="{1256EFDA-1277-CA4F-9387-9FD3595975EA}"/>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8AD8039C-2A6A-A748-A753-3821DFEF5B92}"/>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6086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DEAFA-385B-4D9F-BC19-A341308C29BC}"/>
              </a:ext>
            </a:extLst>
          </p:cNvPr>
          <p:cNvSpPr>
            <a:spLocks noGrp="1"/>
          </p:cNvSpPr>
          <p:nvPr>
            <p:ph type="title"/>
          </p:nvPr>
        </p:nvSpPr>
        <p:spPr>
          <a:xfrm>
            <a:off x="756698" y="155637"/>
            <a:ext cx="10515600" cy="1325563"/>
          </a:xfrm>
        </p:spPr>
        <p:txBody>
          <a:bodyPr/>
          <a:lstStyle/>
          <a:p>
            <a:r>
              <a:rPr lang="en-US" dirty="0">
                <a:solidFill>
                  <a:srgbClr val="0085AD"/>
                </a:solidFill>
                <a:latin typeface="Helvetica Neue"/>
              </a:rPr>
              <a:t>Meetings Continued…</a:t>
            </a:r>
          </a:p>
        </p:txBody>
      </p:sp>
      <p:sp>
        <p:nvSpPr>
          <p:cNvPr id="3" name="Content Placeholder 2">
            <a:extLst>
              <a:ext uri="{FF2B5EF4-FFF2-40B4-BE49-F238E27FC236}">
                <a16:creationId xmlns:a16="http://schemas.microsoft.com/office/drawing/2014/main" id="{88B76BA2-2872-4641-98F9-7172740EF0C8}"/>
              </a:ext>
            </a:extLst>
          </p:cNvPr>
          <p:cNvSpPr>
            <a:spLocks noGrp="1"/>
          </p:cNvSpPr>
          <p:nvPr>
            <p:ph idx="1"/>
          </p:nvPr>
        </p:nvSpPr>
        <p:spPr>
          <a:xfrm>
            <a:off x="756698" y="1920218"/>
            <a:ext cx="8494986" cy="4351338"/>
          </a:xfrm>
        </p:spPr>
        <p:txBody>
          <a:bodyPr/>
          <a:lstStyle/>
          <a:p>
            <a:pPr marL="0" indent="0">
              <a:buNone/>
            </a:pPr>
            <a:r>
              <a:rPr lang="en-US" sz="1800" b="1" dirty="0">
                <a:solidFill>
                  <a:schemeClr val="bg2">
                    <a:lumMod val="25000"/>
                  </a:schemeClr>
                </a:solidFill>
                <a:latin typeface="Helvetica Neue"/>
              </a:rPr>
              <a:t>How do you conduct a meeting? </a:t>
            </a:r>
          </a:p>
          <a:p>
            <a:r>
              <a:rPr lang="en-US" sz="1800" dirty="0">
                <a:solidFill>
                  <a:schemeClr val="bg2">
                    <a:lumMod val="25000"/>
                  </a:schemeClr>
                </a:solidFill>
                <a:latin typeface="Helvetica Neue"/>
              </a:rPr>
              <a:t>The lodge president presides at all meetings of the lodge.</a:t>
            </a:r>
          </a:p>
          <a:p>
            <a:r>
              <a:rPr lang="en-US" sz="1800" dirty="0">
                <a:solidFill>
                  <a:schemeClr val="bg2">
                    <a:lumMod val="25000"/>
                  </a:schemeClr>
                </a:solidFill>
                <a:latin typeface="Helvetica Neue"/>
              </a:rPr>
              <a:t>The most recent edition of “Robert’s Rules of Orders” shall be the recognized parliamentary authority at lodge meetings.</a:t>
            </a:r>
          </a:p>
          <a:p>
            <a:r>
              <a:rPr lang="en-US" sz="1800" dirty="0">
                <a:solidFill>
                  <a:schemeClr val="bg2">
                    <a:lumMod val="25000"/>
                  </a:schemeClr>
                </a:solidFill>
                <a:latin typeface="Helvetica Neue"/>
              </a:rPr>
              <a:t>Guidelines for business meeting protocol can be found in the Order of Ceremonies, which can be downloaded from </a:t>
            </a:r>
            <a:r>
              <a:rPr lang="en-US" sz="1800" dirty="0">
                <a:solidFill>
                  <a:schemeClr val="bg2">
                    <a:lumMod val="25000"/>
                  </a:schemeClr>
                </a:solidFill>
                <a:latin typeface="Helvetica Neue"/>
                <a:hlinkClick r:id="rId2">
                  <a:extLst>
                    <a:ext uri="{A12FA001-AC4F-418D-AE19-62706E023703}">
                      <ahyp:hlinkClr xmlns:ahyp="http://schemas.microsoft.com/office/drawing/2018/hyperlinkcolor" val="tx"/>
                    </a:ext>
                  </a:extLst>
                </a:hlinkClick>
              </a:rPr>
              <a:t>www.sofn.com</a:t>
            </a:r>
            <a:r>
              <a:rPr lang="en-US" sz="1800" dirty="0">
                <a:solidFill>
                  <a:schemeClr val="bg2">
                    <a:lumMod val="25000"/>
                  </a:schemeClr>
                </a:solidFill>
                <a:latin typeface="Helvetica Neue"/>
              </a:rPr>
              <a:t> or requested by mail from Membership Services.</a:t>
            </a:r>
          </a:p>
          <a:p>
            <a:r>
              <a:rPr lang="en-US" sz="1800" dirty="0">
                <a:solidFill>
                  <a:schemeClr val="bg2">
                    <a:lumMod val="25000"/>
                  </a:schemeClr>
                </a:solidFill>
                <a:latin typeface="Helvetica Neue"/>
              </a:rPr>
              <a:t>Social Meetings do not need to follow strict formal procedures. </a:t>
            </a:r>
          </a:p>
          <a:p>
            <a:pPr marL="0" indent="0">
              <a:buNone/>
            </a:pPr>
            <a:endParaRPr lang="en-US" dirty="0"/>
          </a:p>
          <a:p>
            <a:endParaRPr lang="en-US" dirty="0"/>
          </a:p>
        </p:txBody>
      </p:sp>
      <p:pic>
        <p:nvPicPr>
          <p:cNvPr id="4" name="Shape 98" descr="IMG_2181.JPG">
            <a:extLst>
              <a:ext uri="{FF2B5EF4-FFF2-40B4-BE49-F238E27FC236}">
                <a16:creationId xmlns:a16="http://schemas.microsoft.com/office/drawing/2014/main" id="{B61ABD03-C1B8-4341-BAE3-D093436703B2}"/>
              </a:ext>
            </a:extLst>
          </p:cNvPr>
          <p:cNvPicPr preferRelativeResize="0"/>
          <p:nvPr/>
        </p:nvPicPr>
        <p:blipFill rotWithShape="1">
          <a:blip r:embed="rId3">
            <a:alphaModFix/>
          </a:blip>
          <a:srcRect l="67417" t="6091" r="24106" b="5777"/>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F211AB3F-B38B-F04A-8FF3-012CD391D3FB}"/>
              </a:ext>
            </a:extLst>
          </p:cNvPr>
          <p:cNvGrpSpPr/>
          <p:nvPr/>
        </p:nvGrpSpPr>
        <p:grpSpPr>
          <a:xfrm flipV="1">
            <a:off x="756698" y="1392300"/>
            <a:ext cx="4165600" cy="177800"/>
            <a:chOff x="2819400" y="1885950"/>
            <a:chExt cx="3124200" cy="152400"/>
          </a:xfrm>
        </p:grpSpPr>
        <p:sp>
          <p:nvSpPr>
            <p:cNvPr id="6" name="Rectangle 5">
              <a:extLst>
                <a:ext uri="{FF2B5EF4-FFF2-40B4-BE49-F238E27FC236}">
                  <a16:creationId xmlns:a16="http://schemas.microsoft.com/office/drawing/2014/main" id="{8F27B131-B3CB-3342-90DF-45B8F0D5E4AA}"/>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20B19ECC-ADF8-444B-B9B4-9A9731A3F057}"/>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24533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2730</Words>
  <Application>Microsoft Macintosh PowerPoint</Application>
  <PresentationFormat>Widescreen</PresentationFormat>
  <Paragraphs>324</Paragraphs>
  <Slides>36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Narrow</vt:lpstr>
      <vt:lpstr>Calibri</vt:lpstr>
      <vt:lpstr>Calibri Light</vt:lpstr>
      <vt:lpstr>Helvetica Neue</vt:lpstr>
      <vt:lpstr>Office Theme</vt:lpstr>
      <vt:lpstr>PowerPoint Presentation</vt:lpstr>
      <vt:lpstr>PowerPoint Presentation</vt:lpstr>
      <vt:lpstr>PowerPoint Presentation</vt:lpstr>
      <vt:lpstr>Districts</vt:lpstr>
      <vt:lpstr>Lodges</vt:lpstr>
      <vt:lpstr>Combining Lodge Officer Duties</vt:lpstr>
      <vt:lpstr>Lodge Roles and Responsibilities </vt:lpstr>
      <vt:lpstr>Meetings</vt:lpstr>
      <vt:lpstr>Meetings Continued…</vt:lpstr>
      <vt:lpstr>Meetings Continued…</vt:lpstr>
      <vt:lpstr>Annual Reporting Requirements</vt:lpstr>
      <vt:lpstr>Annual Reporting Requirements Continued…</vt:lpstr>
      <vt:lpstr>Annual Reporting Requirements Continued…</vt:lpstr>
      <vt:lpstr>Annual Reporting Requirements Continued…</vt:lpstr>
      <vt:lpstr>Annual Reporting Requirements Continued…</vt:lpstr>
      <vt:lpstr>Annual Reporting Requirements Continued…</vt:lpstr>
      <vt:lpstr>PowerPoint Presentation</vt:lpstr>
      <vt:lpstr>Social Media Policy </vt:lpstr>
      <vt:lpstr>Privacy Policy</vt:lpstr>
      <vt:lpstr>PowerPoint Presentation</vt:lpstr>
      <vt:lpstr>Sons of Norway Recruitment &amp;  Retention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Lodge Disbanding Procedures</vt:lpstr>
      <vt:lpstr>New Lodge Formation</vt:lpstr>
      <vt:lpstr>Lodge Mergers</vt:lpstr>
      <vt:lpstr>Record Retention</vt:lpstr>
      <vt:lpstr>Available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Andersen</dc:creator>
  <cp:lastModifiedBy>Amber Frost</cp:lastModifiedBy>
  <cp:revision>77</cp:revision>
  <cp:lastPrinted>2019-10-28T19:42:08Z</cp:lastPrinted>
  <dcterms:created xsi:type="dcterms:W3CDTF">2018-10-14T15:05:03Z</dcterms:created>
  <dcterms:modified xsi:type="dcterms:W3CDTF">2020-05-08T13:47:49Z</dcterms:modified>
</cp:coreProperties>
</file>