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1" r:id="rId3"/>
    <p:sldId id="259" r:id="rId4"/>
    <p:sldId id="297" r:id="rId5"/>
    <p:sldId id="269" r:id="rId6"/>
    <p:sldId id="296" r:id="rId7"/>
    <p:sldId id="279" r:id="rId8"/>
    <p:sldId id="275" r:id="rId9"/>
    <p:sldId id="301" r:id="rId10"/>
    <p:sldId id="256" r:id="rId11"/>
    <p:sldId id="257" r:id="rId12"/>
    <p:sldId id="258" r:id="rId13"/>
    <p:sldId id="302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306" r:id="rId22"/>
    <p:sldId id="307" r:id="rId23"/>
    <p:sldId id="305" r:id="rId24"/>
    <p:sldId id="30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rabb" initials="DC" lastIdx="1" clrIdx="0">
    <p:extLst>
      <p:ext uri="{19B8F6BF-5375-455C-9EA6-DF929625EA0E}">
        <p15:presenceInfo xmlns:p15="http://schemas.microsoft.com/office/powerpoint/2012/main" userId="S::DCrabb@sofn.com::2720056c-3cf4-437d-a8e5-a01f6befa1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C84E0-4FD9-4793-A172-FA803A63CB18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92B2-4C69-41B8-BA10-F4F52C81D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1</a:t>
            </a:fld>
            <a:endParaRPr lang="en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cbd37e3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1bcbd37e3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bcbd37e3b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8145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3e7ec4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23e7ec4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3e7ec4d8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8527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3e7ec4d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3e7ec4d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3e7ec4d8f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01194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3f3581cd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3f3581cd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3f3581cd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14076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3f3581cd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3f3581cd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3f3581cd4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267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f3581cd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3f3581cd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23f3581cd4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7949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3f3581cd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3f3581cd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3f3581cd4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28020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f3581cd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23f3581cd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3f3581cd4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17662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f3581cd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3f3581cd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3f3581cd4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2316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f3581cd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3f3581cd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3f3581cd4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9774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2</a:t>
            </a:fld>
            <a:endParaRPr lang="en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3f3581cd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3f3581cd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23f3581cd4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724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</a:t>
            </a:r>
            <a:r>
              <a:rPr lang="en-US" baseline="0" dirty="0"/>
              <a:t> A FEW OF OUR LATEST MATERIALS: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 FLYER THAT INTRODUCES OUR ARRAY OF FINANCIAL PRODUCTS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A NEWLY UPDATED DESIGN FOR THE ADVISOR NEWSLETTER, MAILED TO ALL MEMBERS WITH THE IMPRINT OF THEIR FINANCIAL BENEFITS COUNSELORS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ONE OF SEVERAL PRODUCT CARDS THAT SHOWCASE OUR PRODUCTS IN A BRIGHT AND INVITING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5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VISITORS ARE SPENDING MORE TIME ON THE SITE, AND WE’RE SEEING A DRAMATIC INCREASE IN PAGEVIEWS.</a:t>
            </a:r>
          </a:p>
          <a:p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YOU CAN SEE,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“SOCIAL REFERRAL” AND “EMAIL REFERRAL” PERCENTAGES HAVE RISEN. THIS MEANS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EFFORTS TO DRIVE EMAIL AND SOCIAL MEDIA SUBSCRIBERS TO OUR WEBSITE TO ACCESS MORE INFORMATION ARE SUCEEDING.</a:t>
            </a:r>
          </a:p>
          <a:p>
            <a:endParaRPr lang="en-US" sz="1200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“BOUNCE RATE” IS TRENDING DOWN, WHICH IS GOOD – THAT MEANS THAT FEWER PEOPLE ARE LEAVING THE SITE AFTER JUST ONE PAGE VIEW – THEY ARE PROCEEDING TO CLICK ON TO MORE PAGES.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4</a:t>
            </a:fld>
            <a:endParaRPr lang="en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CONTINUE TO DRIVE NEW STRATEGIES TO ENCOURAGE NEW AUDIENCES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LEARN MORE ABOUT SONS OF NORWAY AND JOIN THE CONVERSATION ON SOCIAL MEDIA.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5</a:t>
            </a:fld>
            <a:endParaRPr lang="en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0998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SPREAD THE WORD ABOUT SONS OF NORWAY IN YOUR OWN COMMUNITIES USING SOCIAL MEDIAL, AND TAKE ADVANTAGE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ONLINE TIPS IN THE ONLINE MEMBER RESOURCES.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6</a:t>
            </a:fld>
            <a:endParaRPr lang="en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t" anchorCtr="0">
            <a:noAutofit/>
          </a:bodyPr>
          <a:lstStyle/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NEWSLETTERS REACH A WIDE READERSHIP OF MEMBERS AND NON-MEMBERS ALIKE. </a:t>
            </a:r>
          </a:p>
          <a:p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LODGES ARE ENCOURAGED TO USE ARTICLES PROVIDED IN NEWSLETTER SERVICE, SENT TO LODGE EDITORS EVERY OTHER MONTH, AS SPACE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ALLOWS IN THEIR OWN NEWSLETTERS.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lIns="93162" tIns="46568" rIns="93162" bIns="46568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pPr algn="r">
                <a:buSzPct val="25000"/>
              </a:pPr>
              <a:t>7</a:t>
            </a:fld>
            <a:endParaRPr lang="en"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  The </a:t>
            </a:r>
            <a:r>
              <a:rPr lang="en-US" dirty="0"/>
              <a:t>ever popular Viking magazine continues to be a favorite among members.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Overall</a:t>
            </a:r>
            <a:r>
              <a:rPr lang="en-US" baseline="0" dirty="0"/>
              <a:t> readership is estimated to be 100,000 readers per month!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Features continue to strike a balance between Nordic traditions and heritage and modern Norway.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7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cbd37e3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1bcbd37e3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bcbd37e3b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3081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7BD2-A3D1-4E28-9129-72DE8E334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9785E-0C18-4E44-9B7A-FFABE4938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DB4CC-9BB5-45C6-9156-5C86FFB5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06E9B-8B50-4F0C-AEEC-BF667245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7B506-738D-4205-B353-0B19CC80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DBDD6-092A-4F35-85B2-F1806223F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5A806-1D1B-4D20-8449-872C1AE4D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7853F-9C08-432A-9BD5-43CE8677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B9F4-0C08-4A51-912D-B4D52446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0823-A85C-41D9-BF51-3A62FD00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0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B191-E45A-4179-B161-48DD609F3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7FDB6-DE47-485F-AFAC-01C269F81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6AE6B-2827-4D86-A70D-73BBD6CC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26CCF-F619-4ABB-B79D-4BD59C00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A9F9-6538-4046-8786-68F56D40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7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35781" y="160735"/>
            <a:ext cx="4762400" cy="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9457" marR="0" lvl="5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778914" marR="0" lvl="6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85304" marR="0" lvl="7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574761" marR="0" lvl="8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35781" y="1634133"/>
            <a:ext cx="4762400" cy="4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/>
          <a:lstStyle>
            <a:lvl1pPr marL="609585" marR="0" lvl="0" indent="-40639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Helvetica Neue"/>
              <a:buChar char="•"/>
              <a:defRPr sz="2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9792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Helvetica Neue"/>
              <a:buChar char="-"/>
              <a:defRPr sz="1867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89457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Merriweather Sans"/>
              <a:buChar char="‣"/>
              <a:defRPr sz="17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8099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Arial"/>
              <a:buChar char="๏"/>
              <a:defRPr sz="1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64058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64058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64058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64058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64058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460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610195" y="274588"/>
            <a:ext cx="10971600" cy="1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9457" marR="0" lvl="5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778914" marR="0" lvl="6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185304" marR="0" lvl="7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574761" marR="0" lvl="8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6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610195" y="1534791"/>
            <a:ext cx="5386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/>
          <a:lstStyle>
            <a:lvl1pPr marL="609585" marR="0" lvl="0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Helvetica Neue"/>
              <a:buNone/>
              <a:defRPr sz="2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Helvetica Neue"/>
              <a:buNone/>
              <a:defRPr sz="17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Merriweather Sans"/>
              <a:buNone/>
              <a:defRPr sz="16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Arial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610195" y="2174379"/>
            <a:ext cx="53860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/>
          <a:lstStyle>
            <a:lvl1pPr marL="609585" marR="0" lvl="0" indent="-40639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Helvetica Neue"/>
              <a:buChar char="•"/>
              <a:defRPr sz="2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89457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Helvetica Neue"/>
              <a:buChar char="-"/>
              <a:defRPr sz="17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8099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erriweather Sans"/>
              <a:buChar char="‣"/>
              <a:defRPr sz="1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Arial"/>
              <a:buChar char="๏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3"/>
          </p:nvPr>
        </p:nvSpPr>
        <p:spPr>
          <a:xfrm>
            <a:off x="6192739" y="1534791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/>
          <a:lstStyle>
            <a:lvl1pPr marL="609585" marR="0" lvl="0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Helvetica Neue"/>
              <a:buNone/>
              <a:defRPr sz="20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Helvetica Neue"/>
              <a:buNone/>
              <a:defRPr sz="17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Merriweather Sans"/>
              <a:buNone/>
              <a:defRPr sz="1600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Arial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04792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None/>
              <a:defRPr sz="1333" b="1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4"/>
          </p:nvPr>
        </p:nvSpPr>
        <p:spPr>
          <a:xfrm>
            <a:off x="6192739" y="2174379"/>
            <a:ext cx="5389200" cy="3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/>
          <a:lstStyle>
            <a:lvl1pPr marL="609585" marR="0" lvl="0" indent="-40639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Helvetica Neue"/>
              <a:buChar char="•"/>
              <a:defRPr sz="20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marR="0" lvl="1" indent="-389457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Helvetica Neue"/>
              <a:buChar char="-"/>
              <a:defRPr sz="17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marR="0" lvl="2" indent="-38099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Merriweather Sans"/>
              <a:buChar char="‣"/>
              <a:defRPr sz="16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marR="0" lvl="3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Arial"/>
              <a:buChar char="๏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marR="0" lvl="4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marR="0" lvl="5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267093" marR="0" lvl="6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4876678" marR="0" lvl="7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486263" marR="0" lvl="8" indent="-37252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800"/>
              <a:buFont typeface="Helvetica Neue"/>
              <a:buChar char="•"/>
              <a:defRPr sz="1333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51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D096-FCA9-41DC-AD53-91C5A27B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0F1B6-E08D-4A22-A2A4-80DEC0877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17B8A-5769-4155-8BE9-F93C5E6CF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CDDC-AFFC-408D-AB00-1942A31C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8E14-8A14-47F2-802B-1716FE60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3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61E1-6A95-4275-BDD6-151D7199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07230-1FEA-4C19-932F-326EF40A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65C7F-A9BC-4B62-88A0-F36B73DB9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D4F94-C115-4FFC-9C88-70EE5985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69EA2-4CB4-4376-A6CD-2D2C3E2A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C83F7-0BCC-4B1B-8B5E-DA748542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532C-A8ED-4743-9760-3C553A75B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EC9A0-24E9-4611-9140-17632C854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3E208-217E-4A15-87FB-ECBC707C7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64854-7200-4FA0-B9E9-A6C8DBBB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2893D-9F0D-4606-A5AA-293C2B87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78D5-B07A-4E1A-A6C9-5183D056E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453B-2821-4C11-89F9-877E375F2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751E8-4A20-4A9F-B60E-CAFB56316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45E26-DC98-4A10-8DF0-2CE6BD46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2C106-5990-41FC-8D9E-10C053439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FD8A11-6F9E-4137-A8DC-85999440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EA320-2C69-43E8-AF60-0864FD2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C5041-BF42-426E-A200-E6468251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6D201-0433-4C60-9AC8-01066612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7D9875-6F8A-4E22-AF48-684CC68C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D7591-5703-48AF-BFF3-E8C39856A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A56F9-CD3D-455A-81C2-94AEFF09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9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E786B-C215-4966-9CBC-DB917FE4E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3DE8A-07F3-469D-AED4-B9181993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69649-C5CF-4ADD-A308-36C37E98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27EC-2B0C-445F-953D-412F6E56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EDAD-BE4A-431C-A280-6A942B22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E6B99-2219-43A5-845B-CA13F2696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EA91F-EEC0-482B-9058-279D9938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4149C-D29A-40E3-BCDB-25266844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B042F-1DA6-4EB6-B82A-A052932D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5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47F8-02A9-4DF3-87DC-705DF7C5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C04FE-2AAA-42C8-936F-22A306510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6ECD3-A1A2-4080-A821-B7A2E9B57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22A84-6136-4E32-AEFA-0DCD690E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31BF0-8580-4EBF-9234-A6B50C6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C215F-8ECB-4A75-A885-CF34E11D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039B5-8E3D-4523-87F8-850625AE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2A673-E6C8-4FA1-B837-BB6F55B09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40664-E5F2-430B-A546-0F54D4CB3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FA44E-41E6-44C0-93AF-4732D030761B}" type="datetimeFigureOut">
              <a:rPr lang="en-US" smtClean="0"/>
              <a:t>5/8/20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2BB65-A2FC-4C41-BD46-B27B81953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F3327-B50C-448A-8B1C-27B1352D2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74ED-8458-47AD-AD66-087061A3A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1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535781" y="1634133"/>
            <a:ext cx="4762400" cy="4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/>
          <a:lstStyle>
            <a:lvl1pPr marL="457200" marR="0" lvl="0" indent="-3048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Helvetica Neue"/>
              <a:buChar char="•"/>
              <a:defRPr sz="15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984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Helvetica Neue"/>
              <a:buChar char="-"/>
              <a:defRPr sz="14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921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Merriweather Sans"/>
              <a:buChar char="‣"/>
              <a:defRPr sz="13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857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900"/>
              <a:buFont typeface="Arial"/>
              <a:buChar char="๏"/>
              <a:defRPr sz="12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730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730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730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730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7305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700"/>
              <a:buFont typeface="Helvetica Neue"/>
              <a:buChar char="•"/>
              <a:defRPr sz="900" b="0" i="0" u="none" strike="noStrike" cap="none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52" name="Google Shape;52;p13"/>
          <p:cNvCxnSpPr/>
          <p:nvPr/>
        </p:nvCxnSpPr>
        <p:spPr>
          <a:xfrm>
            <a:off x="607219" y="1384101"/>
            <a:ext cx="4572000" cy="0"/>
          </a:xfrm>
          <a:prstGeom prst="straightConnector1">
            <a:avLst/>
          </a:prstGeom>
          <a:noFill/>
          <a:ln w="12700" cap="flat" cmpd="sng">
            <a:solidFill>
              <a:srgbClr val="888888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535781" y="160735"/>
            <a:ext cx="4762400" cy="9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92100" marR="0" lvl="5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584200" marR="0" lvl="6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889000" marR="0" lvl="7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181100" marR="0" lvl="8" indent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2700" b="0" i="0" u="none" strike="noStrike" cap="none">
                <a:solidFill>
                  <a:srgbClr val="46166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59627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elp/ipad-app/188157731232424?helpref=about_cont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s://www.facebook.com/Lodge1234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@sofn.co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hyperlink" Target="https://www.facebook.com/SofNJo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n.com/member_resources/lodge_leadership_resources/lodge_programming/" TargetMode="Externa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embership@sofn.com" TargetMode="External"/><Relationship Id="rId5" Type="http://schemas.openxmlformats.org/officeDocument/2006/relationships/hyperlink" Target="https://www.sofn.com/member_resources/lodge_leadership_resources/administrative_resources/communications_tool_kit/" TargetMode="External"/><Relationship Id="rId4" Type="http://schemas.openxmlformats.org/officeDocument/2006/relationships/hyperlink" Target="https://www.sofn.com/member_resources/cultural_programmin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84816"/>
          </a:xfrm>
          <a:prstGeom prst="rect">
            <a:avLst/>
          </a:prstGeom>
          <a:solidFill>
            <a:srgbClr val="0085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666122"/>
            <a:ext cx="10363200" cy="317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chemeClr val="bg1"/>
                </a:solidFill>
                <a:latin typeface="Helvetica Neue"/>
                <a:cs typeface="Helvetica Neue"/>
              </a:rPr>
              <a:t>Sons of Norway</a:t>
            </a:r>
          </a:p>
          <a:p>
            <a:r>
              <a:rPr lang="en-US" sz="2667" i="1" dirty="0">
                <a:solidFill>
                  <a:schemeClr val="bg1"/>
                </a:solidFill>
                <a:latin typeface="Helvetica Neue"/>
                <a:cs typeface="Helvetica Neue"/>
              </a:rPr>
              <a:t>Since 1895</a:t>
            </a:r>
          </a:p>
          <a:p>
            <a:endParaRPr lang="en-US" sz="1067" i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endParaRPr lang="en-US" sz="2400" i="1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 Neue"/>
                <a:cs typeface="Helvetica Neue"/>
              </a:rPr>
              <a:t>Leadership Training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Helvetica Neue"/>
              <a:cs typeface="Helvetica Neue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Helvetica Neue"/>
                <a:cs typeface="Helvetica Neue"/>
              </a:rPr>
              <a:t>Module 4 - Publicity</a:t>
            </a:r>
          </a:p>
        </p:txBody>
      </p:sp>
      <p:pic>
        <p:nvPicPr>
          <p:cNvPr id="5" name="Picture 4" descr="2color_white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0" y="5312979"/>
            <a:ext cx="3200400" cy="15450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V="1">
            <a:off x="1219200" y="4445000"/>
            <a:ext cx="4165600" cy="177800"/>
            <a:chOff x="2819400" y="1885950"/>
            <a:chExt cx="3124200" cy="152400"/>
          </a:xfrm>
        </p:grpSpPr>
        <p:sp>
          <p:nvSpPr>
            <p:cNvPr id="9" name="Rectangle 8"/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Shape 98" descr="IMG_2181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536200" y="413900"/>
            <a:ext cx="9962400" cy="79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Facebook?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564433" y="1627467"/>
            <a:ext cx="10380000" cy="4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57189" defTabSz="1219170">
              <a:buClr>
                <a:srgbClr val="595959"/>
              </a:buClr>
              <a:buSzPts val="1800"/>
              <a:buFont typeface="Helvetica Neue"/>
              <a:buChar char="●"/>
            </a:pPr>
            <a:r>
              <a:rPr lang="en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of 2020, there are more than 2.4 billion </a:t>
            </a:r>
            <a:r>
              <a:rPr lang="en-US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active </a:t>
            </a:r>
            <a:r>
              <a:rPr lang="en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Facebook users worldwide, so there’s a wide audience for your lodge</a:t>
            </a:r>
            <a:br>
              <a:rPr lang="en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kern="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57189" defTabSz="1219170">
              <a:buClr>
                <a:srgbClr val="595959"/>
              </a:buClr>
              <a:buSzPts val="1800"/>
              <a:buFont typeface="Helvetica Neue"/>
              <a:buChar char="●"/>
            </a:pPr>
            <a:r>
              <a:rPr lang="en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Facebook page is a free resource for your lodge to share events, photos, updates and news to members and non-members</a:t>
            </a:r>
            <a:br>
              <a:rPr lang="en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kern="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585" indent="-457189" defTabSz="1219170">
              <a:buClr>
                <a:srgbClr val="595959"/>
              </a:buClr>
              <a:buSzPts val="1800"/>
              <a:buFont typeface="Helvetica Neue"/>
              <a:buChar char="●"/>
            </a:pPr>
            <a:r>
              <a:rPr lang="en" kern="0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Facebook tools can allow you to focus your lodge page on a specific target or group</a:t>
            </a:r>
            <a:endParaRPr kern="0" dirty="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Shape 98" descr="IMG_2181.JPG">
            <a:extLst>
              <a:ext uri="{FF2B5EF4-FFF2-40B4-BE49-F238E27FC236}">
                <a16:creationId xmlns:a16="http://schemas.microsoft.com/office/drawing/2014/main" id="{54543D41-79C3-B34F-B425-17B69004D477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144694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/>
        </p:nvSpPr>
        <p:spPr>
          <a:xfrm>
            <a:off x="536200" y="413900"/>
            <a:ext cx="9962400" cy="751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Create a Page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7"/>
          <p:cNvSpPr txBox="1">
            <a:spLocks noGrp="1"/>
          </p:cNvSpPr>
          <p:nvPr>
            <p:ph type="body" idx="1"/>
          </p:nvPr>
        </p:nvSpPr>
        <p:spPr>
          <a:xfrm>
            <a:off x="673928" y="1534791"/>
            <a:ext cx="5386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dirty="0"/>
              <a:t>Step 1. Log into Facebook</a:t>
            </a:r>
            <a:endParaRPr dirty="0"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2"/>
          </p:nvPr>
        </p:nvSpPr>
        <p:spPr>
          <a:xfrm>
            <a:off x="608362" y="2174367"/>
            <a:ext cx="4080400" cy="4428800"/>
          </a:xfrm>
          <a:prstGeom prst="rect">
            <a:avLst/>
          </a:prstGeom>
        </p:spPr>
        <p:txBody>
          <a:bodyPr spcFirstLastPara="1" wrap="square" lIns="78567" tIns="78567" rIns="78567" bIns="78567" anchor="t" anchorCtr="0">
            <a:noAutofit/>
          </a:bodyPr>
          <a:lstStyle/>
          <a:p>
            <a:pPr marL="237061" indent="-135463">
              <a:buNone/>
            </a:pPr>
            <a:r>
              <a:rPr lang="en" sz="1800" dirty="0"/>
              <a:t>You will need a Facebook account. </a:t>
            </a:r>
            <a:endParaRPr sz="1800" dirty="0"/>
          </a:p>
          <a:p>
            <a:pPr marL="237061" indent="-135463">
              <a:buNone/>
            </a:pPr>
            <a:endParaRPr sz="1800" dirty="0"/>
          </a:p>
          <a:p>
            <a:pPr marL="237061" indent="-135463">
              <a:buNone/>
            </a:pPr>
            <a:r>
              <a:rPr lang="en" sz="1800" dirty="0"/>
              <a:t>If you do not already have one, view this tutorial for </a:t>
            </a:r>
            <a:r>
              <a:rPr lang="en" sz="1800" u="sng" dirty="0">
                <a:solidFill>
                  <a:schemeClr val="hlink"/>
                </a:solidFill>
                <a:hlinkClick r:id="rId3"/>
              </a:rPr>
              <a:t>creating your own personal Facebook profile</a:t>
            </a:r>
            <a:r>
              <a:rPr lang="en" sz="1800" dirty="0"/>
              <a:t>. </a:t>
            </a:r>
            <a:endParaRPr sz="1800" dirty="0"/>
          </a:p>
          <a:p>
            <a:pPr marL="237061" indent="-135463">
              <a:buNone/>
            </a:pPr>
            <a:endParaRPr sz="1800" dirty="0"/>
          </a:p>
          <a:p>
            <a:pPr marL="237061" indent="-135463">
              <a:buNone/>
            </a:pPr>
            <a:r>
              <a:rPr lang="en" sz="1800" dirty="0"/>
              <a:t>Keep in mind, your personal profile will be linked to your page. You can add more administrators to your lodge page later on. </a:t>
            </a:r>
            <a:endParaRPr sz="1800" dirty="0"/>
          </a:p>
        </p:txBody>
      </p:sp>
      <p:pic>
        <p:nvPicPr>
          <p:cNvPr id="116" name="Google Shape;116;p27" descr="Log_in_page.png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962" y="2067339"/>
            <a:ext cx="5714751" cy="3305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7"/>
          <p:cNvCxnSpPr/>
          <p:nvPr/>
        </p:nvCxnSpPr>
        <p:spPr>
          <a:xfrm rot="10800000" flipH="1">
            <a:off x="7677700" y="2405433"/>
            <a:ext cx="592000" cy="491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27"/>
          <p:cNvCxnSpPr/>
          <p:nvPr/>
        </p:nvCxnSpPr>
        <p:spPr>
          <a:xfrm rot="10800000" flipH="1">
            <a:off x="8269700" y="2388033"/>
            <a:ext cx="619200" cy="526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" name="Shape 98" descr="IMG_2181.JPG">
            <a:extLst>
              <a:ext uri="{FF2B5EF4-FFF2-40B4-BE49-F238E27FC236}">
                <a16:creationId xmlns:a16="http://schemas.microsoft.com/office/drawing/2014/main" id="{3DB5E212-27AF-4E49-B03F-2B111B98B595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0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85781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You’re Logged In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652917" y="1456200"/>
            <a:ext cx="5386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b="0" dirty="0"/>
              <a:t>Step 2. Access the Create Page Button</a:t>
            </a:r>
            <a:endParaRPr b="0" dirty="0"/>
          </a:p>
        </p:txBody>
      </p:sp>
      <p:pic>
        <p:nvPicPr>
          <p:cNvPr id="127" name="Google Shape;127;p28" descr="Create_Page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30" y="2316882"/>
            <a:ext cx="7803998" cy="419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8"/>
          <p:cNvCxnSpPr/>
          <p:nvPr/>
        </p:nvCxnSpPr>
        <p:spPr>
          <a:xfrm flipH="1">
            <a:off x="7705167" y="1776000"/>
            <a:ext cx="928800" cy="756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" name="Google Shape;129;p28"/>
          <p:cNvCxnSpPr/>
          <p:nvPr/>
        </p:nvCxnSpPr>
        <p:spPr>
          <a:xfrm rot="10800000">
            <a:off x="7213167" y="3260633"/>
            <a:ext cx="2131200" cy="382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Shape 98" descr="IMG_2181.JPG">
            <a:extLst>
              <a:ext uri="{FF2B5EF4-FFF2-40B4-BE49-F238E27FC236}">
                <a16:creationId xmlns:a16="http://schemas.microsoft.com/office/drawing/2014/main" id="{482205FA-3D56-F344-8C08-92E3BCD8A710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0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931972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a Page Template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647159" y="1592734"/>
            <a:ext cx="9472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sz="1800" b="0" dirty="0">
                <a:solidFill>
                  <a:schemeClr val="tx2">
                    <a:lumMod val="50000"/>
                  </a:schemeClr>
                </a:solidFill>
              </a:rPr>
              <a:t>Step 3. Click on “Company, Organization or Institution” and select “Community Organization” </a:t>
            </a:r>
            <a:endParaRPr sz="18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8" name="Google Shape;138;p29" descr="Community_Organization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159" y="2432768"/>
            <a:ext cx="7750539" cy="4139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/>
          <p:nvPr/>
        </p:nvSpPr>
        <p:spPr>
          <a:xfrm>
            <a:off x="3629880" y="3133104"/>
            <a:ext cx="1785096" cy="1174896"/>
          </a:xfrm>
          <a:prstGeom prst="irregularSeal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40" name="Google Shape;140;p29"/>
          <p:cNvCxnSpPr/>
          <p:nvPr/>
        </p:nvCxnSpPr>
        <p:spPr>
          <a:xfrm>
            <a:off x="2309480" y="4308000"/>
            <a:ext cx="1320400" cy="9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Shape 98" descr="IMG_2181.JPG">
            <a:extLst>
              <a:ext uri="{FF2B5EF4-FFF2-40B4-BE49-F238E27FC236}">
                <a16:creationId xmlns:a16="http://schemas.microsoft.com/office/drawing/2014/main" id="{CF853214-25E8-3543-8769-845C3A069E0D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0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901909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 Your Page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body" idx="1"/>
          </p:nvPr>
        </p:nvSpPr>
        <p:spPr>
          <a:xfrm>
            <a:off x="655700" y="1543900"/>
            <a:ext cx="9472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b="0" dirty="0"/>
              <a:t>Step 4. Choose a name for your page that makes your lodge easily identifiable. Keep in mind, brevity is important</a:t>
            </a:r>
            <a:endParaRPr b="0" dirty="0"/>
          </a:p>
        </p:txBody>
      </p:sp>
      <p:pic>
        <p:nvPicPr>
          <p:cNvPr id="149" name="Google Shape;149;p30" descr="Lodge_Na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1900" y="2335100"/>
            <a:ext cx="6259600" cy="4346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8" descr="IMG_2181.JPG">
            <a:extLst>
              <a:ext uri="{FF2B5EF4-FFF2-40B4-BE49-F238E27FC236}">
                <a16:creationId xmlns:a16="http://schemas.microsoft.com/office/drawing/2014/main" id="{33250CFF-2507-9A47-8A84-6B29F903BA69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13408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895806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 Building Your Page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536200" y="1394833"/>
            <a:ext cx="9472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b="0" dirty="0">
                <a:solidFill>
                  <a:schemeClr val="tx2">
                    <a:lumMod val="50000"/>
                  </a:schemeClr>
                </a:solidFill>
              </a:rPr>
              <a:t>Step 5. Select images that will help your lodge stand out on Facebook. </a:t>
            </a:r>
            <a:endParaRPr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8" name="Google Shape;158;p31" descr="Page_Overview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34" y="2335100"/>
            <a:ext cx="7894129" cy="426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 txBox="1"/>
          <p:nvPr/>
        </p:nvSpPr>
        <p:spPr>
          <a:xfrm>
            <a:off x="100167" y="2723133"/>
            <a:ext cx="2522800" cy="1530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Small image can be used as your page’s logo.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size requirement is 180x180 pixels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60" name="Google Shape;160;p31"/>
          <p:cNvCxnSpPr>
            <a:stCxn id="159" idx="3"/>
          </p:cNvCxnSpPr>
          <p:nvPr/>
        </p:nvCxnSpPr>
        <p:spPr>
          <a:xfrm rot="10800000" flipH="1">
            <a:off x="2622967" y="3460933"/>
            <a:ext cx="1029200" cy="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31"/>
          <p:cNvSpPr txBox="1"/>
          <p:nvPr/>
        </p:nvSpPr>
        <p:spPr>
          <a:xfrm>
            <a:off x="8187700" y="3260500"/>
            <a:ext cx="2750400" cy="1657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cover image is the perfect place to showcase your lodge. Try using one from a lodge event!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size requirement here is 828x315 pixels.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62" name="Google Shape;162;p31"/>
          <p:cNvCxnSpPr>
            <a:stCxn id="161" idx="1"/>
          </p:cNvCxnSpPr>
          <p:nvPr/>
        </p:nvCxnSpPr>
        <p:spPr>
          <a:xfrm rot="10800000">
            <a:off x="5956500" y="3734100"/>
            <a:ext cx="2231200" cy="355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Shape 98" descr="IMG_2181.JPG">
            <a:extLst>
              <a:ext uri="{FF2B5EF4-FFF2-40B4-BE49-F238E27FC236}">
                <a16:creationId xmlns:a16="http://schemas.microsoft.com/office/drawing/2014/main" id="{E78ED2BE-186D-624C-BA89-4EA58DA006F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13408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408428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 Building Your Page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655700" y="1543900"/>
            <a:ext cx="9472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b="0" dirty="0">
                <a:solidFill>
                  <a:schemeClr val="tx2">
                    <a:lumMod val="50000"/>
                  </a:schemeClr>
                </a:solidFill>
              </a:rPr>
              <a:t>Step 6. Give your page a name. This will make it easier to share your page with people outside of Facebook. </a:t>
            </a:r>
            <a:endParaRPr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1" name="Google Shape;171;p32" descr="Lodge_Name_2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767" y="2335100"/>
            <a:ext cx="5748848" cy="384754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692167" y="3697667"/>
            <a:ext cx="2632400" cy="710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First, click on “Create Page @username”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3" name="Google Shape;173;p32"/>
          <p:cNvCxnSpPr>
            <a:stCxn id="172" idx="3"/>
          </p:cNvCxnSpPr>
          <p:nvPr/>
        </p:nvCxnSpPr>
        <p:spPr>
          <a:xfrm>
            <a:off x="3324567" y="4052867"/>
            <a:ext cx="56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p32"/>
          <p:cNvSpPr txBox="1"/>
          <p:nvPr/>
        </p:nvSpPr>
        <p:spPr>
          <a:xfrm>
            <a:off x="8473928" y="4344100"/>
            <a:ext cx="2540800" cy="19400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Next, use your lodge name a number to create a custom Facebook page link.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this case, the link will be </a:t>
            </a:r>
            <a:r>
              <a:rPr lang="en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facebook.com</a:t>
            </a:r>
            <a:r>
              <a:rPr lang="en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/lodge1234 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5" name="Google Shape;175;p32"/>
          <p:cNvCxnSpPr/>
          <p:nvPr/>
        </p:nvCxnSpPr>
        <p:spPr>
          <a:xfrm rot="10800000">
            <a:off x="7933464" y="4900707"/>
            <a:ext cx="564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" name="Shape 98" descr="IMG_2181.JPG">
            <a:extLst>
              <a:ext uri="{FF2B5EF4-FFF2-40B4-BE49-F238E27FC236}">
                <a16:creationId xmlns:a16="http://schemas.microsoft.com/office/drawing/2014/main" id="{21FDF847-B175-BB4D-BE40-7094174A043E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13408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67744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/>
        </p:nvSpPr>
        <p:spPr>
          <a:xfrm>
            <a:off x="527100" y="3957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 in - How is Your Page Looking? 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572815" y="1665133"/>
            <a:ext cx="94720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b="0" dirty="0">
                <a:solidFill>
                  <a:schemeClr val="tx2">
                    <a:lumMod val="50000"/>
                  </a:schemeClr>
                </a:solidFill>
              </a:rPr>
              <a:t>At this point, your lodge page’s basic elements should be coming together. </a:t>
            </a:r>
            <a:endParaRPr b="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/>
            <a:r>
              <a:rPr lang="en" b="0" dirty="0">
                <a:solidFill>
                  <a:schemeClr val="tx2">
                    <a:lumMod val="50000"/>
                  </a:schemeClr>
                </a:solidFill>
              </a:rPr>
              <a:t>Here’s what Sons of Norway Lodge 1-234’s page looks like. </a:t>
            </a:r>
            <a:endParaRPr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" name="Google Shape;184;p33" descr="Page_Preview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185" y="2304733"/>
            <a:ext cx="7897631" cy="426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3"/>
          <p:cNvSpPr txBox="1"/>
          <p:nvPr/>
        </p:nvSpPr>
        <p:spPr>
          <a:xfrm>
            <a:off x="810567" y="3497300"/>
            <a:ext cx="3460800" cy="14756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Want to see explore this page to learn more?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600" u="sng" kern="0">
                <a:solidFill>
                  <a:srgbClr val="009999"/>
                </a:solidFill>
                <a:latin typeface="Arial"/>
                <a:cs typeface="Arial"/>
                <a:sym typeface="Arial"/>
                <a:hlinkClick r:id="rId4"/>
              </a:rPr>
              <a:t>Visit Facebook.com/Lodge1234</a:t>
            </a:r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to see how it looks. </a:t>
            </a:r>
            <a:endParaRPr sz="1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Shape 98" descr="IMG_2181.JPG">
            <a:extLst>
              <a:ext uri="{FF2B5EF4-FFF2-40B4-BE49-F238E27FC236}">
                <a16:creationId xmlns:a16="http://schemas.microsoft.com/office/drawing/2014/main" id="{590686C1-6A1C-6F4B-B760-760ED631FA1A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13408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578427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/>
        </p:nvSpPr>
        <p:spPr>
          <a:xfrm>
            <a:off x="527100" y="3957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Wrapping up  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646600" y="1976100"/>
            <a:ext cx="4825600" cy="639600"/>
          </a:xfrm>
          <a:prstGeom prst="rect">
            <a:avLst/>
          </a:prstGeom>
        </p:spPr>
        <p:txBody>
          <a:bodyPr spcFirstLastPara="1" wrap="square" lIns="78567" tIns="78567" rIns="78567" bIns="78567" anchor="b" anchorCtr="0">
            <a:noAutofit/>
          </a:bodyPr>
          <a:lstStyle/>
          <a:p>
            <a:pPr marL="0" indent="0"/>
            <a:r>
              <a:rPr lang="en" b="0" dirty="0">
                <a:solidFill>
                  <a:schemeClr val="tx2">
                    <a:lumMod val="50000"/>
                  </a:schemeClr>
                </a:solidFill>
              </a:rPr>
              <a:t>Step 7. Don’t forget the extra content. </a:t>
            </a:r>
            <a:endParaRPr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" name="Google Shape;194;p34" descr="Wrap_up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2034" y="1664367"/>
            <a:ext cx="5134333" cy="509346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1201400" y="2796000"/>
            <a:ext cx="3716000" cy="2541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200" kern="0" dirty="0">
                <a:solidFill>
                  <a:srgbClr val="000000"/>
                </a:solidFill>
                <a:latin typeface="Helvetica Neue" panose="02000503000000020004"/>
                <a:cs typeface="Arial"/>
                <a:sym typeface="Arial"/>
              </a:rPr>
              <a:t>Clicking on info will take you to the additional information you’ll need to make your page useful. </a:t>
            </a:r>
            <a:endParaRPr sz="1200" kern="0" dirty="0">
              <a:solidFill>
                <a:srgbClr val="000000"/>
              </a:solidFill>
              <a:latin typeface="Helvetica Neue" panose="02000503000000020004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1200" kern="0" dirty="0">
              <a:solidFill>
                <a:srgbClr val="000000"/>
              </a:solidFill>
              <a:latin typeface="Helvetica Neue" panose="02000503000000020004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" sz="1200" kern="0" dirty="0">
                <a:solidFill>
                  <a:srgbClr val="000000"/>
                </a:solidFill>
                <a:latin typeface="Helvetica Neue" panose="02000503000000020004"/>
                <a:cs typeface="Arial"/>
                <a:sym typeface="Arial"/>
              </a:rPr>
              <a:t>Share a bit more about your lodge under the “Story” section and give users a way to contact you. </a:t>
            </a:r>
            <a:endParaRPr sz="1200" kern="0" dirty="0">
              <a:solidFill>
                <a:srgbClr val="000000"/>
              </a:solidFill>
              <a:latin typeface="Helvetica Neue" panose="02000503000000020004"/>
              <a:cs typeface="Arial"/>
              <a:sym typeface="Arial"/>
            </a:endParaRPr>
          </a:p>
        </p:txBody>
      </p:sp>
      <p:cxnSp>
        <p:nvCxnSpPr>
          <p:cNvPr id="196" name="Google Shape;196;p34"/>
          <p:cNvCxnSpPr/>
          <p:nvPr/>
        </p:nvCxnSpPr>
        <p:spPr>
          <a:xfrm rot="10800000" flipH="1">
            <a:off x="4917400" y="3852333"/>
            <a:ext cx="1057200" cy="4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" name="Shape 98" descr="IMG_2181.JPG">
            <a:extLst>
              <a:ext uri="{FF2B5EF4-FFF2-40B4-BE49-F238E27FC236}">
                <a16:creationId xmlns:a16="http://schemas.microsoft.com/office/drawing/2014/main" id="{E8EE1710-2217-B444-98D0-D17ADD6978F3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13408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5879320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527100" y="3957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You’re All Set!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646600" y="1846892"/>
            <a:ext cx="9302470" cy="4308000"/>
          </a:xfrm>
          <a:prstGeom prst="rect">
            <a:avLst/>
          </a:prstGeom>
        </p:spPr>
        <p:txBody>
          <a:bodyPr spcFirstLastPara="1" wrap="square" lIns="78567" tIns="78567" rIns="78567" bIns="78567" anchor="t" anchorCtr="0">
            <a:noAutofit/>
          </a:bodyPr>
          <a:lstStyle/>
          <a:p>
            <a:pPr marL="0" indent="0"/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Your Facebook page should be all ready to go. </a:t>
            </a:r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Our next tutorial will highlight resources to fill your page will information about your lodge. </a:t>
            </a:r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Don’t forget: Share your page with members to increase your engagement. </a:t>
            </a:r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Looking for more help? Email your questions at </a:t>
            </a:r>
            <a:r>
              <a:rPr lang="en" sz="1800" b="0" u="sng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membership@sofn.com</a:t>
            </a:r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 or better yet, find </a:t>
            </a:r>
            <a:r>
              <a:rPr lang="en" sz="1800" b="0" u="sng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Joe on Facebook</a:t>
            </a:r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! </a:t>
            </a:r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Shape 98" descr="IMG_2181.JPG">
            <a:extLst>
              <a:ext uri="{FF2B5EF4-FFF2-40B4-BE49-F238E27FC236}">
                <a16:creationId xmlns:a16="http://schemas.microsoft.com/office/drawing/2014/main" id="{3B8A28FF-03F3-9245-8B6A-A95E9CA6DA0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13408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660856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Honoring Our Past, Embracing the Future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91864" y="4872950"/>
            <a:ext cx="10464800" cy="13633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2267"/>
              </a:spcBef>
              <a:buClr>
                <a:schemeClr val="dk1"/>
              </a:buClr>
              <a:buSzPct val="61111"/>
            </a:pPr>
            <a:r>
              <a:rPr lang="en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Working closely with the strategic planning and financial teams, Sons of Norway has updated materials to reflect our </a:t>
            </a:r>
            <a:r>
              <a:rPr lang="en-US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evolving</a:t>
            </a:r>
            <a:r>
              <a:rPr lang="en" dirty="0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brand and promote our latest financial products.</a:t>
            </a:r>
          </a:p>
          <a:p>
            <a:pPr algn="ctr"/>
            <a:endParaRPr sz="2667" dirty="0"/>
          </a:p>
        </p:txBody>
      </p:sp>
      <p:pic>
        <p:nvPicPr>
          <p:cNvPr id="5" name="Shape 98" descr="IMG_21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2color.png">
            <a:extLst>
              <a:ext uri="{FF2B5EF4-FFF2-40B4-BE49-F238E27FC236}">
                <a16:creationId xmlns:a16="http://schemas.microsoft.com/office/drawing/2014/main" id="{8D97B0BF-E1EB-7E4A-8976-A59BAA7854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92" y="2302700"/>
            <a:ext cx="5453848" cy="193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966BFF-CBCE-5E40-A344-B22632C19A28}"/>
              </a:ext>
            </a:extLst>
          </p:cNvPr>
          <p:cNvGrpSpPr/>
          <p:nvPr/>
        </p:nvGrpSpPr>
        <p:grpSpPr>
          <a:xfrm flipV="1">
            <a:off x="756698" y="1392300"/>
            <a:ext cx="4165600" cy="177800"/>
            <a:chOff x="2819400" y="1885950"/>
            <a:chExt cx="31242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837413-EE43-2B4F-AA8C-E6D5E77B6BA5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BCB631E-43B6-5C4F-926C-600BE977C352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98" descr="IMG_2181.JPG">
            <a:extLst>
              <a:ext uri="{FF2B5EF4-FFF2-40B4-BE49-F238E27FC236}">
                <a16:creationId xmlns:a16="http://schemas.microsoft.com/office/drawing/2014/main" id="{50B76D44-4443-084E-B51B-BE3A50AC1B0E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31">
            <a:extLst>
              <a:ext uri="{FF2B5EF4-FFF2-40B4-BE49-F238E27FC236}">
                <a16:creationId xmlns:a16="http://schemas.microsoft.com/office/drawing/2014/main" id="{CC6EBE2F-F52D-7B4D-BDD3-6B63F390BB0E}"/>
              </a:ext>
            </a:extLst>
          </p:cNvPr>
          <p:cNvSpPr txBox="1"/>
          <p:nvPr/>
        </p:nvSpPr>
        <p:spPr>
          <a:xfrm>
            <a:off x="365871" y="467688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Lodge Exposure Tips</a:t>
            </a:r>
          </a:p>
        </p:txBody>
      </p:sp>
      <p:sp>
        <p:nvSpPr>
          <p:cNvPr id="10" name="Shape 132">
            <a:extLst>
              <a:ext uri="{FF2B5EF4-FFF2-40B4-BE49-F238E27FC236}">
                <a16:creationId xmlns:a16="http://schemas.microsoft.com/office/drawing/2014/main" id="{845D8893-6E68-554E-9F24-74381739FBED}"/>
              </a:ext>
            </a:extLst>
          </p:cNvPr>
          <p:cNvSpPr txBox="1"/>
          <p:nvPr/>
        </p:nvSpPr>
        <p:spPr>
          <a:xfrm>
            <a:off x="437322" y="1555377"/>
            <a:ext cx="10356184" cy="382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Throw a party and invite your friends, family, neighbors. Make traditional Nordic cuisine, decorate your lodge, and show your non-member friends how great it is to be part of Sons of Norway </a:t>
            </a:r>
          </a:p>
          <a:p>
            <a:endParaRPr lang="en-US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Order Sons of Norway merchandise that can help create exposure out in the public. </a:t>
            </a:r>
            <a:br>
              <a:rPr lang="en-US" dirty="0">
                <a:solidFill>
                  <a:srgbClr val="4B4F54"/>
                </a:solidFill>
                <a:latin typeface="Helvetica Neue" panose="02000503000000020004"/>
              </a:rPr>
            </a:b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Host a folk art competition and invite members of the community to participate.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>
              <a:solidFill>
                <a:srgbClr val="4B4F54"/>
              </a:solidFill>
              <a:latin typeface="Helvetica Neue" panose="02000503000000020004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Throw a lodge open house. Invite the community to come learn about Sons of Norway and what being a member is all about. </a:t>
            </a:r>
          </a:p>
        </p:txBody>
      </p:sp>
    </p:spTree>
    <p:extLst>
      <p:ext uri="{BB962C8B-B14F-4D97-AF65-F5344CB8AC3E}">
        <p14:creationId xmlns:p14="http://schemas.microsoft.com/office/powerpoint/2010/main" val="2622062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98" descr="IMG_2181.JPG">
            <a:extLst>
              <a:ext uri="{FF2B5EF4-FFF2-40B4-BE49-F238E27FC236}">
                <a16:creationId xmlns:a16="http://schemas.microsoft.com/office/drawing/2014/main" id="{523B6CE4-AE19-B341-96C5-CE47F615764A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31">
            <a:extLst>
              <a:ext uri="{FF2B5EF4-FFF2-40B4-BE49-F238E27FC236}">
                <a16:creationId xmlns:a16="http://schemas.microsoft.com/office/drawing/2014/main" id="{846A64E5-DB2A-5940-AFE1-D074D8021AC2}"/>
              </a:ext>
            </a:extLst>
          </p:cNvPr>
          <p:cNvSpPr txBox="1"/>
          <p:nvPr/>
        </p:nvSpPr>
        <p:spPr>
          <a:xfrm>
            <a:off x="365871" y="467688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Newsletter Service</a:t>
            </a:r>
          </a:p>
        </p:txBody>
      </p:sp>
      <p:sp>
        <p:nvSpPr>
          <p:cNvPr id="9" name="Shape 132">
            <a:extLst>
              <a:ext uri="{FF2B5EF4-FFF2-40B4-BE49-F238E27FC236}">
                <a16:creationId xmlns:a16="http://schemas.microsoft.com/office/drawing/2014/main" id="{7A10C60F-08C7-6746-B468-E8E80840E443}"/>
              </a:ext>
            </a:extLst>
          </p:cNvPr>
          <p:cNvSpPr txBox="1"/>
          <p:nvPr/>
        </p:nvSpPr>
        <p:spPr>
          <a:xfrm>
            <a:off x="365871" y="1541930"/>
            <a:ext cx="10159668" cy="188707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sz="2400" dirty="0">
                <a:solidFill>
                  <a:srgbClr val="4B4F54"/>
                </a:solidFill>
                <a:latin typeface="Helvetica Neue"/>
                <a:cs typeface="Helvetica Neue"/>
              </a:rPr>
              <a:t>Looking to enhance your newsletter? We provide article suggestions for your newsletter to help ease the stress of coming up with content. </a:t>
            </a:r>
          </a:p>
          <a:p>
            <a:endParaRPr lang="en-US" sz="2400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r>
              <a:rPr lang="en-US" sz="2400" dirty="0">
                <a:solidFill>
                  <a:srgbClr val="4B4F54"/>
                </a:solidFill>
                <a:latin typeface="Helvetica Neue"/>
                <a:cs typeface="Helvetica Neue"/>
              </a:rPr>
              <a:t>Newsletter Service entails: </a:t>
            </a:r>
          </a:p>
          <a:p>
            <a:endParaRPr lang="en-US" sz="2400" dirty="0">
              <a:solidFill>
                <a:srgbClr val="4B4F54"/>
              </a:solidFill>
              <a:latin typeface="Helvetica Neue"/>
              <a:cs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7BD8B-EB5E-2F44-AB25-37658D2E77D4}"/>
              </a:ext>
            </a:extLst>
          </p:cNvPr>
          <p:cNvSpPr txBox="1"/>
          <p:nvPr/>
        </p:nvSpPr>
        <p:spPr>
          <a:xfrm>
            <a:off x="365871" y="3415592"/>
            <a:ext cx="4554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Norwegian/English translation articles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Sons of Norway headquarters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Recipes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Membership recruitment call-outs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History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Modern Norway insight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     </a:t>
            </a:r>
          </a:p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Helvetica Neue" panose="02000503000000020004"/>
              </a:rPr>
              <a:t>     and so much more!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466B97-4901-4C40-AAA6-EB75F7E0C0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504" y="2771359"/>
            <a:ext cx="2992924" cy="38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45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/>
        </p:nvSpPr>
        <p:spPr>
          <a:xfrm>
            <a:off x="527100" y="3957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</a:t>
            </a:r>
            <a:r>
              <a:rPr lang="en-US" sz="3600" kern="0" dirty="0" err="1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SofN</a:t>
            </a:r>
            <a:r>
              <a:rPr lang="en-US" sz="3600" kern="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Resources</a:t>
            </a:r>
            <a:endParaRPr sz="3600" kern="0" dirty="0">
              <a:solidFill>
                <a:srgbClr val="0085A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646600" y="1590675"/>
            <a:ext cx="9113626" cy="4693425"/>
          </a:xfrm>
          <a:prstGeom prst="rect">
            <a:avLst/>
          </a:prstGeom>
        </p:spPr>
        <p:txBody>
          <a:bodyPr spcFirstLastPara="1" wrap="square" lIns="78567" tIns="78567" rIns="78567" bIns="78567" anchor="t" anchorCtr="0">
            <a:noAutofit/>
          </a:bodyPr>
          <a:lstStyle/>
          <a:p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Lodge Programming (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https://www.sofn.com/member_resources/lodge_leadership_resources/lodge_programming/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Cultural Programming(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https://www.sofn.com/member_resources/cultural_programming/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Communications Tool Kit (</a:t>
            </a:r>
            <a:r>
              <a:rPr lang="en-US" sz="1800" b="0" u="sng" dirty="0">
                <a:solidFill>
                  <a:schemeClr val="tx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https://www.sofn.com/member_resources/lodge_leadership_resources/administrative_resources/communications_tool_kit/</a:t>
            </a:r>
            <a:r>
              <a:rPr lang="en-US" sz="1800" b="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/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  <a:p>
            <a:pPr marL="0" indent="0"/>
            <a:r>
              <a:rPr lang="en" sz="1800" b="0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</a:rPr>
              <a:t>Looking for more help? Email your questions at </a:t>
            </a:r>
            <a:r>
              <a:rPr lang="en" sz="1800" b="0" u="sng" dirty="0">
                <a:solidFill>
                  <a:schemeClr val="tx2">
                    <a:lumMod val="50000"/>
                  </a:schemeClr>
                </a:solidFill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membership@sofn.com</a:t>
            </a:r>
            <a:endParaRPr sz="1800" b="0" dirty="0">
              <a:solidFill>
                <a:schemeClr val="tx2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Shape 98" descr="IMG_2181.JPG">
            <a:extLst>
              <a:ext uri="{FF2B5EF4-FFF2-40B4-BE49-F238E27FC236}">
                <a16:creationId xmlns:a16="http://schemas.microsoft.com/office/drawing/2014/main" id="{06E5AE82-F53A-AE41-963B-289C906DEA58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562383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CFD3DDC-00AA-4ACA-9A09-F703BBCB7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Don’t Forget</a:t>
            </a:r>
          </a:p>
        </p:txBody>
      </p:sp>
      <p:pic>
        <p:nvPicPr>
          <p:cNvPr id="5" name="Shape 98" descr="IMG_2181.JPG">
            <a:extLst>
              <a:ext uri="{FF2B5EF4-FFF2-40B4-BE49-F238E27FC236}">
                <a16:creationId xmlns:a16="http://schemas.microsoft.com/office/drawing/2014/main" id="{940176C7-AC19-9F44-B1E6-78855A648FC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68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FF25-2CAD-409B-A8E9-8471D384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85AD"/>
                </a:solidFill>
                <a:latin typeface="Helvetica Neue" panose="02000503000000020004"/>
              </a:rPr>
              <a:t>Items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533B5-F487-47F6-8E24-F61A2485C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51"/>
            <a:ext cx="10515600" cy="4351338"/>
          </a:xfrm>
        </p:spPr>
        <p:txBody>
          <a:bodyPr/>
          <a:lstStyle/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Protecting Member Privacy</a:t>
            </a: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Social Media Policy</a:t>
            </a:r>
          </a:p>
          <a:p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Publicize your events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Shape 98" descr="IMG_2181.JPG">
            <a:extLst>
              <a:ext uri="{FF2B5EF4-FFF2-40B4-BE49-F238E27FC236}">
                <a16:creationId xmlns:a16="http://schemas.microsoft.com/office/drawing/2014/main" id="{9A8DEE04-4248-9C4F-9778-988153308724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218F799-C884-5A46-A138-B7974BAB44C4}"/>
              </a:ext>
            </a:extLst>
          </p:cNvPr>
          <p:cNvGrpSpPr/>
          <p:nvPr/>
        </p:nvGrpSpPr>
        <p:grpSpPr>
          <a:xfrm flipV="1">
            <a:off x="927652" y="1491457"/>
            <a:ext cx="4165600" cy="177800"/>
            <a:chOff x="2819400" y="1885950"/>
            <a:chExt cx="3124200" cy="152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451D3E-637F-8540-A4AD-D40457814C95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52616FC-F85E-BB47-AF06-DA85DC8EC19F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7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1">
            <a:extLst>
              <a:ext uri="{FF2B5EF4-FFF2-40B4-BE49-F238E27FC236}">
                <a16:creationId xmlns:a16="http://schemas.microsoft.com/office/drawing/2014/main" id="{BBB1BA58-F8F6-0B48-A121-282E03EC86C5}"/>
              </a:ext>
            </a:extLst>
          </p:cNvPr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Integrating the New Look</a:t>
            </a:r>
          </a:p>
        </p:txBody>
      </p:sp>
      <p:pic>
        <p:nvPicPr>
          <p:cNvPr id="6" name="Picture 5" descr="FinancialSheet3c_cover.pdf">
            <a:extLst>
              <a:ext uri="{FF2B5EF4-FFF2-40B4-BE49-F238E27FC236}">
                <a16:creationId xmlns:a16="http://schemas.microsoft.com/office/drawing/2014/main" id="{FA6D647D-6C71-6443-B689-C2EC8D4043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52" y="2331277"/>
            <a:ext cx="3015673" cy="3902636"/>
          </a:xfrm>
          <a:prstGeom prst="rect">
            <a:avLst/>
          </a:prstGeom>
          <a:ln>
            <a:solidFill>
              <a:srgbClr val="BFBFBF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250969-F275-7C4F-9815-B6512BE1DCA7}"/>
              </a:ext>
            </a:extLst>
          </p:cNvPr>
          <p:cNvSpPr txBox="1"/>
          <p:nvPr/>
        </p:nvSpPr>
        <p:spPr>
          <a:xfrm>
            <a:off x="648452" y="1710493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B4F5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sampling of our newly-branded items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9AA4A3-4D03-40F1-8558-112C909ADF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052" y="2331277"/>
            <a:ext cx="4139334" cy="3902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A39967-01E8-4DE2-A608-20DE9BFFD4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442" y="2331278"/>
            <a:ext cx="1776403" cy="3902636"/>
          </a:xfrm>
          <a:prstGeom prst="rect">
            <a:avLst/>
          </a:prstGeom>
        </p:spPr>
      </p:pic>
      <p:pic>
        <p:nvPicPr>
          <p:cNvPr id="9" name="Shape 98" descr="IMG_2181.JPG">
            <a:extLst>
              <a:ext uri="{FF2B5EF4-FFF2-40B4-BE49-F238E27FC236}">
                <a16:creationId xmlns:a16="http://schemas.microsoft.com/office/drawing/2014/main" id="{5E4F4BE2-61DA-454C-9CFF-7591FDA38473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A62843F-15C5-2544-BB37-FE10E345EFAC}"/>
              </a:ext>
            </a:extLst>
          </p:cNvPr>
          <p:cNvGrpSpPr/>
          <p:nvPr/>
        </p:nvGrpSpPr>
        <p:grpSpPr>
          <a:xfrm flipV="1">
            <a:off x="750052" y="1251552"/>
            <a:ext cx="4165600" cy="177800"/>
            <a:chOff x="2819400" y="1885950"/>
            <a:chExt cx="3124200" cy="1524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CEF7B2-98E1-3544-B750-54D5835AB053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BE37F5-FE30-5049-B16D-7474F77F689A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86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Amplifying our Message</a:t>
            </a:r>
          </a:p>
        </p:txBody>
      </p:sp>
      <p:pic>
        <p:nvPicPr>
          <p:cNvPr id="5" name="Shape 98" descr="IMG_21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31"/>
          <p:cNvSpPr txBox="1"/>
          <p:nvPr/>
        </p:nvSpPr>
        <p:spPr>
          <a:xfrm>
            <a:off x="536200" y="1518252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Upward trend in website engagement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2D1853-5E9A-C843-AF1B-127CDDC4E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14517"/>
              </p:ext>
            </p:extLst>
          </p:nvPr>
        </p:nvGraphicFramePr>
        <p:xfrm>
          <a:off x="671406" y="2260099"/>
          <a:ext cx="6993481" cy="4204246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2982514">
                  <a:extLst>
                    <a:ext uri="{9D8B030D-6E8A-4147-A177-3AD203B41FA5}">
                      <a16:colId xmlns:a16="http://schemas.microsoft.com/office/drawing/2014/main" val="693509459"/>
                    </a:ext>
                  </a:extLst>
                </a:gridCol>
                <a:gridCol w="2056906">
                  <a:extLst>
                    <a:ext uri="{9D8B030D-6E8A-4147-A177-3AD203B41FA5}">
                      <a16:colId xmlns:a16="http://schemas.microsoft.com/office/drawing/2014/main" val="161435534"/>
                    </a:ext>
                  </a:extLst>
                </a:gridCol>
                <a:gridCol w="1954061">
                  <a:extLst>
                    <a:ext uri="{9D8B030D-6E8A-4147-A177-3AD203B41FA5}">
                      <a16:colId xmlns:a16="http://schemas.microsoft.com/office/drawing/2014/main" val="1651094501"/>
                    </a:ext>
                  </a:extLst>
                </a:gridCol>
              </a:tblGrid>
              <a:tr h="449197">
                <a:tc>
                  <a:txBody>
                    <a:bodyPr/>
                    <a:lstStyle/>
                    <a:p>
                      <a:endParaRPr lang="en-US" sz="2400" dirty="0">
                        <a:latin typeface="Helvetica Neue" panose="02000503000000020004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/>
                          </a:solidFill>
                          <a:latin typeface="Helvetica Neue" panose="02000503000000020004"/>
                        </a:rPr>
                        <a:t>June 2017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/>
                          </a:solidFill>
                          <a:latin typeface="Helvetica Neue" panose="02000503000000020004"/>
                        </a:rPr>
                        <a:t>March 2020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35373508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Users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10,758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17,426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00927400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Sessions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14,298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24,300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66303042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Pageviews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46,006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78,305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09806418"/>
                  </a:ext>
                </a:extLst>
              </a:tr>
              <a:tr h="421534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Average session duration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2:35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3:28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30243335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Bounce rate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52%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54.84%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94654493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New visits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80%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77%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43137830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Return visits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20%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23%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261671891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Social referral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5.6%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10%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82144383"/>
                  </a:ext>
                </a:extLst>
              </a:tr>
              <a:tr h="41187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Email referral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14.1%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B4F54"/>
                          </a:solidFill>
                          <a:latin typeface="Helvetica Neue" panose="02000503000000020004"/>
                        </a:rPr>
                        <a:t>16%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9369362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93EA9B6-919D-E74E-9102-ACC75DABB1B0}"/>
              </a:ext>
            </a:extLst>
          </p:cNvPr>
          <p:cNvGrpSpPr/>
          <p:nvPr/>
        </p:nvGrpSpPr>
        <p:grpSpPr>
          <a:xfrm flipV="1">
            <a:off x="750052" y="1251552"/>
            <a:ext cx="4165600" cy="177800"/>
            <a:chOff x="2819400" y="1885950"/>
            <a:chExt cx="3124200" cy="152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E5CCBF-ED4B-374A-93DE-5AC0FCEDBB68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8F84732-CF60-CB40-82DC-8AFCA9B0D5AD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8038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304800" y="324448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Amplifying our Message</a:t>
            </a:r>
          </a:p>
        </p:txBody>
      </p:sp>
      <p:pic>
        <p:nvPicPr>
          <p:cNvPr id="5" name="Shape 98" descr="IMG_21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31"/>
          <p:cNvSpPr txBox="1"/>
          <p:nvPr/>
        </p:nvSpPr>
        <p:spPr>
          <a:xfrm>
            <a:off x="262872" y="1504699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Social media engagement</a:t>
            </a:r>
          </a:p>
        </p:txBody>
      </p:sp>
      <p:sp>
        <p:nvSpPr>
          <p:cNvPr id="8" name="Shape 132">
            <a:extLst>
              <a:ext uri="{FF2B5EF4-FFF2-40B4-BE49-F238E27FC236}">
                <a16:creationId xmlns:a16="http://schemas.microsoft.com/office/drawing/2014/main" id="{B35F8426-7D6A-F340-B1FE-DF0E407FB2D9}"/>
              </a:ext>
            </a:extLst>
          </p:cNvPr>
          <p:cNvSpPr txBox="1"/>
          <p:nvPr/>
        </p:nvSpPr>
        <p:spPr>
          <a:xfrm>
            <a:off x="304800" y="2197600"/>
            <a:ext cx="9197009" cy="382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We’re continuing to see growth on Facebook, Twitter and Instagram. As of March 2020:</a:t>
            </a:r>
          </a:p>
          <a:p>
            <a:endParaRPr lang="en-US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Our Twitter account has 3,037 followers, up by 14%.</a:t>
            </a:r>
            <a:br>
              <a:rPr lang="en-US" dirty="0">
                <a:solidFill>
                  <a:srgbClr val="4B4F54"/>
                </a:solidFill>
                <a:latin typeface="Helvetica Neue" panose="02000503000000020004"/>
              </a:rPr>
            </a:b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Our Facebook account has an 8% engagement rate, increased from an average of 3%,and currently sees an average of 2,600 impressions per post.</a:t>
            </a:r>
            <a:br>
              <a:rPr lang="en-US" dirty="0">
                <a:solidFill>
                  <a:srgbClr val="4B4F54"/>
                </a:solidFill>
                <a:latin typeface="Helvetica Neue" panose="02000503000000020004"/>
              </a:rPr>
            </a:br>
            <a:endParaRPr lang="en-US" dirty="0">
              <a:solidFill>
                <a:srgbClr val="4B4F54"/>
              </a:solidFill>
              <a:latin typeface="Helvetica Neue" panose="02000503000000020004"/>
            </a:endParaRPr>
          </a:p>
          <a:p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In addition, </a:t>
            </a:r>
            <a:r>
              <a:rPr lang="en-US">
                <a:solidFill>
                  <a:srgbClr val="4B4F54"/>
                </a:solidFill>
                <a:latin typeface="Helvetica Neue" panose="02000503000000020004"/>
              </a:rPr>
              <a:t>our Instagram </a:t>
            </a: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page continues to gain followers and is averaging </a:t>
            </a:r>
            <a:r>
              <a:rPr lang="en-US">
                <a:solidFill>
                  <a:srgbClr val="4B4F54"/>
                </a:solidFill>
                <a:latin typeface="Helvetica Neue" panose="02000503000000020004"/>
              </a:rPr>
              <a:t>a 12% </a:t>
            </a:r>
            <a:r>
              <a:rPr lang="en-US" dirty="0">
                <a:solidFill>
                  <a:srgbClr val="4B4F54"/>
                </a:solidFill>
                <a:latin typeface="Helvetica Neue" panose="02000503000000020004"/>
              </a:rPr>
              <a:t>engagement rate.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77F7C1-591A-3343-A144-1997A0C15B21}"/>
              </a:ext>
            </a:extLst>
          </p:cNvPr>
          <p:cNvGrpSpPr/>
          <p:nvPr/>
        </p:nvGrpSpPr>
        <p:grpSpPr>
          <a:xfrm flipV="1">
            <a:off x="412121" y="1219200"/>
            <a:ext cx="4165600" cy="177800"/>
            <a:chOff x="2819400" y="1885950"/>
            <a:chExt cx="3124200" cy="152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F54952-5D99-7B48-8956-388F12542388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404C239-A4F8-404B-9A67-72A994DDEF61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678773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Amplifying Our Message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665927" y="1727800"/>
            <a:ext cx="6502400" cy="3826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Available for your use:</a:t>
            </a:r>
          </a:p>
          <a:p>
            <a:endParaRPr lang="en-US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Using Facebook to Connect with Members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Social Media Policy for Lodges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Sons of Norway Facebook Policy					</a:t>
            </a:r>
          </a:p>
          <a:p>
            <a:endParaRPr lang="en-US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To access resources, log in then go to:</a:t>
            </a:r>
          </a:p>
          <a:p>
            <a:r>
              <a:rPr lang="en-US" b="1" dirty="0">
                <a:solidFill>
                  <a:srgbClr val="4B4F54"/>
                </a:solidFill>
                <a:latin typeface="Helvetica Neue"/>
                <a:cs typeface="Helvetica Neue"/>
              </a:rPr>
              <a:t>Member Resources &gt; Lodge Leadership Resources &gt; </a:t>
            </a:r>
          </a:p>
          <a:p>
            <a:r>
              <a:rPr lang="en-US" b="1" dirty="0">
                <a:solidFill>
                  <a:srgbClr val="4B4F54"/>
                </a:solidFill>
                <a:latin typeface="Helvetica Neue"/>
                <a:cs typeface="Helvetica Neue"/>
              </a:rPr>
              <a:t>Administrative Resources &gt; Communications Toolkit</a:t>
            </a: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 </a:t>
            </a:r>
          </a:p>
          <a:p>
            <a:endParaRPr lang="en-US" sz="2400" dirty="0">
              <a:latin typeface="Helvetica Neue"/>
              <a:cs typeface="Helvetica Neue"/>
            </a:endParaRPr>
          </a:p>
          <a:p>
            <a:endParaRPr lang="en-US" sz="2400" dirty="0"/>
          </a:p>
        </p:txBody>
      </p:sp>
      <p:pic>
        <p:nvPicPr>
          <p:cNvPr id="5" name="Shape 98" descr="IMG_21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17A79-18E1-E34F-9C46-D81ED5ABF7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341" y="903100"/>
            <a:ext cx="3355259" cy="442840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47A4D03-A1C4-3248-9351-726E2DC76E96}"/>
              </a:ext>
            </a:extLst>
          </p:cNvPr>
          <p:cNvGrpSpPr/>
          <p:nvPr/>
        </p:nvGrpSpPr>
        <p:grpSpPr>
          <a:xfrm flipV="1">
            <a:off x="665927" y="1303400"/>
            <a:ext cx="4165600" cy="177800"/>
            <a:chOff x="2819400" y="1885950"/>
            <a:chExt cx="3124200" cy="15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01BBA9-9D9B-1649-9F41-2585882CB366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9C9D46-2500-8D43-8705-3725B97A8E69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78116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536200" y="413900"/>
            <a:ext cx="9962400" cy="978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3600" dirty="0">
                <a:solidFill>
                  <a:srgbClr val="0085A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Amplifying Our Message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87933" y="1580967"/>
            <a:ext cx="4929467" cy="518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Newsletters</a:t>
            </a:r>
            <a:endParaRPr lang="en" b="1" dirty="0">
              <a:solidFill>
                <a:schemeClr val="bg2">
                  <a:lumMod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dirty="0">
                <a:latin typeface="Helvetica Neue"/>
                <a:cs typeface="Helvetica Neue"/>
              </a:rPr>
              <a:t>	</a:t>
            </a:r>
          </a:p>
          <a:p>
            <a:pPr marL="380990" indent="-380990">
              <a:buFont typeface="Arial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E-Post – monthly e-newsletter for all who embrace Norwegian culture. Sent to 26,000 member and non-member subscribers.</a:t>
            </a:r>
            <a:b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</a:br>
            <a:endParaRPr lang="en-US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pPr marL="380990" indent="-380990">
              <a:buFont typeface="Arial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Newsletter Service – provides pre-written articles for each month that may be re-printed in your lodge newsletter.</a:t>
            </a:r>
            <a:b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</a:br>
            <a:endParaRPr lang="en-US" dirty="0">
              <a:solidFill>
                <a:srgbClr val="4B4F54"/>
              </a:solidFill>
              <a:latin typeface="Helvetica Neue"/>
              <a:cs typeface="Helvetica Neue"/>
            </a:endParaRPr>
          </a:p>
          <a:p>
            <a:pPr marL="380990" indent="-380990">
              <a:buFont typeface="Arial"/>
              <a:buChar char="•"/>
            </a:pPr>
            <a:r>
              <a:rPr lang="en-US" dirty="0">
                <a:solidFill>
                  <a:srgbClr val="4B4F54"/>
                </a:solidFill>
                <a:latin typeface="Helvetica Neue"/>
                <a:cs typeface="Helvetica Neue"/>
              </a:rPr>
              <a:t>Resource – Deadlines, news and updates for lodge leaders.</a:t>
            </a:r>
          </a:p>
          <a:p>
            <a:r>
              <a:rPr lang="en-US" sz="2400" dirty="0">
                <a:solidFill>
                  <a:srgbClr val="4B4F54"/>
                </a:solidFill>
              </a:rPr>
              <a:t> </a:t>
            </a:r>
          </a:p>
        </p:txBody>
      </p:sp>
      <p:pic>
        <p:nvPicPr>
          <p:cNvPr id="5" name="Shape 98" descr="IMG_21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1779017"/>
            <a:ext cx="3454400" cy="38313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609FF9A-0C8B-4B49-BB47-563913085C17}"/>
              </a:ext>
            </a:extLst>
          </p:cNvPr>
          <p:cNvGrpSpPr/>
          <p:nvPr/>
        </p:nvGrpSpPr>
        <p:grpSpPr>
          <a:xfrm flipV="1">
            <a:off x="665927" y="1303400"/>
            <a:ext cx="4165600" cy="177800"/>
            <a:chOff x="2819400" y="1885950"/>
            <a:chExt cx="3124200" cy="15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5D57DD-5DFE-1842-BB20-9C55090AE13D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6DEBAF-8BB1-4449-B8A9-92112ED5AADF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204013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9275-531C-4D46-9232-542CC238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81" y="160734"/>
            <a:ext cx="7897020" cy="982265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85AD"/>
                </a:solidFill>
              </a:rPr>
              <a:t>Amplifying Our Message</a:t>
            </a:r>
          </a:p>
        </p:txBody>
      </p:sp>
      <p:sp>
        <p:nvSpPr>
          <p:cNvPr id="3" name="Shape 132">
            <a:extLst>
              <a:ext uri="{FF2B5EF4-FFF2-40B4-BE49-F238E27FC236}">
                <a16:creationId xmlns:a16="http://schemas.microsoft.com/office/drawing/2014/main" id="{1B499BA5-94C9-0442-A678-AADA8B7AE8A1}"/>
              </a:ext>
            </a:extLst>
          </p:cNvPr>
          <p:cNvSpPr txBox="1"/>
          <p:nvPr/>
        </p:nvSpPr>
        <p:spPr>
          <a:xfrm>
            <a:off x="658533" y="1498600"/>
            <a:ext cx="4929467" cy="5181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lvl="0"/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Viking</a:t>
            </a:r>
            <a:endParaRPr lang="en" sz="2400" b="1" i="1" dirty="0">
              <a:solidFill>
                <a:schemeClr val="bg2">
                  <a:lumMod val="2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C5303-F587-E042-A099-10221870E3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11" y="2246244"/>
            <a:ext cx="6216375" cy="4144250"/>
          </a:xfrm>
          <a:prstGeom prst="rect">
            <a:avLst/>
          </a:prstGeom>
        </p:spPr>
      </p:pic>
      <p:pic>
        <p:nvPicPr>
          <p:cNvPr id="6" name="Shape 98" descr="IMG_2181.JPG">
            <a:extLst>
              <a:ext uri="{FF2B5EF4-FFF2-40B4-BE49-F238E27FC236}">
                <a16:creationId xmlns:a16="http://schemas.microsoft.com/office/drawing/2014/main" id="{DC50C12F-2F75-9144-A4ED-F222027828E6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14728" y="-26816"/>
            <a:ext cx="1177272" cy="6884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42D48C9-2095-0F4B-9A11-42DE13BF3DF4}"/>
              </a:ext>
            </a:extLst>
          </p:cNvPr>
          <p:cNvGrpSpPr/>
          <p:nvPr/>
        </p:nvGrpSpPr>
        <p:grpSpPr>
          <a:xfrm flipV="1">
            <a:off x="658533" y="1190486"/>
            <a:ext cx="4165600" cy="177800"/>
            <a:chOff x="2819400" y="1885950"/>
            <a:chExt cx="3124200" cy="1524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E125CC-1B59-F444-B353-3E806FA1E1B7}"/>
                </a:ext>
              </a:extLst>
            </p:cNvPr>
            <p:cNvSpPr/>
            <p:nvPr/>
          </p:nvSpPr>
          <p:spPr>
            <a:xfrm>
              <a:off x="4076700" y="1885950"/>
              <a:ext cx="609600" cy="152400"/>
            </a:xfrm>
            <a:prstGeom prst="rect">
              <a:avLst/>
            </a:prstGeom>
            <a:solidFill>
              <a:srgbClr val="82C7C3"/>
            </a:solidFill>
            <a:ln>
              <a:solidFill>
                <a:srgbClr val="82C7C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82C7C3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760776-AA9B-3440-B156-CCC95098ECC3}"/>
                </a:ext>
              </a:extLst>
            </p:cNvPr>
            <p:cNvCxnSpPr/>
            <p:nvPr/>
          </p:nvCxnSpPr>
          <p:spPr>
            <a:xfrm>
              <a:off x="2819400" y="1962150"/>
              <a:ext cx="31242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164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5" descr="IMG_2181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816"/>
            <a:ext cx="12238800" cy="68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/>
          <p:nvPr/>
        </p:nvSpPr>
        <p:spPr>
          <a:xfrm>
            <a:off x="6556967" y="6149567"/>
            <a:ext cx="56352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67" tIns="39267" rIns="78567" bIns="39267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" sz="3200" kern="0">
                <a:solidFill>
                  <a:srgbClr val="FFF2CC"/>
                </a:solidFill>
                <a:latin typeface="Arial"/>
                <a:cs typeface="Arial"/>
                <a:sym typeface="Arial"/>
              </a:rPr>
              <a:t>Creating a Facebook Page</a:t>
            </a:r>
            <a:endParaRPr sz="3200" kern="0">
              <a:solidFill>
                <a:srgbClr val="FFF2CC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67F03-85C3-2E4F-A3D3-4CF1B30C4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144" y="807571"/>
            <a:ext cx="26543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98889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, Bullets &amp; Photo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1367</Words>
  <Application>Microsoft Macintosh PowerPoint</Application>
  <PresentationFormat>Widescreen</PresentationFormat>
  <Paragraphs>185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 Neue</vt:lpstr>
      <vt:lpstr>Merriweather Sans</vt:lpstr>
      <vt:lpstr>Office Theme</vt:lpstr>
      <vt:lpstr>Title, Bullets &amp; Photo copy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Amplifying Our Message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Don’t Forget</vt:lpstr>
      <vt:lpstr>Items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Andersen</dc:creator>
  <cp:lastModifiedBy>Amber Frost</cp:lastModifiedBy>
  <cp:revision>21</cp:revision>
  <dcterms:created xsi:type="dcterms:W3CDTF">2018-10-14T14:38:42Z</dcterms:created>
  <dcterms:modified xsi:type="dcterms:W3CDTF">2020-05-08T14:03:01Z</dcterms:modified>
</cp:coreProperties>
</file>