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1" r:id="rId2"/>
    <p:sldId id="299" r:id="rId3"/>
    <p:sldId id="273" r:id="rId4"/>
    <p:sldId id="308" r:id="rId5"/>
    <p:sldId id="265" r:id="rId6"/>
    <p:sldId id="267" r:id="rId7"/>
    <p:sldId id="264" r:id="rId8"/>
    <p:sldId id="309" r:id="rId9"/>
    <p:sldId id="307" r:id="rId10"/>
    <p:sldId id="302" r:id="rId11"/>
    <p:sldId id="310" r:id="rId12"/>
    <p:sldId id="312" r:id="rId13"/>
    <p:sldId id="306" r:id="rId14"/>
    <p:sldId id="31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64" autoAdjust="0"/>
    <p:restoredTop sz="94660"/>
  </p:normalViewPr>
  <p:slideViewPr>
    <p:cSldViewPr snapToGrid="0">
      <p:cViewPr varScale="1">
        <p:scale>
          <a:sx n="128" d="100"/>
          <a:sy n="128" d="100"/>
        </p:scale>
        <p:origin x="2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36DB0B-B688-413C-BF03-9C5916EEF34C}" type="datetimeFigureOut">
              <a:rPr lang="en-US" smtClean="0"/>
              <a:t>5/8/20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803D83-D3B2-49DF-BCD4-25C5F179206D}" type="slidenum">
              <a:rPr lang="en-US" smtClean="0"/>
              <a:t>‹#›</a:t>
            </a:fld>
            <a:endParaRPr lang="en-US"/>
          </a:p>
        </p:txBody>
      </p:sp>
    </p:spTree>
    <p:extLst>
      <p:ext uri="{BB962C8B-B14F-4D97-AF65-F5344CB8AC3E}">
        <p14:creationId xmlns:p14="http://schemas.microsoft.com/office/powerpoint/2010/main" val="2096007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endParaRPr sz="1200">
              <a:solidFill>
                <a:schemeClr val="dk1"/>
              </a:solidFill>
              <a:latin typeface="Calibri"/>
              <a:ea typeface="Calibri"/>
              <a:cs typeface="Calibri"/>
              <a:sym typeface="Calibri"/>
            </a:endParaRPr>
          </a:p>
        </p:txBody>
      </p:sp>
      <p:sp>
        <p:nvSpPr>
          <p:cNvPr id="96" name="Shape 96"/>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1</a:t>
            </a:fld>
            <a:endParaRPr lang="en" sz="1200">
              <a:latin typeface="Helvetica Neue"/>
              <a:ea typeface="Helvetica Neue"/>
              <a:cs typeface="Helvetica Neue"/>
              <a:sym typeface="Helvetica Neue"/>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endParaRPr sz="1200">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10</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2730632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endParaRPr sz="1200">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11</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53580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endParaRPr sz="1200">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12</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48938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endParaRPr sz="1200">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13</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1367243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endParaRPr sz="1200">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14</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4080890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pPr>
              <a:buFontTx/>
              <a:buNone/>
            </a:pPr>
            <a:endParaRPr lang="en-US" sz="1200" dirty="0"/>
          </a:p>
        </p:txBody>
      </p:sp>
      <p:sp>
        <p:nvSpPr>
          <p:cNvPr id="128" name="Shape 128"/>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2</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3009015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endParaRPr sz="1200">
              <a:solidFill>
                <a:schemeClr val="dk1"/>
              </a:solidFill>
              <a:latin typeface="Calibri"/>
              <a:ea typeface="Calibri"/>
              <a:cs typeface="Calibri"/>
              <a:sym typeface="Calibri"/>
            </a:endParaRPr>
          </a:p>
        </p:txBody>
      </p:sp>
      <p:sp>
        <p:nvSpPr>
          <p:cNvPr id="120" name="Shape 120"/>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3</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4159395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endParaRPr sz="1200">
              <a:solidFill>
                <a:schemeClr val="dk1"/>
              </a:solidFill>
              <a:latin typeface="Calibri"/>
              <a:ea typeface="Calibri"/>
              <a:cs typeface="Calibri"/>
              <a:sym typeface="Calibri"/>
            </a:endParaRPr>
          </a:p>
        </p:txBody>
      </p:sp>
      <p:sp>
        <p:nvSpPr>
          <p:cNvPr id="120" name="Shape 120"/>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4</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585990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endParaRPr sz="1200">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5</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2613826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endParaRPr sz="1200">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6</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324969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endParaRPr sz="1200">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7</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1807071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endParaRPr sz="1200">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8</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3168104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endParaRPr sz="1200">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9</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1993808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78F53-4D80-4704-9F37-1A6D06C7E4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2A2861-51B4-4304-8688-FE240EA2C5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A67E70-7285-45B5-9ADF-65EF726D2F04}"/>
              </a:ext>
            </a:extLst>
          </p:cNvPr>
          <p:cNvSpPr>
            <a:spLocks noGrp="1"/>
          </p:cNvSpPr>
          <p:nvPr>
            <p:ph type="dt" sz="half" idx="10"/>
          </p:nvPr>
        </p:nvSpPr>
        <p:spPr/>
        <p:txBody>
          <a:bodyPr/>
          <a:lstStyle/>
          <a:p>
            <a:fld id="{A4C85C69-845C-411B-BAB8-C045BAABBECA}" type="datetimeFigureOut">
              <a:rPr lang="en-US" smtClean="0"/>
              <a:t>5/8/20</a:t>
            </a:fld>
            <a:endParaRPr lang="en-US"/>
          </a:p>
        </p:txBody>
      </p:sp>
      <p:sp>
        <p:nvSpPr>
          <p:cNvPr id="5" name="Footer Placeholder 4">
            <a:extLst>
              <a:ext uri="{FF2B5EF4-FFF2-40B4-BE49-F238E27FC236}">
                <a16:creationId xmlns:a16="http://schemas.microsoft.com/office/drawing/2014/main" id="{6471D814-7C22-437E-8185-1D831C947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27F2D-C54E-4FA3-AF11-3D15E7A6E808}"/>
              </a:ext>
            </a:extLst>
          </p:cNvPr>
          <p:cNvSpPr>
            <a:spLocks noGrp="1"/>
          </p:cNvSpPr>
          <p:nvPr>
            <p:ph type="sldNum" sz="quarter" idx="12"/>
          </p:nvPr>
        </p:nvSpPr>
        <p:spPr/>
        <p:txBody>
          <a:bodyPr/>
          <a:lstStyle/>
          <a:p>
            <a:fld id="{7FD75BBE-A30F-4422-A699-2B48E5D10B71}" type="slidenum">
              <a:rPr lang="en-US" smtClean="0"/>
              <a:t>‹#›</a:t>
            </a:fld>
            <a:endParaRPr lang="en-US"/>
          </a:p>
        </p:txBody>
      </p:sp>
    </p:spTree>
    <p:extLst>
      <p:ext uri="{BB962C8B-B14F-4D97-AF65-F5344CB8AC3E}">
        <p14:creationId xmlns:p14="http://schemas.microsoft.com/office/powerpoint/2010/main" val="2952762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91883-A0D4-4656-91D6-44BB892922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CEBE51-25AF-4B9E-81D2-F3F07B5A16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B8009-933F-4162-B433-D8FEE377DFD4}"/>
              </a:ext>
            </a:extLst>
          </p:cNvPr>
          <p:cNvSpPr>
            <a:spLocks noGrp="1"/>
          </p:cNvSpPr>
          <p:nvPr>
            <p:ph type="dt" sz="half" idx="10"/>
          </p:nvPr>
        </p:nvSpPr>
        <p:spPr/>
        <p:txBody>
          <a:bodyPr/>
          <a:lstStyle/>
          <a:p>
            <a:fld id="{A4C85C69-845C-411B-BAB8-C045BAABBECA}" type="datetimeFigureOut">
              <a:rPr lang="en-US" smtClean="0"/>
              <a:t>5/8/20</a:t>
            </a:fld>
            <a:endParaRPr lang="en-US"/>
          </a:p>
        </p:txBody>
      </p:sp>
      <p:sp>
        <p:nvSpPr>
          <p:cNvPr id="5" name="Footer Placeholder 4">
            <a:extLst>
              <a:ext uri="{FF2B5EF4-FFF2-40B4-BE49-F238E27FC236}">
                <a16:creationId xmlns:a16="http://schemas.microsoft.com/office/drawing/2014/main" id="{8DC08B0C-00C7-47A7-92C4-FDB13379C2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B2745E-A7FB-4CBA-B425-2992EA02AC59}"/>
              </a:ext>
            </a:extLst>
          </p:cNvPr>
          <p:cNvSpPr>
            <a:spLocks noGrp="1"/>
          </p:cNvSpPr>
          <p:nvPr>
            <p:ph type="sldNum" sz="quarter" idx="12"/>
          </p:nvPr>
        </p:nvSpPr>
        <p:spPr/>
        <p:txBody>
          <a:bodyPr/>
          <a:lstStyle/>
          <a:p>
            <a:fld id="{7FD75BBE-A30F-4422-A699-2B48E5D10B71}" type="slidenum">
              <a:rPr lang="en-US" smtClean="0"/>
              <a:t>‹#›</a:t>
            </a:fld>
            <a:endParaRPr lang="en-US"/>
          </a:p>
        </p:txBody>
      </p:sp>
    </p:spTree>
    <p:extLst>
      <p:ext uri="{BB962C8B-B14F-4D97-AF65-F5344CB8AC3E}">
        <p14:creationId xmlns:p14="http://schemas.microsoft.com/office/powerpoint/2010/main" val="2816125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2F5A9A-9C00-4DCB-9D75-83B4344EF2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A3E1D6-CDD5-4D2E-9A01-3BA3F360F79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8E3C0-3347-4013-8834-F868BA3F5B0E}"/>
              </a:ext>
            </a:extLst>
          </p:cNvPr>
          <p:cNvSpPr>
            <a:spLocks noGrp="1"/>
          </p:cNvSpPr>
          <p:nvPr>
            <p:ph type="dt" sz="half" idx="10"/>
          </p:nvPr>
        </p:nvSpPr>
        <p:spPr/>
        <p:txBody>
          <a:bodyPr/>
          <a:lstStyle/>
          <a:p>
            <a:fld id="{A4C85C69-845C-411B-BAB8-C045BAABBECA}" type="datetimeFigureOut">
              <a:rPr lang="en-US" smtClean="0"/>
              <a:t>5/8/20</a:t>
            </a:fld>
            <a:endParaRPr lang="en-US"/>
          </a:p>
        </p:txBody>
      </p:sp>
      <p:sp>
        <p:nvSpPr>
          <p:cNvPr id="5" name="Footer Placeholder 4">
            <a:extLst>
              <a:ext uri="{FF2B5EF4-FFF2-40B4-BE49-F238E27FC236}">
                <a16:creationId xmlns:a16="http://schemas.microsoft.com/office/drawing/2014/main" id="{AFD44B29-5223-4572-A3BA-DCA02B963E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ED14BD-1E92-4619-9FD3-3580B31F1ED0}"/>
              </a:ext>
            </a:extLst>
          </p:cNvPr>
          <p:cNvSpPr>
            <a:spLocks noGrp="1"/>
          </p:cNvSpPr>
          <p:nvPr>
            <p:ph type="sldNum" sz="quarter" idx="12"/>
          </p:nvPr>
        </p:nvSpPr>
        <p:spPr/>
        <p:txBody>
          <a:bodyPr/>
          <a:lstStyle/>
          <a:p>
            <a:fld id="{7FD75BBE-A30F-4422-A699-2B48E5D10B71}" type="slidenum">
              <a:rPr lang="en-US" smtClean="0"/>
              <a:t>‹#›</a:t>
            </a:fld>
            <a:endParaRPr lang="en-US"/>
          </a:p>
        </p:txBody>
      </p:sp>
    </p:spTree>
    <p:extLst>
      <p:ext uri="{BB962C8B-B14F-4D97-AF65-F5344CB8AC3E}">
        <p14:creationId xmlns:p14="http://schemas.microsoft.com/office/powerpoint/2010/main" val="535469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71948-2141-4FAF-ADA6-146A2FC563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D13769-ADC1-4598-A831-2241BBAF5A8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649005-554A-44D9-A197-DA404D4D5DA7}"/>
              </a:ext>
            </a:extLst>
          </p:cNvPr>
          <p:cNvSpPr>
            <a:spLocks noGrp="1"/>
          </p:cNvSpPr>
          <p:nvPr>
            <p:ph type="dt" sz="half" idx="10"/>
          </p:nvPr>
        </p:nvSpPr>
        <p:spPr/>
        <p:txBody>
          <a:bodyPr/>
          <a:lstStyle/>
          <a:p>
            <a:fld id="{A4C85C69-845C-411B-BAB8-C045BAABBECA}" type="datetimeFigureOut">
              <a:rPr lang="en-US" smtClean="0"/>
              <a:t>5/8/20</a:t>
            </a:fld>
            <a:endParaRPr lang="en-US"/>
          </a:p>
        </p:txBody>
      </p:sp>
      <p:sp>
        <p:nvSpPr>
          <p:cNvPr id="5" name="Footer Placeholder 4">
            <a:extLst>
              <a:ext uri="{FF2B5EF4-FFF2-40B4-BE49-F238E27FC236}">
                <a16:creationId xmlns:a16="http://schemas.microsoft.com/office/drawing/2014/main" id="{0A98EDE4-1462-4DF0-99AB-F160A54DE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F4BF7-68C4-471B-8176-16F5378AB111}"/>
              </a:ext>
            </a:extLst>
          </p:cNvPr>
          <p:cNvSpPr>
            <a:spLocks noGrp="1"/>
          </p:cNvSpPr>
          <p:nvPr>
            <p:ph type="sldNum" sz="quarter" idx="12"/>
          </p:nvPr>
        </p:nvSpPr>
        <p:spPr/>
        <p:txBody>
          <a:bodyPr/>
          <a:lstStyle/>
          <a:p>
            <a:fld id="{7FD75BBE-A30F-4422-A699-2B48E5D10B71}" type="slidenum">
              <a:rPr lang="en-US" smtClean="0"/>
              <a:t>‹#›</a:t>
            </a:fld>
            <a:endParaRPr lang="en-US"/>
          </a:p>
        </p:txBody>
      </p:sp>
    </p:spTree>
    <p:extLst>
      <p:ext uri="{BB962C8B-B14F-4D97-AF65-F5344CB8AC3E}">
        <p14:creationId xmlns:p14="http://schemas.microsoft.com/office/powerpoint/2010/main" val="20404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4A5C8-DCDF-4CC6-82A8-A85A3C6E14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20637D-CCB0-4AF2-A54B-22632403B6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217AB2-C545-4B0B-9D42-F66439614EE2}"/>
              </a:ext>
            </a:extLst>
          </p:cNvPr>
          <p:cNvSpPr>
            <a:spLocks noGrp="1"/>
          </p:cNvSpPr>
          <p:nvPr>
            <p:ph type="dt" sz="half" idx="10"/>
          </p:nvPr>
        </p:nvSpPr>
        <p:spPr/>
        <p:txBody>
          <a:bodyPr/>
          <a:lstStyle/>
          <a:p>
            <a:fld id="{A4C85C69-845C-411B-BAB8-C045BAABBECA}" type="datetimeFigureOut">
              <a:rPr lang="en-US" smtClean="0"/>
              <a:t>5/8/20</a:t>
            </a:fld>
            <a:endParaRPr lang="en-US"/>
          </a:p>
        </p:txBody>
      </p:sp>
      <p:sp>
        <p:nvSpPr>
          <p:cNvPr id="5" name="Footer Placeholder 4">
            <a:extLst>
              <a:ext uri="{FF2B5EF4-FFF2-40B4-BE49-F238E27FC236}">
                <a16:creationId xmlns:a16="http://schemas.microsoft.com/office/drawing/2014/main" id="{CC1B5A0E-4C3C-4DCB-83EB-C9CB1132C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A71AAD-0ED2-468E-B7E2-A2CC4BE75146}"/>
              </a:ext>
            </a:extLst>
          </p:cNvPr>
          <p:cNvSpPr>
            <a:spLocks noGrp="1"/>
          </p:cNvSpPr>
          <p:nvPr>
            <p:ph type="sldNum" sz="quarter" idx="12"/>
          </p:nvPr>
        </p:nvSpPr>
        <p:spPr/>
        <p:txBody>
          <a:bodyPr/>
          <a:lstStyle/>
          <a:p>
            <a:fld id="{7FD75BBE-A30F-4422-A699-2B48E5D10B71}" type="slidenum">
              <a:rPr lang="en-US" smtClean="0"/>
              <a:t>‹#›</a:t>
            </a:fld>
            <a:endParaRPr lang="en-US"/>
          </a:p>
        </p:txBody>
      </p:sp>
    </p:spTree>
    <p:extLst>
      <p:ext uri="{BB962C8B-B14F-4D97-AF65-F5344CB8AC3E}">
        <p14:creationId xmlns:p14="http://schemas.microsoft.com/office/powerpoint/2010/main" val="2687089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2DF7-8046-412A-8929-12B2440916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5DC944-AE6A-4182-B00F-F47A39D2BFE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919B73-4BC1-4713-B410-474FD9B88A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1E24EF-F0AA-4C4C-95A4-54602500FBDC}"/>
              </a:ext>
            </a:extLst>
          </p:cNvPr>
          <p:cNvSpPr>
            <a:spLocks noGrp="1"/>
          </p:cNvSpPr>
          <p:nvPr>
            <p:ph type="dt" sz="half" idx="10"/>
          </p:nvPr>
        </p:nvSpPr>
        <p:spPr/>
        <p:txBody>
          <a:bodyPr/>
          <a:lstStyle/>
          <a:p>
            <a:fld id="{A4C85C69-845C-411B-BAB8-C045BAABBECA}" type="datetimeFigureOut">
              <a:rPr lang="en-US" smtClean="0"/>
              <a:t>5/8/20</a:t>
            </a:fld>
            <a:endParaRPr lang="en-US"/>
          </a:p>
        </p:txBody>
      </p:sp>
      <p:sp>
        <p:nvSpPr>
          <p:cNvPr id="6" name="Footer Placeholder 5">
            <a:extLst>
              <a:ext uri="{FF2B5EF4-FFF2-40B4-BE49-F238E27FC236}">
                <a16:creationId xmlns:a16="http://schemas.microsoft.com/office/drawing/2014/main" id="{B5C28AA6-F81C-4D2A-A5FF-03AB91D318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CCA91D-8A0A-4077-A3B0-8DD80692C596}"/>
              </a:ext>
            </a:extLst>
          </p:cNvPr>
          <p:cNvSpPr>
            <a:spLocks noGrp="1"/>
          </p:cNvSpPr>
          <p:nvPr>
            <p:ph type="sldNum" sz="quarter" idx="12"/>
          </p:nvPr>
        </p:nvSpPr>
        <p:spPr/>
        <p:txBody>
          <a:bodyPr/>
          <a:lstStyle/>
          <a:p>
            <a:fld id="{7FD75BBE-A30F-4422-A699-2B48E5D10B71}" type="slidenum">
              <a:rPr lang="en-US" smtClean="0"/>
              <a:t>‹#›</a:t>
            </a:fld>
            <a:endParaRPr lang="en-US"/>
          </a:p>
        </p:txBody>
      </p:sp>
    </p:spTree>
    <p:extLst>
      <p:ext uri="{BB962C8B-B14F-4D97-AF65-F5344CB8AC3E}">
        <p14:creationId xmlns:p14="http://schemas.microsoft.com/office/powerpoint/2010/main" val="3575637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DD9F-6C9A-4161-A564-EAC2B28780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1F7220-92AE-42F5-A196-C7C5BA63D6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615B68-2FAB-4215-9AB1-11B26FB9CAB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45AEDF-7465-485F-8A4E-88AF280C37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82755C-209F-4370-BBC6-2CC6AC4FA7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B8031D-0F4A-4A2A-99A0-2CB204D36E21}"/>
              </a:ext>
            </a:extLst>
          </p:cNvPr>
          <p:cNvSpPr>
            <a:spLocks noGrp="1"/>
          </p:cNvSpPr>
          <p:nvPr>
            <p:ph type="dt" sz="half" idx="10"/>
          </p:nvPr>
        </p:nvSpPr>
        <p:spPr/>
        <p:txBody>
          <a:bodyPr/>
          <a:lstStyle/>
          <a:p>
            <a:fld id="{A4C85C69-845C-411B-BAB8-C045BAABBECA}" type="datetimeFigureOut">
              <a:rPr lang="en-US" smtClean="0"/>
              <a:t>5/8/20</a:t>
            </a:fld>
            <a:endParaRPr lang="en-US"/>
          </a:p>
        </p:txBody>
      </p:sp>
      <p:sp>
        <p:nvSpPr>
          <p:cNvPr id="8" name="Footer Placeholder 7">
            <a:extLst>
              <a:ext uri="{FF2B5EF4-FFF2-40B4-BE49-F238E27FC236}">
                <a16:creationId xmlns:a16="http://schemas.microsoft.com/office/drawing/2014/main" id="{93148717-00CE-4658-AAFB-C2F5397F03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5BD1AB-E4E2-463C-8BED-A7EF246FA7AB}"/>
              </a:ext>
            </a:extLst>
          </p:cNvPr>
          <p:cNvSpPr>
            <a:spLocks noGrp="1"/>
          </p:cNvSpPr>
          <p:nvPr>
            <p:ph type="sldNum" sz="quarter" idx="12"/>
          </p:nvPr>
        </p:nvSpPr>
        <p:spPr/>
        <p:txBody>
          <a:bodyPr/>
          <a:lstStyle/>
          <a:p>
            <a:fld id="{7FD75BBE-A30F-4422-A699-2B48E5D10B71}" type="slidenum">
              <a:rPr lang="en-US" smtClean="0"/>
              <a:t>‹#›</a:t>
            </a:fld>
            <a:endParaRPr lang="en-US"/>
          </a:p>
        </p:txBody>
      </p:sp>
    </p:spTree>
    <p:extLst>
      <p:ext uri="{BB962C8B-B14F-4D97-AF65-F5344CB8AC3E}">
        <p14:creationId xmlns:p14="http://schemas.microsoft.com/office/powerpoint/2010/main" val="593677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B94A7-0304-412D-81A5-4AF7206D78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8B047-6422-492B-9125-A87D05D054EB}"/>
              </a:ext>
            </a:extLst>
          </p:cNvPr>
          <p:cNvSpPr>
            <a:spLocks noGrp="1"/>
          </p:cNvSpPr>
          <p:nvPr>
            <p:ph type="dt" sz="half" idx="10"/>
          </p:nvPr>
        </p:nvSpPr>
        <p:spPr/>
        <p:txBody>
          <a:bodyPr/>
          <a:lstStyle/>
          <a:p>
            <a:fld id="{A4C85C69-845C-411B-BAB8-C045BAABBECA}" type="datetimeFigureOut">
              <a:rPr lang="en-US" smtClean="0"/>
              <a:t>5/8/20</a:t>
            </a:fld>
            <a:endParaRPr lang="en-US"/>
          </a:p>
        </p:txBody>
      </p:sp>
      <p:sp>
        <p:nvSpPr>
          <p:cNvPr id="4" name="Footer Placeholder 3">
            <a:extLst>
              <a:ext uri="{FF2B5EF4-FFF2-40B4-BE49-F238E27FC236}">
                <a16:creationId xmlns:a16="http://schemas.microsoft.com/office/drawing/2014/main" id="{8E838904-AF5B-4FE7-BF02-FB098C2793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9FE1F9-2D72-4775-ACBB-DF95FD91F5E5}"/>
              </a:ext>
            </a:extLst>
          </p:cNvPr>
          <p:cNvSpPr>
            <a:spLocks noGrp="1"/>
          </p:cNvSpPr>
          <p:nvPr>
            <p:ph type="sldNum" sz="quarter" idx="12"/>
          </p:nvPr>
        </p:nvSpPr>
        <p:spPr/>
        <p:txBody>
          <a:bodyPr/>
          <a:lstStyle/>
          <a:p>
            <a:fld id="{7FD75BBE-A30F-4422-A699-2B48E5D10B71}" type="slidenum">
              <a:rPr lang="en-US" smtClean="0"/>
              <a:t>‹#›</a:t>
            </a:fld>
            <a:endParaRPr lang="en-US"/>
          </a:p>
        </p:txBody>
      </p:sp>
    </p:spTree>
    <p:extLst>
      <p:ext uri="{BB962C8B-B14F-4D97-AF65-F5344CB8AC3E}">
        <p14:creationId xmlns:p14="http://schemas.microsoft.com/office/powerpoint/2010/main" val="93967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FA5333-9E6C-46DE-B4D1-0A40A9986A16}"/>
              </a:ext>
            </a:extLst>
          </p:cNvPr>
          <p:cNvSpPr>
            <a:spLocks noGrp="1"/>
          </p:cNvSpPr>
          <p:nvPr>
            <p:ph type="dt" sz="half" idx="10"/>
          </p:nvPr>
        </p:nvSpPr>
        <p:spPr/>
        <p:txBody>
          <a:bodyPr/>
          <a:lstStyle/>
          <a:p>
            <a:fld id="{A4C85C69-845C-411B-BAB8-C045BAABBECA}" type="datetimeFigureOut">
              <a:rPr lang="en-US" smtClean="0"/>
              <a:t>5/8/20</a:t>
            </a:fld>
            <a:endParaRPr lang="en-US"/>
          </a:p>
        </p:txBody>
      </p:sp>
      <p:sp>
        <p:nvSpPr>
          <p:cNvPr id="3" name="Footer Placeholder 2">
            <a:extLst>
              <a:ext uri="{FF2B5EF4-FFF2-40B4-BE49-F238E27FC236}">
                <a16:creationId xmlns:a16="http://schemas.microsoft.com/office/drawing/2014/main" id="{288B6BA2-5730-43A8-B1AC-63593ECC0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A9A07C-E852-4CA9-ADDA-932C9903AC4A}"/>
              </a:ext>
            </a:extLst>
          </p:cNvPr>
          <p:cNvSpPr>
            <a:spLocks noGrp="1"/>
          </p:cNvSpPr>
          <p:nvPr>
            <p:ph type="sldNum" sz="quarter" idx="12"/>
          </p:nvPr>
        </p:nvSpPr>
        <p:spPr/>
        <p:txBody>
          <a:bodyPr/>
          <a:lstStyle/>
          <a:p>
            <a:fld id="{7FD75BBE-A30F-4422-A699-2B48E5D10B71}" type="slidenum">
              <a:rPr lang="en-US" smtClean="0"/>
              <a:t>‹#›</a:t>
            </a:fld>
            <a:endParaRPr lang="en-US"/>
          </a:p>
        </p:txBody>
      </p:sp>
    </p:spTree>
    <p:extLst>
      <p:ext uri="{BB962C8B-B14F-4D97-AF65-F5344CB8AC3E}">
        <p14:creationId xmlns:p14="http://schemas.microsoft.com/office/powerpoint/2010/main" val="1049282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9A6BB-7816-4C0F-8577-38A2100536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0BFEC8-A4C5-4C43-B065-19D1EDAB2D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8652EE-F765-4B7E-A0CE-402695A007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13F163-0728-4DF2-A075-591617F8B6EA}"/>
              </a:ext>
            </a:extLst>
          </p:cNvPr>
          <p:cNvSpPr>
            <a:spLocks noGrp="1"/>
          </p:cNvSpPr>
          <p:nvPr>
            <p:ph type="dt" sz="half" idx="10"/>
          </p:nvPr>
        </p:nvSpPr>
        <p:spPr/>
        <p:txBody>
          <a:bodyPr/>
          <a:lstStyle/>
          <a:p>
            <a:fld id="{A4C85C69-845C-411B-BAB8-C045BAABBECA}" type="datetimeFigureOut">
              <a:rPr lang="en-US" smtClean="0"/>
              <a:t>5/8/20</a:t>
            </a:fld>
            <a:endParaRPr lang="en-US"/>
          </a:p>
        </p:txBody>
      </p:sp>
      <p:sp>
        <p:nvSpPr>
          <p:cNvPr id="6" name="Footer Placeholder 5">
            <a:extLst>
              <a:ext uri="{FF2B5EF4-FFF2-40B4-BE49-F238E27FC236}">
                <a16:creationId xmlns:a16="http://schemas.microsoft.com/office/drawing/2014/main" id="{B281060F-637A-48C8-A628-5E85948BE5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C34E37-6A89-415B-9C5E-7C0772773CDD}"/>
              </a:ext>
            </a:extLst>
          </p:cNvPr>
          <p:cNvSpPr>
            <a:spLocks noGrp="1"/>
          </p:cNvSpPr>
          <p:nvPr>
            <p:ph type="sldNum" sz="quarter" idx="12"/>
          </p:nvPr>
        </p:nvSpPr>
        <p:spPr/>
        <p:txBody>
          <a:bodyPr/>
          <a:lstStyle/>
          <a:p>
            <a:fld id="{7FD75BBE-A30F-4422-A699-2B48E5D10B71}" type="slidenum">
              <a:rPr lang="en-US" smtClean="0"/>
              <a:t>‹#›</a:t>
            </a:fld>
            <a:endParaRPr lang="en-US"/>
          </a:p>
        </p:txBody>
      </p:sp>
    </p:spTree>
    <p:extLst>
      <p:ext uri="{BB962C8B-B14F-4D97-AF65-F5344CB8AC3E}">
        <p14:creationId xmlns:p14="http://schemas.microsoft.com/office/powerpoint/2010/main" val="202133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88059-780F-42AF-AB97-32921EEABE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65078D-9CC2-4E12-9448-A95D6AB6CD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9A935E-94C8-473D-BB16-1F2D24AF1F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D541FF-79C6-4A92-A98A-49FC096A0300}"/>
              </a:ext>
            </a:extLst>
          </p:cNvPr>
          <p:cNvSpPr>
            <a:spLocks noGrp="1"/>
          </p:cNvSpPr>
          <p:nvPr>
            <p:ph type="dt" sz="half" idx="10"/>
          </p:nvPr>
        </p:nvSpPr>
        <p:spPr/>
        <p:txBody>
          <a:bodyPr/>
          <a:lstStyle/>
          <a:p>
            <a:fld id="{A4C85C69-845C-411B-BAB8-C045BAABBECA}" type="datetimeFigureOut">
              <a:rPr lang="en-US" smtClean="0"/>
              <a:t>5/8/20</a:t>
            </a:fld>
            <a:endParaRPr lang="en-US"/>
          </a:p>
        </p:txBody>
      </p:sp>
      <p:sp>
        <p:nvSpPr>
          <p:cNvPr id="6" name="Footer Placeholder 5">
            <a:extLst>
              <a:ext uri="{FF2B5EF4-FFF2-40B4-BE49-F238E27FC236}">
                <a16:creationId xmlns:a16="http://schemas.microsoft.com/office/drawing/2014/main" id="{3DD99ECA-FF67-42F4-B584-6C0513B3B6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AE89A7-0E87-4632-8C69-73ACE1FA0099}"/>
              </a:ext>
            </a:extLst>
          </p:cNvPr>
          <p:cNvSpPr>
            <a:spLocks noGrp="1"/>
          </p:cNvSpPr>
          <p:nvPr>
            <p:ph type="sldNum" sz="quarter" idx="12"/>
          </p:nvPr>
        </p:nvSpPr>
        <p:spPr/>
        <p:txBody>
          <a:bodyPr/>
          <a:lstStyle/>
          <a:p>
            <a:fld id="{7FD75BBE-A30F-4422-A699-2B48E5D10B71}" type="slidenum">
              <a:rPr lang="en-US" smtClean="0"/>
              <a:t>‹#›</a:t>
            </a:fld>
            <a:endParaRPr lang="en-US"/>
          </a:p>
        </p:txBody>
      </p:sp>
    </p:spTree>
    <p:extLst>
      <p:ext uri="{BB962C8B-B14F-4D97-AF65-F5344CB8AC3E}">
        <p14:creationId xmlns:p14="http://schemas.microsoft.com/office/powerpoint/2010/main" val="2435731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93B565-343A-4EBD-953C-5CEBCCCB3D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4086A6-C4B6-48EE-A755-61D28FBA09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A44535-0F62-4E65-853D-F54FBFEA1A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C85C69-845C-411B-BAB8-C045BAABBECA}" type="datetimeFigureOut">
              <a:rPr lang="en-US" smtClean="0"/>
              <a:t>5/8/20</a:t>
            </a:fld>
            <a:endParaRPr lang="en-US"/>
          </a:p>
        </p:txBody>
      </p:sp>
      <p:sp>
        <p:nvSpPr>
          <p:cNvPr id="5" name="Footer Placeholder 4">
            <a:extLst>
              <a:ext uri="{FF2B5EF4-FFF2-40B4-BE49-F238E27FC236}">
                <a16:creationId xmlns:a16="http://schemas.microsoft.com/office/drawing/2014/main" id="{402A92DE-F46B-4DCA-B63B-13868D7FE9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FA7D81-248C-464B-BFDE-12EE9683CD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75BBE-A30F-4422-A699-2B48E5D10B71}" type="slidenum">
              <a:rPr lang="en-US" smtClean="0"/>
              <a:t>‹#›</a:t>
            </a:fld>
            <a:endParaRPr lang="en-US"/>
          </a:p>
        </p:txBody>
      </p:sp>
    </p:spTree>
    <p:extLst>
      <p:ext uri="{BB962C8B-B14F-4D97-AF65-F5344CB8AC3E}">
        <p14:creationId xmlns:p14="http://schemas.microsoft.com/office/powerpoint/2010/main" val="1137749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www.sonsofnorway.com/Foundat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sofn.com/giv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foundation@sofn.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jpeg"/><Relationship Id="rId4" Type="http://schemas.openxmlformats.org/officeDocument/2006/relationships/hyperlink" Target="http://www.sofn.com/found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 name="Rectangle 1"/>
          <p:cNvSpPr/>
          <p:nvPr/>
        </p:nvSpPr>
        <p:spPr>
          <a:xfrm>
            <a:off x="0" y="-19137"/>
            <a:ext cx="12192000" cy="6884816"/>
          </a:xfrm>
          <a:prstGeom prst="rect">
            <a:avLst/>
          </a:prstGeom>
          <a:solidFill>
            <a:srgbClr val="0085A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 name="TextBox 2"/>
          <p:cNvSpPr txBox="1"/>
          <p:nvPr/>
        </p:nvSpPr>
        <p:spPr>
          <a:xfrm>
            <a:off x="914400" y="666122"/>
            <a:ext cx="10363200" cy="3170291"/>
          </a:xfrm>
          <a:prstGeom prst="rect">
            <a:avLst/>
          </a:prstGeom>
          <a:noFill/>
        </p:spPr>
        <p:txBody>
          <a:bodyPr wrap="square" rtlCol="0">
            <a:spAutoFit/>
          </a:bodyPr>
          <a:lstStyle/>
          <a:p>
            <a:r>
              <a:rPr lang="en-US" sz="4267" b="1" dirty="0">
                <a:solidFill>
                  <a:schemeClr val="bg1"/>
                </a:solidFill>
                <a:latin typeface="Helvetica Neue"/>
                <a:cs typeface="Helvetica Neue"/>
              </a:rPr>
              <a:t>Sons of Norway</a:t>
            </a:r>
          </a:p>
          <a:p>
            <a:r>
              <a:rPr lang="en-US" sz="2667" i="1" dirty="0">
                <a:solidFill>
                  <a:schemeClr val="bg1"/>
                </a:solidFill>
                <a:latin typeface="Helvetica Neue"/>
                <a:cs typeface="Helvetica Neue"/>
              </a:rPr>
              <a:t>Since 1895</a:t>
            </a:r>
          </a:p>
          <a:p>
            <a:endParaRPr lang="en-US" sz="1067" i="1" dirty="0">
              <a:solidFill>
                <a:schemeClr val="bg1"/>
              </a:solidFill>
              <a:latin typeface="Helvetica Neue"/>
              <a:cs typeface="Helvetica Neue"/>
            </a:endParaRPr>
          </a:p>
          <a:p>
            <a:endParaRPr lang="en-US" sz="2400" i="1" dirty="0">
              <a:solidFill>
                <a:schemeClr val="bg1"/>
              </a:solidFill>
              <a:latin typeface="Helvetica Neue"/>
              <a:cs typeface="Helvetica Neue"/>
            </a:endParaRPr>
          </a:p>
          <a:p>
            <a:pPr marL="457189" indent="-457189">
              <a:buFont typeface="Arial" panose="020B0604020202020204" pitchFamily="34" charset="0"/>
              <a:buChar char="•"/>
            </a:pPr>
            <a:r>
              <a:rPr lang="en-US" sz="3200" dirty="0">
                <a:solidFill>
                  <a:schemeClr val="bg1"/>
                </a:solidFill>
                <a:latin typeface="Helvetica Neue"/>
                <a:cs typeface="Helvetica Neue"/>
              </a:rPr>
              <a:t>Leadership Training</a:t>
            </a:r>
          </a:p>
          <a:p>
            <a:pPr marL="457189" indent="-457189">
              <a:buFont typeface="Arial" panose="020B0604020202020204" pitchFamily="34" charset="0"/>
              <a:buChar char="•"/>
            </a:pPr>
            <a:endParaRPr lang="en-US" sz="3200" dirty="0">
              <a:solidFill>
                <a:schemeClr val="bg1"/>
              </a:solidFill>
              <a:latin typeface="Helvetica Neue"/>
              <a:cs typeface="Helvetica Neue"/>
            </a:endParaRPr>
          </a:p>
          <a:p>
            <a:pPr marL="457189" indent="-457189">
              <a:buFont typeface="Arial" panose="020B0604020202020204" pitchFamily="34" charset="0"/>
              <a:buChar char="•"/>
            </a:pPr>
            <a:r>
              <a:rPr lang="en-US" sz="3200" dirty="0">
                <a:solidFill>
                  <a:schemeClr val="bg1"/>
                </a:solidFill>
                <a:latin typeface="Helvetica Neue"/>
                <a:cs typeface="Helvetica Neue"/>
              </a:rPr>
              <a:t>Module 5 – Sons of Norway Foundation</a:t>
            </a:r>
          </a:p>
        </p:txBody>
      </p:sp>
      <p:pic>
        <p:nvPicPr>
          <p:cNvPr id="5" name="Picture 4" descr="2color_whitetext.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23200" y="5312979"/>
            <a:ext cx="3200400" cy="1545021"/>
          </a:xfrm>
          <a:prstGeom prst="rect">
            <a:avLst/>
          </a:prstGeom>
        </p:spPr>
      </p:pic>
      <p:grpSp>
        <p:nvGrpSpPr>
          <p:cNvPr id="11" name="Group 10"/>
          <p:cNvGrpSpPr/>
          <p:nvPr/>
        </p:nvGrpSpPr>
        <p:grpSpPr>
          <a:xfrm flipV="1">
            <a:off x="1219200" y="4445000"/>
            <a:ext cx="4165600" cy="177800"/>
            <a:chOff x="2819400" y="1885950"/>
            <a:chExt cx="3124200" cy="152400"/>
          </a:xfrm>
        </p:grpSpPr>
        <p:sp>
          <p:nvSpPr>
            <p:cNvPr id="9" name="Rectangle 8"/>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p:cNvCxnSpPr/>
            <p:nvPr/>
          </p:nvCxnSpPr>
          <p:spPr>
            <a:xfrm>
              <a:off x="2819400" y="1962150"/>
              <a:ext cx="31242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8" name="Shape 98" descr="IMG_2181.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Shape 131"/>
          <p:cNvSpPr txBox="1"/>
          <p:nvPr/>
        </p:nvSpPr>
        <p:spPr>
          <a:xfrm>
            <a:off x="536199" y="359235"/>
            <a:ext cx="9962400" cy="978400"/>
          </a:xfrm>
          <a:prstGeom prst="rect">
            <a:avLst/>
          </a:prstGeom>
          <a:noFill/>
          <a:ln>
            <a:noFill/>
          </a:ln>
        </p:spPr>
        <p:txBody>
          <a:bodyPr lIns="121900" tIns="121900" rIns="121900" bIns="121900" anchor="t" anchorCtr="0">
            <a:noAutofit/>
          </a:bodyPr>
          <a:lstStyle/>
          <a:p>
            <a:r>
              <a:rPr lang="en-US" sz="3600" dirty="0">
                <a:solidFill>
                  <a:srgbClr val="0085AD"/>
                </a:solidFill>
                <a:latin typeface="Helvetica Neue"/>
                <a:ea typeface="Helvetica Neue"/>
                <a:cs typeface="Helvetica Neue"/>
                <a:sym typeface="Helvetica Neue"/>
              </a:rPr>
              <a:t>How to Apply for a Grant or Scholarship</a:t>
            </a:r>
            <a:endParaRPr lang="en" sz="3600" dirty="0">
              <a:solidFill>
                <a:srgbClr val="0085AD"/>
              </a:solidFill>
              <a:latin typeface="Helvetica Neue"/>
              <a:ea typeface="Helvetica Neue"/>
              <a:cs typeface="Helvetica Neue"/>
              <a:sym typeface="Helvetica Neue"/>
            </a:endParaRPr>
          </a:p>
        </p:txBody>
      </p:sp>
      <p:sp>
        <p:nvSpPr>
          <p:cNvPr id="132" name="Shape 132"/>
          <p:cNvSpPr txBox="1"/>
          <p:nvPr/>
        </p:nvSpPr>
        <p:spPr>
          <a:xfrm>
            <a:off x="536199" y="1769856"/>
            <a:ext cx="10111067" cy="2307224"/>
          </a:xfrm>
          <a:prstGeom prst="rect">
            <a:avLst/>
          </a:prstGeom>
          <a:noFill/>
          <a:ln>
            <a:noFill/>
          </a:ln>
        </p:spPr>
        <p:txBody>
          <a:bodyPr lIns="121900" tIns="121900" rIns="121900" bIns="121900" anchor="t" anchorCtr="0">
            <a:noAutofit/>
          </a:bodyPr>
          <a:lstStyle/>
          <a:p>
            <a:pPr marL="380990" indent="-380990">
              <a:lnSpc>
                <a:spcPct val="115000"/>
              </a:lnSpc>
              <a:spcBef>
                <a:spcPts val="933"/>
              </a:spcBef>
              <a:buClr>
                <a:schemeClr val="dk1"/>
              </a:buClr>
              <a:buFont typeface="Arial"/>
              <a:buChar char="•"/>
            </a:pPr>
            <a:r>
              <a:rPr lang="en-US" sz="2400" b="1" dirty="0">
                <a:solidFill>
                  <a:srgbClr val="595959"/>
                </a:solidFill>
                <a:latin typeface="Helvetica Neue"/>
                <a:sym typeface="Helvetica Neue"/>
              </a:rPr>
              <a:t>Online only:</a:t>
            </a:r>
            <a:r>
              <a:rPr lang="en-US" sz="2400" dirty="0">
                <a:solidFill>
                  <a:srgbClr val="595959"/>
                </a:solidFill>
                <a:latin typeface="Helvetica Neue"/>
                <a:sym typeface="Helvetica Neue"/>
              </a:rPr>
              <a:t> </a:t>
            </a:r>
            <a:r>
              <a:rPr lang="en-US" sz="2400" dirty="0">
                <a:solidFill>
                  <a:srgbClr val="595959"/>
                </a:solidFill>
                <a:latin typeface="Helvetica Neue"/>
                <a:sym typeface="Helvetica Neue"/>
                <a:hlinkClick r:id="rId3"/>
              </a:rPr>
              <a:t>www.SonsofNorway.com/Foundation</a:t>
            </a:r>
            <a:endParaRPr lang="en-US" sz="2400" dirty="0">
              <a:solidFill>
                <a:srgbClr val="595959"/>
              </a:solidFill>
              <a:latin typeface="Helvetica Neue"/>
              <a:sym typeface="Helvetica Neue"/>
            </a:endParaRPr>
          </a:p>
          <a:p>
            <a:pPr marL="380990" indent="-380990">
              <a:lnSpc>
                <a:spcPct val="115000"/>
              </a:lnSpc>
              <a:spcBef>
                <a:spcPts val="933"/>
              </a:spcBef>
              <a:buClr>
                <a:schemeClr val="dk1"/>
              </a:buClr>
              <a:buFont typeface="Arial"/>
              <a:buChar char="•"/>
            </a:pPr>
            <a:r>
              <a:rPr lang="en-US" sz="2400" b="1" dirty="0">
                <a:solidFill>
                  <a:srgbClr val="595959"/>
                </a:solidFill>
                <a:latin typeface="Helvetica Neue"/>
                <a:sym typeface="Helvetica Neue"/>
              </a:rPr>
              <a:t>Grant and Scholarship Portal Opens</a:t>
            </a:r>
            <a:r>
              <a:rPr lang="en-US" sz="2400" dirty="0">
                <a:solidFill>
                  <a:srgbClr val="595959"/>
                </a:solidFill>
                <a:latin typeface="Helvetica Neue"/>
                <a:sym typeface="Helvetica Neue"/>
              </a:rPr>
              <a:t>: Every year in October</a:t>
            </a:r>
          </a:p>
          <a:p>
            <a:pPr marL="380990" indent="-380990">
              <a:lnSpc>
                <a:spcPct val="115000"/>
              </a:lnSpc>
              <a:spcBef>
                <a:spcPts val="933"/>
              </a:spcBef>
              <a:buClr>
                <a:schemeClr val="dk1"/>
              </a:buClr>
              <a:buFont typeface="Arial"/>
              <a:buChar char="•"/>
            </a:pPr>
            <a:r>
              <a:rPr lang="en-US" sz="2400" b="1" dirty="0">
                <a:solidFill>
                  <a:srgbClr val="595959"/>
                </a:solidFill>
                <a:latin typeface="Helvetica Neue"/>
                <a:sym typeface="Helvetica Neue"/>
              </a:rPr>
              <a:t>Deadlines vary by opportunity </a:t>
            </a:r>
            <a:r>
              <a:rPr lang="en-US" sz="2400" dirty="0">
                <a:solidFill>
                  <a:srgbClr val="595959"/>
                </a:solidFill>
                <a:latin typeface="Helvetica Neue"/>
                <a:sym typeface="Helvetica Neue"/>
              </a:rPr>
              <a:t>–</a:t>
            </a:r>
            <a:r>
              <a:rPr lang="en-US" sz="2400" b="1" dirty="0">
                <a:solidFill>
                  <a:srgbClr val="595959"/>
                </a:solidFill>
                <a:latin typeface="Helvetica Neue"/>
                <a:sym typeface="Helvetica Neue"/>
              </a:rPr>
              <a:t> </a:t>
            </a:r>
            <a:r>
              <a:rPr lang="en-US" sz="2400" dirty="0">
                <a:solidFill>
                  <a:srgbClr val="595959"/>
                </a:solidFill>
                <a:latin typeface="Helvetica Neue"/>
                <a:sym typeface="Helvetica Neue"/>
              </a:rPr>
              <a:t>be sure to check the website often!</a:t>
            </a:r>
          </a:p>
          <a:p>
            <a:pPr>
              <a:lnSpc>
                <a:spcPct val="115000"/>
              </a:lnSpc>
              <a:spcBef>
                <a:spcPts val="933"/>
              </a:spcBef>
              <a:buClr>
                <a:schemeClr val="dk1"/>
              </a:buClr>
            </a:pPr>
            <a:endParaRPr lang="en-US" sz="2400" b="1" dirty="0">
              <a:solidFill>
                <a:srgbClr val="595959"/>
              </a:solidFill>
              <a:latin typeface="Helvetica Neue"/>
              <a:sym typeface="Helvetica Neue"/>
            </a:endParaRPr>
          </a:p>
        </p:txBody>
      </p:sp>
      <p:pic>
        <p:nvPicPr>
          <p:cNvPr id="5" name="Shape 98" descr="IMG_2181.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pic>
        <p:nvPicPr>
          <p:cNvPr id="2" name="Picture 1">
            <a:extLst>
              <a:ext uri="{FF2B5EF4-FFF2-40B4-BE49-F238E27FC236}">
                <a16:creationId xmlns:a16="http://schemas.microsoft.com/office/drawing/2014/main" id="{BB2C772A-3878-49FE-8FD0-277F0C2B17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03994" y="3735936"/>
            <a:ext cx="6026811" cy="2533152"/>
          </a:xfrm>
          <a:prstGeom prst="rect">
            <a:avLst/>
          </a:prstGeom>
        </p:spPr>
      </p:pic>
      <p:grpSp>
        <p:nvGrpSpPr>
          <p:cNvPr id="6" name="Group 5">
            <a:extLst>
              <a:ext uri="{FF2B5EF4-FFF2-40B4-BE49-F238E27FC236}">
                <a16:creationId xmlns:a16="http://schemas.microsoft.com/office/drawing/2014/main" id="{438024C6-6783-8247-B34F-34FC9800EDC4}"/>
              </a:ext>
            </a:extLst>
          </p:cNvPr>
          <p:cNvGrpSpPr/>
          <p:nvPr/>
        </p:nvGrpSpPr>
        <p:grpSpPr>
          <a:xfrm flipV="1">
            <a:off x="645597" y="1303400"/>
            <a:ext cx="4165600" cy="177800"/>
            <a:chOff x="2819400" y="1885950"/>
            <a:chExt cx="3124200" cy="152400"/>
          </a:xfrm>
        </p:grpSpPr>
        <p:sp>
          <p:nvSpPr>
            <p:cNvPr id="7" name="Rectangle 6">
              <a:extLst>
                <a:ext uri="{FF2B5EF4-FFF2-40B4-BE49-F238E27FC236}">
                  <a16:creationId xmlns:a16="http://schemas.microsoft.com/office/drawing/2014/main" id="{35DDB0B2-902F-0E41-8FFE-E3A23CFAC3F7}"/>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20A33354-F13B-4D4A-92A9-92DE003546E3}"/>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9376066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Shape 131"/>
          <p:cNvSpPr txBox="1"/>
          <p:nvPr/>
        </p:nvSpPr>
        <p:spPr>
          <a:xfrm>
            <a:off x="536200" y="211090"/>
            <a:ext cx="9962400" cy="978400"/>
          </a:xfrm>
          <a:prstGeom prst="rect">
            <a:avLst/>
          </a:prstGeom>
          <a:noFill/>
          <a:ln>
            <a:noFill/>
          </a:ln>
        </p:spPr>
        <p:txBody>
          <a:bodyPr lIns="121900" tIns="121900" rIns="121900" bIns="121900" anchor="t" anchorCtr="0">
            <a:noAutofit/>
          </a:bodyPr>
          <a:lstStyle/>
          <a:p>
            <a:r>
              <a:rPr lang="en-US" sz="3600" dirty="0">
                <a:solidFill>
                  <a:srgbClr val="0085AD"/>
                </a:solidFill>
                <a:latin typeface="Helvetica Neue"/>
                <a:ea typeface="Helvetica Neue"/>
                <a:cs typeface="Helvetica Neue"/>
                <a:sym typeface="Helvetica Neue"/>
              </a:rPr>
              <a:t>Leaving a Legacy</a:t>
            </a:r>
            <a:endParaRPr lang="en" sz="3600" dirty="0">
              <a:solidFill>
                <a:srgbClr val="0085AD"/>
              </a:solidFill>
              <a:latin typeface="Helvetica Neue"/>
              <a:ea typeface="Helvetica Neue"/>
              <a:cs typeface="Helvetica Neue"/>
              <a:sym typeface="Helvetica Neue"/>
            </a:endParaRPr>
          </a:p>
        </p:txBody>
      </p:sp>
      <p:sp>
        <p:nvSpPr>
          <p:cNvPr id="132" name="Shape 132"/>
          <p:cNvSpPr txBox="1"/>
          <p:nvPr/>
        </p:nvSpPr>
        <p:spPr>
          <a:xfrm>
            <a:off x="597400" y="1599564"/>
            <a:ext cx="9901200" cy="5465700"/>
          </a:xfrm>
          <a:prstGeom prst="rect">
            <a:avLst/>
          </a:prstGeom>
          <a:noFill/>
          <a:ln>
            <a:noFill/>
          </a:ln>
        </p:spPr>
        <p:txBody>
          <a:bodyPr lIns="121900" tIns="121900" rIns="121900" bIns="121900" anchor="t" anchorCtr="0">
            <a:noAutofit/>
          </a:bodyPr>
          <a:lstStyle/>
          <a:p>
            <a:pPr marL="380990" indent="-380990">
              <a:lnSpc>
                <a:spcPct val="115000"/>
              </a:lnSpc>
              <a:spcBef>
                <a:spcPts val="933"/>
              </a:spcBef>
              <a:buClr>
                <a:schemeClr val="dk1"/>
              </a:buClr>
              <a:buFont typeface="Arial"/>
              <a:buChar char="•"/>
            </a:pPr>
            <a:r>
              <a:rPr lang="en-US" b="1" dirty="0">
                <a:solidFill>
                  <a:srgbClr val="595959"/>
                </a:solidFill>
                <a:latin typeface="Helvetica Neue"/>
                <a:ea typeface="Helvetica Neue"/>
                <a:cs typeface="Helvetica Neue"/>
                <a:sym typeface="Helvetica Neue"/>
              </a:rPr>
              <a:t>The majority of our scholarships and funds were created by members just like you!</a:t>
            </a:r>
          </a:p>
          <a:p>
            <a:pPr>
              <a:lnSpc>
                <a:spcPct val="115000"/>
              </a:lnSpc>
              <a:spcBef>
                <a:spcPts val="933"/>
              </a:spcBef>
              <a:buClr>
                <a:schemeClr val="dk1"/>
              </a:buClr>
            </a:pPr>
            <a:r>
              <a:rPr lang="en-US" b="1" dirty="0">
                <a:solidFill>
                  <a:srgbClr val="595959"/>
                </a:solidFill>
                <a:latin typeface="Helvetica Neue"/>
                <a:ea typeface="Helvetica Neue"/>
                <a:cs typeface="Helvetica Neue"/>
                <a:sym typeface="Helvetica Neue"/>
              </a:rPr>
              <a:t>	</a:t>
            </a:r>
            <a:r>
              <a:rPr lang="en-US" sz="1600" dirty="0">
                <a:solidFill>
                  <a:srgbClr val="595959"/>
                </a:solidFill>
                <a:latin typeface="Helvetica Neue"/>
                <a:ea typeface="Helvetica Neue"/>
                <a:cs typeface="Helvetica Neue"/>
                <a:sym typeface="Helvetica Neue"/>
              </a:rPr>
              <a:t>- Many had an opportunity to study abroad or to complete higher education with 	  	financial assistance and want to see others do the same</a:t>
            </a:r>
          </a:p>
          <a:p>
            <a:pPr>
              <a:lnSpc>
                <a:spcPct val="115000"/>
              </a:lnSpc>
              <a:spcBef>
                <a:spcPts val="933"/>
              </a:spcBef>
              <a:buClr>
                <a:schemeClr val="dk1"/>
              </a:buClr>
            </a:pPr>
            <a:r>
              <a:rPr lang="en-US" sz="1600" dirty="0">
                <a:solidFill>
                  <a:srgbClr val="595959"/>
                </a:solidFill>
                <a:latin typeface="Helvetica Neue"/>
                <a:ea typeface="Helvetica Neue"/>
                <a:cs typeface="Helvetica Neue"/>
                <a:sym typeface="Helvetica Neue"/>
              </a:rPr>
              <a:t>	- Some wanted to honor a loved one by giving back to others with similar passions</a:t>
            </a:r>
          </a:p>
          <a:p>
            <a:pPr>
              <a:lnSpc>
                <a:spcPct val="115000"/>
              </a:lnSpc>
              <a:spcBef>
                <a:spcPts val="933"/>
              </a:spcBef>
              <a:buClr>
                <a:schemeClr val="dk1"/>
              </a:buClr>
            </a:pPr>
            <a:r>
              <a:rPr lang="en-US" sz="1600" dirty="0">
                <a:solidFill>
                  <a:srgbClr val="595959"/>
                </a:solidFill>
                <a:latin typeface="Helvetica Neue"/>
                <a:ea typeface="Helvetica Neue"/>
                <a:cs typeface="Helvetica Neue"/>
                <a:sym typeface="Helvetica Neue"/>
              </a:rPr>
              <a:t>	- Districts and lodges wanted to pool resources for scholarships supporting local youth</a:t>
            </a:r>
          </a:p>
          <a:p>
            <a:pPr>
              <a:lnSpc>
                <a:spcPct val="115000"/>
              </a:lnSpc>
              <a:spcBef>
                <a:spcPts val="933"/>
              </a:spcBef>
              <a:buClr>
                <a:schemeClr val="dk1"/>
              </a:buClr>
            </a:pPr>
            <a:r>
              <a:rPr lang="en-US" sz="1600" dirty="0">
                <a:solidFill>
                  <a:srgbClr val="595959"/>
                </a:solidFill>
                <a:latin typeface="Helvetica Neue"/>
                <a:ea typeface="Helvetica Neue"/>
                <a:cs typeface="Helvetica Neue"/>
                <a:sym typeface="Helvetica Neue"/>
              </a:rPr>
              <a:t>	- ALL wanted to leave a legacy for good in the Nordic community and knew the </a:t>
            </a:r>
            <a:br>
              <a:rPr lang="en-US" sz="1600" dirty="0">
                <a:solidFill>
                  <a:srgbClr val="595959"/>
                </a:solidFill>
                <a:latin typeface="Helvetica Neue"/>
                <a:ea typeface="Helvetica Neue"/>
                <a:cs typeface="Helvetica Neue"/>
                <a:sym typeface="Helvetica Neue"/>
              </a:rPr>
            </a:br>
            <a:r>
              <a:rPr lang="en-US" sz="1600" dirty="0">
                <a:solidFill>
                  <a:srgbClr val="595959"/>
                </a:solidFill>
                <a:latin typeface="Helvetica Neue"/>
                <a:ea typeface="Helvetica Neue"/>
                <a:cs typeface="Helvetica Neue"/>
                <a:sym typeface="Helvetica Neue"/>
              </a:rPr>
              <a:t>	Sons of Norway Foundation was the best option for their philanthropy</a:t>
            </a:r>
          </a:p>
          <a:p>
            <a:pPr marL="285750" indent="-285750">
              <a:lnSpc>
                <a:spcPct val="115000"/>
              </a:lnSpc>
              <a:spcBef>
                <a:spcPts val="933"/>
              </a:spcBef>
              <a:buClr>
                <a:schemeClr val="dk1"/>
              </a:buClr>
              <a:buFont typeface="Arial" panose="020B0604020202020204" pitchFamily="34" charset="0"/>
              <a:buChar char="•"/>
            </a:pPr>
            <a:r>
              <a:rPr lang="en-US" b="1" dirty="0">
                <a:solidFill>
                  <a:srgbClr val="595959"/>
                </a:solidFill>
                <a:latin typeface="Helvetica Neue"/>
                <a:ea typeface="Helvetica Neue"/>
                <a:cs typeface="Helvetica Neue"/>
                <a:sym typeface="Helvetica Neue"/>
              </a:rPr>
              <a:t>Endowment funds last forever – a gift that never stops giving</a:t>
            </a:r>
          </a:p>
          <a:p>
            <a:pPr>
              <a:lnSpc>
                <a:spcPct val="115000"/>
              </a:lnSpc>
              <a:spcBef>
                <a:spcPts val="933"/>
              </a:spcBef>
              <a:buClr>
                <a:schemeClr val="dk1"/>
              </a:buClr>
            </a:pPr>
            <a:r>
              <a:rPr lang="en-US" sz="1600" dirty="0">
                <a:solidFill>
                  <a:srgbClr val="595959"/>
                </a:solidFill>
                <a:latin typeface="Helvetica Neue"/>
                <a:ea typeface="Helvetica Neue"/>
                <a:cs typeface="Helvetica Neue"/>
                <a:sym typeface="Helvetica Neue"/>
              </a:rPr>
              <a:t>	- The principal of the fund is never touched but is invested with a percentage of the 	   	interest earned used every year for grants or scholarships</a:t>
            </a:r>
          </a:p>
          <a:p>
            <a:pPr>
              <a:lnSpc>
                <a:spcPct val="115000"/>
              </a:lnSpc>
              <a:spcBef>
                <a:spcPts val="933"/>
              </a:spcBef>
              <a:buClr>
                <a:schemeClr val="dk1"/>
              </a:buClr>
            </a:pPr>
            <a:r>
              <a:rPr lang="en-US" sz="1600" dirty="0">
                <a:solidFill>
                  <a:srgbClr val="595959"/>
                </a:solidFill>
                <a:latin typeface="Helvetica Neue"/>
                <a:ea typeface="Helvetica Neue"/>
                <a:cs typeface="Helvetica Neue"/>
                <a:sym typeface="Helvetica Neue"/>
              </a:rPr>
              <a:t>	- We have the flexibility to accommodate your plans! We can help you build a 	  	  	scholarship that fits your educational passions, create an endowment to fund Nordic          	culture and heritage events in your district, or a wealth of other options. </a:t>
            </a:r>
            <a:endParaRPr lang="en-US" sz="1600" dirty="0"/>
          </a:p>
        </p:txBody>
      </p:sp>
      <p:pic>
        <p:nvPicPr>
          <p:cNvPr id="5" name="Shape 98" descr="IMG_2181.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grpSp>
        <p:nvGrpSpPr>
          <p:cNvPr id="6" name="Group 5">
            <a:extLst>
              <a:ext uri="{FF2B5EF4-FFF2-40B4-BE49-F238E27FC236}">
                <a16:creationId xmlns:a16="http://schemas.microsoft.com/office/drawing/2014/main" id="{A2ABA2D9-73BB-C04A-8533-AEE9F5D23BB0}"/>
              </a:ext>
            </a:extLst>
          </p:cNvPr>
          <p:cNvGrpSpPr/>
          <p:nvPr/>
        </p:nvGrpSpPr>
        <p:grpSpPr>
          <a:xfrm flipV="1">
            <a:off x="699982" y="1113095"/>
            <a:ext cx="4165600" cy="177800"/>
            <a:chOff x="2819400" y="1885950"/>
            <a:chExt cx="3124200" cy="152400"/>
          </a:xfrm>
        </p:grpSpPr>
        <p:sp>
          <p:nvSpPr>
            <p:cNvPr id="7" name="Rectangle 6">
              <a:extLst>
                <a:ext uri="{FF2B5EF4-FFF2-40B4-BE49-F238E27FC236}">
                  <a16:creationId xmlns:a16="http://schemas.microsoft.com/office/drawing/2014/main" id="{C8301EFD-A16E-804B-925A-1317A347C343}"/>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70CB31E8-4814-FE48-8166-9FE70D61CCB0}"/>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7310047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Shape 131"/>
          <p:cNvSpPr txBox="1"/>
          <p:nvPr/>
        </p:nvSpPr>
        <p:spPr>
          <a:xfrm>
            <a:off x="536200" y="413900"/>
            <a:ext cx="9962400" cy="978400"/>
          </a:xfrm>
          <a:prstGeom prst="rect">
            <a:avLst/>
          </a:prstGeom>
          <a:noFill/>
          <a:ln>
            <a:noFill/>
          </a:ln>
        </p:spPr>
        <p:txBody>
          <a:bodyPr lIns="121900" tIns="121900" rIns="121900" bIns="121900" anchor="t" anchorCtr="0">
            <a:noAutofit/>
          </a:bodyPr>
          <a:lstStyle/>
          <a:p>
            <a:r>
              <a:rPr lang="en-US" sz="3600" dirty="0">
                <a:solidFill>
                  <a:srgbClr val="0085AD"/>
                </a:solidFill>
                <a:latin typeface="Helvetica Neue"/>
                <a:ea typeface="Helvetica Neue"/>
                <a:cs typeface="Helvetica Neue"/>
                <a:sym typeface="Helvetica Neue"/>
              </a:rPr>
              <a:t>How Can I Give?</a:t>
            </a:r>
            <a:endParaRPr lang="en" sz="3600" dirty="0">
              <a:solidFill>
                <a:srgbClr val="0085AD"/>
              </a:solidFill>
              <a:latin typeface="Helvetica Neue"/>
              <a:ea typeface="Helvetica Neue"/>
              <a:cs typeface="Helvetica Neue"/>
              <a:sym typeface="Helvetica Neue"/>
            </a:endParaRPr>
          </a:p>
        </p:txBody>
      </p:sp>
      <p:sp>
        <p:nvSpPr>
          <p:cNvPr id="132" name="Shape 132"/>
          <p:cNvSpPr txBox="1"/>
          <p:nvPr/>
        </p:nvSpPr>
        <p:spPr>
          <a:xfrm>
            <a:off x="536200" y="1618141"/>
            <a:ext cx="10052127" cy="1353052"/>
          </a:xfrm>
          <a:prstGeom prst="rect">
            <a:avLst/>
          </a:prstGeom>
          <a:noFill/>
          <a:ln>
            <a:noFill/>
          </a:ln>
        </p:spPr>
        <p:txBody>
          <a:bodyPr lIns="121900" tIns="121900" rIns="121900" bIns="121900" anchor="t" anchorCtr="0">
            <a:noAutofit/>
          </a:bodyPr>
          <a:lstStyle/>
          <a:p>
            <a:pPr>
              <a:lnSpc>
                <a:spcPct val="115000"/>
              </a:lnSpc>
              <a:spcBef>
                <a:spcPts val="933"/>
              </a:spcBef>
              <a:buClr>
                <a:schemeClr val="dk1"/>
              </a:buClr>
            </a:pPr>
            <a:r>
              <a:rPr lang="en-US" dirty="0">
                <a:solidFill>
                  <a:schemeClr val="tx1">
                    <a:lumMod val="65000"/>
                    <a:lumOff val="35000"/>
                  </a:schemeClr>
                </a:solidFill>
                <a:latin typeface="Helvetica Neue" panose="02000503000000020004"/>
              </a:rPr>
              <a:t>By contributing to the Sons of Norway Foundation, you are supporting programs that benefit your lodge, your community, and the young Sons of Norway members who will keep our Nordic legacy strong for future generations.</a:t>
            </a:r>
          </a:p>
          <a:p>
            <a:pPr>
              <a:lnSpc>
                <a:spcPct val="115000"/>
              </a:lnSpc>
              <a:spcBef>
                <a:spcPts val="933"/>
              </a:spcBef>
              <a:buClr>
                <a:schemeClr val="dk1"/>
              </a:buClr>
            </a:pPr>
            <a:endParaRPr lang="en-US" b="1" dirty="0">
              <a:solidFill>
                <a:schemeClr val="tx1">
                  <a:lumMod val="65000"/>
                  <a:lumOff val="35000"/>
                </a:schemeClr>
              </a:solidFill>
              <a:latin typeface="Helvetica Neue" panose="02000503000000020004"/>
              <a:ea typeface="Helvetica Neue"/>
              <a:cs typeface="Helvetica Neue"/>
              <a:sym typeface="Helvetica Neue"/>
            </a:endParaRPr>
          </a:p>
          <a:p>
            <a:pPr>
              <a:lnSpc>
                <a:spcPct val="115000"/>
              </a:lnSpc>
              <a:spcBef>
                <a:spcPts val="933"/>
              </a:spcBef>
              <a:buClr>
                <a:schemeClr val="dk1"/>
              </a:buClr>
            </a:pPr>
            <a:r>
              <a:rPr lang="en-US" b="1" dirty="0">
                <a:solidFill>
                  <a:srgbClr val="595959"/>
                </a:solidFill>
                <a:latin typeface="Helvetica Neue"/>
                <a:ea typeface="Helvetica Neue"/>
                <a:cs typeface="Helvetica Neue"/>
                <a:sym typeface="Helvetica Neue"/>
              </a:rPr>
              <a:t>Ways to support our mission:</a:t>
            </a:r>
          </a:p>
          <a:p>
            <a:pPr>
              <a:lnSpc>
                <a:spcPct val="115000"/>
              </a:lnSpc>
              <a:spcBef>
                <a:spcPts val="933"/>
              </a:spcBef>
              <a:buClr>
                <a:schemeClr val="dk1"/>
              </a:buClr>
            </a:pPr>
            <a:endParaRPr lang="en-US" b="1" dirty="0">
              <a:solidFill>
                <a:schemeClr val="tx1">
                  <a:lumMod val="65000"/>
                  <a:lumOff val="35000"/>
                </a:schemeClr>
              </a:solidFill>
              <a:latin typeface="Helvetica Neue"/>
              <a:ea typeface="Helvetica Neue"/>
              <a:cs typeface="Helvetica Neue"/>
              <a:sym typeface="Helvetica Neue"/>
            </a:endParaRPr>
          </a:p>
          <a:p>
            <a:pPr>
              <a:lnSpc>
                <a:spcPct val="115000"/>
              </a:lnSpc>
              <a:spcBef>
                <a:spcPts val="933"/>
              </a:spcBef>
              <a:buClr>
                <a:schemeClr val="dk1"/>
              </a:buClr>
            </a:pPr>
            <a:endParaRPr lang="en-US" sz="1100" dirty="0">
              <a:solidFill>
                <a:srgbClr val="595959"/>
              </a:solidFill>
              <a:latin typeface="Helvetica Neue"/>
              <a:ea typeface="Helvetica Neue"/>
              <a:cs typeface="Helvetica Neue"/>
              <a:sym typeface="Helvetica Neue"/>
            </a:endParaRPr>
          </a:p>
          <a:p>
            <a:endParaRPr lang="en-US" sz="2400" dirty="0"/>
          </a:p>
        </p:txBody>
      </p:sp>
      <p:pic>
        <p:nvPicPr>
          <p:cNvPr id="5" name="Shape 98" descr="IMG_2181.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sp>
        <p:nvSpPr>
          <p:cNvPr id="2" name="TextBox 1">
            <a:extLst>
              <a:ext uri="{FF2B5EF4-FFF2-40B4-BE49-F238E27FC236}">
                <a16:creationId xmlns:a16="http://schemas.microsoft.com/office/drawing/2014/main" id="{0B93D5BE-0A59-4953-953D-94AE97C30CDA}"/>
              </a:ext>
            </a:extLst>
          </p:cNvPr>
          <p:cNvSpPr txBox="1"/>
          <p:nvPr/>
        </p:nvSpPr>
        <p:spPr>
          <a:xfrm>
            <a:off x="625927" y="3772998"/>
            <a:ext cx="9962400" cy="1938992"/>
          </a:xfrm>
          <a:prstGeom prst="rect">
            <a:avLst/>
          </a:prstGeom>
          <a:noFill/>
        </p:spPr>
        <p:txBody>
          <a:bodyPr wrap="square" numCol="2" rtlCol="0">
            <a:spAutoFit/>
          </a:bodyPr>
          <a:lstStyle/>
          <a:p>
            <a:pPr marL="380990" indent="-380990">
              <a:spcBef>
                <a:spcPts val="933"/>
              </a:spcBef>
              <a:buClr>
                <a:schemeClr val="dk1"/>
              </a:buClr>
              <a:buFont typeface="Arial"/>
              <a:buChar char="•"/>
            </a:pPr>
            <a:r>
              <a:rPr lang="en-US" dirty="0">
                <a:solidFill>
                  <a:srgbClr val="595959"/>
                </a:solidFill>
                <a:latin typeface="Helvetica Neue"/>
                <a:ea typeface="Helvetica Neue"/>
                <a:cs typeface="Helvetica Neue"/>
                <a:sym typeface="Helvetica Neue"/>
              </a:rPr>
              <a:t>Online donations at </a:t>
            </a:r>
            <a:r>
              <a:rPr lang="en-US" dirty="0">
                <a:solidFill>
                  <a:srgbClr val="595959"/>
                </a:solidFill>
                <a:latin typeface="Helvetica Neue"/>
                <a:ea typeface="Helvetica Neue"/>
                <a:cs typeface="Helvetica Neue"/>
                <a:sym typeface="Helvetica Neue"/>
                <a:hlinkClick r:id="rId4"/>
              </a:rPr>
              <a:t>www.sofn.com/give</a:t>
            </a:r>
            <a:endParaRPr lang="en-US" dirty="0">
              <a:solidFill>
                <a:srgbClr val="595959"/>
              </a:solidFill>
              <a:latin typeface="Helvetica Neue"/>
              <a:ea typeface="Helvetica Neue"/>
              <a:cs typeface="Helvetica Neue"/>
              <a:sym typeface="Helvetica Neue"/>
            </a:endParaRPr>
          </a:p>
          <a:p>
            <a:pPr marL="380990" indent="-380990">
              <a:spcBef>
                <a:spcPts val="933"/>
              </a:spcBef>
              <a:buClr>
                <a:schemeClr val="dk1"/>
              </a:buClr>
              <a:buFont typeface="Arial"/>
              <a:buChar char="•"/>
            </a:pPr>
            <a:r>
              <a:rPr lang="en-US" dirty="0">
                <a:solidFill>
                  <a:srgbClr val="595959"/>
                </a:solidFill>
                <a:latin typeface="Helvetica Neue"/>
                <a:ea typeface="Helvetica Neue"/>
                <a:cs typeface="Helvetica Neue"/>
                <a:sym typeface="Helvetica Neue"/>
              </a:rPr>
              <a:t>Stock donations (save capital gains taxes!)</a:t>
            </a:r>
          </a:p>
          <a:p>
            <a:pPr marL="380990" indent="-380990">
              <a:spcBef>
                <a:spcPts val="933"/>
              </a:spcBef>
              <a:buClr>
                <a:schemeClr val="dk1"/>
              </a:buClr>
              <a:buFont typeface="Arial"/>
              <a:buChar char="•"/>
            </a:pPr>
            <a:r>
              <a:rPr lang="en-US" dirty="0">
                <a:solidFill>
                  <a:srgbClr val="595959"/>
                </a:solidFill>
                <a:latin typeface="Helvetica Neue"/>
                <a:ea typeface="Helvetica Neue"/>
                <a:cs typeface="Helvetica Neue"/>
                <a:sym typeface="Helvetica Neue"/>
              </a:rPr>
              <a:t>IRA distributions</a:t>
            </a:r>
          </a:p>
          <a:p>
            <a:pPr marL="380990" indent="-380990">
              <a:spcBef>
                <a:spcPts val="933"/>
              </a:spcBef>
              <a:buClr>
                <a:schemeClr val="dk1"/>
              </a:buClr>
              <a:buFont typeface="Arial"/>
              <a:buChar char="•"/>
            </a:pPr>
            <a:r>
              <a:rPr lang="en-US" dirty="0">
                <a:solidFill>
                  <a:srgbClr val="595959"/>
                </a:solidFill>
                <a:latin typeface="Helvetica Neue"/>
                <a:ea typeface="Helvetica Neue"/>
                <a:cs typeface="Helvetica Neue"/>
                <a:sym typeface="Helvetica Neue"/>
              </a:rPr>
              <a:t>Gifts of real estate</a:t>
            </a:r>
          </a:p>
          <a:p>
            <a:pPr>
              <a:spcBef>
                <a:spcPts val="933"/>
              </a:spcBef>
              <a:buClr>
                <a:schemeClr val="dk1"/>
              </a:buClr>
            </a:pPr>
            <a:endParaRPr lang="en-US" dirty="0">
              <a:solidFill>
                <a:srgbClr val="595959"/>
              </a:solidFill>
              <a:latin typeface="Helvetica Neue"/>
              <a:ea typeface="Helvetica Neue"/>
              <a:cs typeface="Helvetica Neue"/>
              <a:sym typeface="Helvetica Neue"/>
            </a:endParaRPr>
          </a:p>
          <a:p>
            <a:pPr marL="380990" indent="-380990">
              <a:spcBef>
                <a:spcPts val="933"/>
              </a:spcBef>
              <a:buClr>
                <a:schemeClr val="dk1"/>
              </a:buClr>
              <a:buFont typeface="Arial"/>
              <a:buChar char="•"/>
            </a:pPr>
            <a:r>
              <a:rPr lang="en-US" dirty="0">
                <a:solidFill>
                  <a:srgbClr val="595959"/>
                </a:solidFill>
                <a:latin typeface="Helvetica Neue"/>
                <a:ea typeface="Helvetica Neue"/>
                <a:cs typeface="Helvetica Neue"/>
                <a:sym typeface="Helvetica Neue"/>
              </a:rPr>
              <a:t>Charitable trusts</a:t>
            </a:r>
          </a:p>
          <a:p>
            <a:pPr marL="380990" indent="-380990">
              <a:spcBef>
                <a:spcPts val="933"/>
              </a:spcBef>
              <a:buClr>
                <a:schemeClr val="dk1"/>
              </a:buClr>
              <a:buFont typeface="Arial"/>
              <a:buChar char="•"/>
            </a:pPr>
            <a:r>
              <a:rPr lang="en-US" dirty="0">
                <a:solidFill>
                  <a:srgbClr val="595959"/>
                </a:solidFill>
                <a:latin typeface="Helvetica Neue"/>
                <a:ea typeface="Helvetica Neue"/>
                <a:cs typeface="Helvetica Neue"/>
                <a:sym typeface="Helvetica Neue"/>
              </a:rPr>
              <a:t>Gifts of life insurance</a:t>
            </a:r>
          </a:p>
          <a:p>
            <a:pPr marL="380990" indent="-380990">
              <a:spcBef>
                <a:spcPts val="933"/>
              </a:spcBef>
              <a:buClr>
                <a:schemeClr val="dk1"/>
              </a:buClr>
              <a:buFont typeface="Arial"/>
              <a:buChar char="•"/>
            </a:pPr>
            <a:r>
              <a:rPr lang="en-US" dirty="0">
                <a:solidFill>
                  <a:srgbClr val="595959"/>
                </a:solidFill>
                <a:latin typeface="Helvetica Neue"/>
                <a:ea typeface="Helvetica Neue"/>
                <a:cs typeface="Helvetica Neue"/>
                <a:sym typeface="Helvetica Neue"/>
              </a:rPr>
              <a:t>Legacy gifts</a:t>
            </a:r>
          </a:p>
          <a:p>
            <a:pPr marL="380990" indent="-380990">
              <a:spcBef>
                <a:spcPts val="933"/>
              </a:spcBef>
              <a:buClr>
                <a:schemeClr val="dk1"/>
              </a:buClr>
              <a:buFont typeface="Arial"/>
              <a:buChar char="•"/>
            </a:pPr>
            <a:r>
              <a:rPr lang="en-US" dirty="0">
                <a:solidFill>
                  <a:srgbClr val="595959"/>
                </a:solidFill>
                <a:latin typeface="Helvetica Neue"/>
                <a:ea typeface="Helvetica Neue"/>
                <a:cs typeface="Helvetica Neue"/>
                <a:sym typeface="Helvetica Neue"/>
              </a:rPr>
              <a:t>District and local lodge fundraisers</a:t>
            </a:r>
          </a:p>
          <a:p>
            <a:endParaRPr lang="en-US" dirty="0"/>
          </a:p>
        </p:txBody>
      </p:sp>
      <p:sp>
        <p:nvSpPr>
          <p:cNvPr id="3" name="TextBox 2">
            <a:extLst>
              <a:ext uri="{FF2B5EF4-FFF2-40B4-BE49-F238E27FC236}">
                <a16:creationId xmlns:a16="http://schemas.microsoft.com/office/drawing/2014/main" id="{EA5B1D79-460A-4151-8DED-75A0208845B7}"/>
              </a:ext>
            </a:extLst>
          </p:cNvPr>
          <p:cNvSpPr txBox="1"/>
          <p:nvPr/>
        </p:nvSpPr>
        <p:spPr>
          <a:xfrm>
            <a:off x="491337" y="5903138"/>
            <a:ext cx="10052126" cy="617092"/>
          </a:xfrm>
          <a:prstGeom prst="rect">
            <a:avLst/>
          </a:prstGeom>
          <a:noFill/>
        </p:spPr>
        <p:txBody>
          <a:bodyPr wrap="square" rtlCol="0">
            <a:spAutoFit/>
          </a:bodyPr>
          <a:lstStyle/>
          <a:p>
            <a:pPr lvl="0">
              <a:lnSpc>
                <a:spcPct val="115000"/>
              </a:lnSpc>
              <a:spcBef>
                <a:spcPts val="933"/>
              </a:spcBef>
              <a:buClr>
                <a:prstClr val="black"/>
              </a:buClr>
            </a:pPr>
            <a:r>
              <a:rPr lang="en-US" sz="1400" dirty="0">
                <a:solidFill>
                  <a:srgbClr val="595959"/>
                </a:solidFill>
                <a:latin typeface="Helvetica Neue"/>
                <a:ea typeface="Helvetica Neue"/>
                <a:cs typeface="Helvetica Neue"/>
                <a:sym typeface="Helvetica Neue"/>
              </a:rPr>
              <a:t>The Sons of Norway Foundation is a 501c3 organization. All gifts are tax deductible in accordance with state and federal law.</a:t>
            </a:r>
          </a:p>
          <a:p>
            <a:endParaRPr lang="en-US" dirty="0"/>
          </a:p>
        </p:txBody>
      </p:sp>
      <p:grpSp>
        <p:nvGrpSpPr>
          <p:cNvPr id="7" name="Group 6">
            <a:extLst>
              <a:ext uri="{FF2B5EF4-FFF2-40B4-BE49-F238E27FC236}">
                <a16:creationId xmlns:a16="http://schemas.microsoft.com/office/drawing/2014/main" id="{1DA899ED-56C5-F047-902B-F06531B1DAF2}"/>
              </a:ext>
            </a:extLst>
          </p:cNvPr>
          <p:cNvGrpSpPr/>
          <p:nvPr/>
        </p:nvGrpSpPr>
        <p:grpSpPr>
          <a:xfrm flipV="1">
            <a:off x="724366" y="1392300"/>
            <a:ext cx="4165600" cy="177800"/>
            <a:chOff x="2819400" y="1885950"/>
            <a:chExt cx="3124200" cy="152400"/>
          </a:xfrm>
        </p:grpSpPr>
        <p:sp>
          <p:nvSpPr>
            <p:cNvPr id="8" name="Rectangle 7">
              <a:extLst>
                <a:ext uri="{FF2B5EF4-FFF2-40B4-BE49-F238E27FC236}">
                  <a16:creationId xmlns:a16="http://schemas.microsoft.com/office/drawing/2014/main" id="{C5F7855A-9E45-654D-9775-96A123928FE4}"/>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9" name="Straight Connector 8">
              <a:extLst>
                <a:ext uri="{FF2B5EF4-FFF2-40B4-BE49-F238E27FC236}">
                  <a16:creationId xmlns:a16="http://schemas.microsoft.com/office/drawing/2014/main" id="{F652B020-4DAD-5349-BA57-67C6DAB750D7}"/>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99097063"/>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Shape 131"/>
          <p:cNvSpPr txBox="1"/>
          <p:nvPr/>
        </p:nvSpPr>
        <p:spPr>
          <a:xfrm>
            <a:off x="536200" y="235167"/>
            <a:ext cx="9962400" cy="978400"/>
          </a:xfrm>
          <a:prstGeom prst="rect">
            <a:avLst/>
          </a:prstGeom>
          <a:noFill/>
          <a:ln>
            <a:noFill/>
          </a:ln>
        </p:spPr>
        <p:txBody>
          <a:bodyPr lIns="121900" tIns="121900" rIns="121900" bIns="121900" anchor="t" anchorCtr="0">
            <a:noAutofit/>
          </a:bodyPr>
          <a:lstStyle/>
          <a:p>
            <a:r>
              <a:rPr lang="en-US" sz="3600" dirty="0">
                <a:solidFill>
                  <a:srgbClr val="0085AD"/>
                </a:solidFill>
                <a:latin typeface="Helvetica Neue"/>
                <a:ea typeface="Helvetica Neue"/>
                <a:cs typeface="Helvetica Neue"/>
                <a:sym typeface="Helvetica Neue"/>
              </a:rPr>
              <a:t>How Else Can I Get Involved?</a:t>
            </a:r>
            <a:endParaRPr lang="en" sz="3600" dirty="0">
              <a:solidFill>
                <a:srgbClr val="0085AD"/>
              </a:solidFill>
              <a:latin typeface="Helvetica Neue"/>
              <a:ea typeface="Helvetica Neue"/>
              <a:cs typeface="Helvetica Neue"/>
              <a:sym typeface="Helvetica Neue"/>
            </a:endParaRPr>
          </a:p>
        </p:txBody>
      </p:sp>
      <p:sp>
        <p:nvSpPr>
          <p:cNvPr id="132" name="Shape 132"/>
          <p:cNvSpPr txBox="1"/>
          <p:nvPr/>
        </p:nvSpPr>
        <p:spPr>
          <a:xfrm>
            <a:off x="536200" y="1445774"/>
            <a:ext cx="9901200" cy="5539571"/>
          </a:xfrm>
          <a:prstGeom prst="rect">
            <a:avLst/>
          </a:prstGeom>
          <a:noFill/>
          <a:ln>
            <a:noFill/>
          </a:ln>
        </p:spPr>
        <p:txBody>
          <a:bodyPr lIns="121900" tIns="121900" rIns="121900" bIns="121900" anchor="t" anchorCtr="0">
            <a:noAutofit/>
          </a:bodyPr>
          <a:lstStyle/>
          <a:p>
            <a:pPr marL="380990" indent="-380990">
              <a:lnSpc>
                <a:spcPct val="115000"/>
              </a:lnSpc>
              <a:spcBef>
                <a:spcPts val="933"/>
              </a:spcBef>
              <a:buClr>
                <a:schemeClr val="dk1"/>
              </a:buClr>
              <a:buFont typeface="Arial"/>
              <a:buChar char="•"/>
            </a:pPr>
            <a:r>
              <a:rPr lang="en-US" b="1" dirty="0">
                <a:solidFill>
                  <a:srgbClr val="595959"/>
                </a:solidFill>
                <a:latin typeface="Helvetica Neue"/>
                <a:ea typeface="Helvetica Neue"/>
                <a:cs typeface="Helvetica Neue"/>
                <a:sym typeface="Helvetica Neue"/>
              </a:rPr>
              <a:t>Become a District or Lodge Foundation Director</a:t>
            </a:r>
          </a:p>
          <a:p>
            <a:pPr>
              <a:lnSpc>
                <a:spcPct val="115000"/>
              </a:lnSpc>
              <a:spcBef>
                <a:spcPts val="933"/>
              </a:spcBef>
              <a:buClr>
                <a:schemeClr val="dk1"/>
              </a:buClr>
            </a:pPr>
            <a:r>
              <a:rPr lang="en-US" sz="1600" b="1" dirty="0">
                <a:solidFill>
                  <a:srgbClr val="595959"/>
                </a:solidFill>
                <a:latin typeface="Helvetica Neue"/>
                <a:ea typeface="Helvetica Neue"/>
                <a:cs typeface="Helvetica Neue"/>
                <a:sym typeface="Helvetica Neue"/>
              </a:rPr>
              <a:t>      </a:t>
            </a:r>
            <a:r>
              <a:rPr lang="en-US" sz="1600" dirty="0">
                <a:solidFill>
                  <a:srgbClr val="595959"/>
                </a:solidFill>
                <a:latin typeface="Helvetica Neue"/>
                <a:ea typeface="Helvetica Neue"/>
                <a:cs typeface="Helvetica Neue"/>
                <a:sym typeface="Helvetica Neue"/>
              </a:rPr>
              <a:t>-  Inform your Zone Director and Lodge members of our grant and scholarship opportunities</a:t>
            </a:r>
          </a:p>
          <a:p>
            <a:pPr>
              <a:lnSpc>
                <a:spcPct val="115000"/>
              </a:lnSpc>
              <a:spcBef>
                <a:spcPts val="933"/>
              </a:spcBef>
              <a:buClr>
                <a:schemeClr val="dk1"/>
              </a:buClr>
            </a:pPr>
            <a:r>
              <a:rPr lang="en-US" sz="1600" dirty="0">
                <a:solidFill>
                  <a:srgbClr val="595959"/>
                </a:solidFill>
                <a:latin typeface="Helvetica Neue"/>
                <a:ea typeface="Helvetica Neue"/>
                <a:cs typeface="Helvetica Neue"/>
                <a:sym typeface="Helvetica Neue"/>
              </a:rPr>
              <a:t>      -  Be an ambassador for the Foundation’s grant and scholarship recipients</a:t>
            </a:r>
          </a:p>
          <a:p>
            <a:pPr>
              <a:lnSpc>
                <a:spcPct val="115000"/>
              </a:lnSpc>
              <a:spcBef>
                <a:spcPts val="933"/>
              </a:spcBef>
              <a:buClr>
                <a:schemeClr val="dk1"/>
              </a:buClr>
            </a:pPr>
            <a:r>
              <a:rPr lang="en-US" sz="1600" dirty="0">
                <a:solidFill>
                  <a:srgbClr val="595959"/>
                </a:solidFill>
                <a:latin typeface="Helvetica Neue"/>
                <a:ea typeface="Helvetica Neue"/>
                <a:cs typeface="Helvetica Neue"/>
                <a:sym typeface="Helvetica Neue"/>
              </a:rPr>
              <a:t>      -  Help raise funds for our programs</a:t>
            </a:r>
          </a:p>
          <a:p>
            <a:pPr>
              <a:lnSpc>
                <a:spcPct val="115000"/>
              </a:lnSpc>
              <a:spcBef>
                <a:spcPts val="933"/>
              </a:spcBef>
              <a:buClr>
                <a:schemeClr val="dk1"/>
              </a:buClr>
            </a:pPr>
            <a:r>
              <a:rPr lang="en-US" sz="1600" dirty="0">
                <a:solidFill>
                  <a:srgbClr val="595959"/>
                </a:solidFill>
                <a:latin typeface="Helvetica Neue"/>
                <a:ea typeface="Helvetica Neue"/>
                <a:cs typeface="Helvetica Neue"/>
                <a:sym typeface="Helvetica Neue"/>
              </a:rPr>
              <a:t>      -  Promote the Foundation’s Core Values</a:t>
            </a:r>
          </a:p>
          <a:p>
            <a:pPr marL="380990" indent="-380990">
              <a:lnSpc>
                <a:spcPct val="115000"/>
              </a:lnSpc>
              <a:spcBef>
                <a:spcPts val="933"/>
              </a:spcBef>
              <a:buClr>
                <a:schemeClr val="dk1"/>
              </a:buClr>
              <a:buFont typeface="Arial"/>
              <a:buChar char="•"/>
            </a:pPr>
            <a:r>
              <a:rPr lang="en-US" b="1" dirty="0">
                <a:solidFill>
                  <a:srgbClr val="595959"/>
                </a:solidFill>
                <a:latin typeface="Helvetica Neue"/>
                <a:ea typeface="Helvetica Neue"/>
                <a:cs typeface="Helvetica Neue"/>
                <a:sym typeface="Helvetica Neue"/>
              </a:rPr>
              <a:t>Apply for the Board of Governors</a:t>
            </a:r>
          </a:p>
          <a:p>
            <a:pPr>
              <a:lnSpc>
                <a:spcPct val="115000"/>
              </a:lnSpc>
              <a:spcBef>
                <a:spcPts val="933"/>
              </a:spcBef>
              <a:buClr>
                <a:schemeClr val="dk1"/>
              </a:buClr>
            </a:pPr>
            <a:r>
              <a:rPr lang="en-US" sz="1600" b="1" dirty="0">
                <a:solidFill>
                  <a:srgbClr val="595959"/>
                </a:solidFill>
                <a:latin typeface="Helvetica Neue"/>
                <a:ea typeface="Helvetica Neue"/>
                <a:cs typeface="Helvetica Neue"/>
                <a:sym typeface="Helvetica Neue"/>
              </a:rPr>
              <a:t>      </a:t>
            </a:r>
            <a:r>
              <a:rPr lang="en-US" sz="1600" dirty="0">
                <a:solidFill>
                  <a:srgbClr val="595959"/>
                </a:solidFill>
                <a:latin typeface="Helvetica Neue"/>
                <a:ea typeface="Helvetica Neue"/>
                <a:cs typeface="Helvetica Neue"/>
                <a:sym typeface="Helvetica Neue"/>
              </a:rPr>
              <a:t>-  Applications accepted late summer/early fall</a:t>
            </a:r>
          </a:p>
          <a:p>
            <a:pPr>
              <a:lnSpc>
                <a:spcPct val="115000"/>
              </a:lnSpc>
              <a:spcBef>
                <a:spcPts val="933"/>
              </a:spcBef>
              <a:buClr>
                <a:schemeClr val="dk1"/>
              </a:buClr>
            </a:pPr>
            <a:r>
              <a:rPr lang="en-US" sz="1600" dirty="0">
                <a:solidFill>
                  <a:srgbClr val="595959"/>
                </a:solidFill>
                <a:latin typeface="Helvetica Neue"/>
                <a:ea typeface="Helvetica Neue"/>
                <a:cs typeface="Helvetica Neue"/>
                <a:sym typeface="Helvetica Neue"/>
              </a:rPr>
              <a:t>      -  Take on a leadership role with an organization that is passionate about serving others and </a:t>
            </a:r>
          </a:p>
          <a:p>
            <a:pPr>
              <a:lnSpc>
                <a:spcPct val="115000"/>
              </a:lnSpc>
              <a:spcBef>
                <a:spcPts val="933"/>
              </a:spcBef>
              <a:buClr>
                <a:schemeClr val="dk1"/>
              </a:buClr>
            </a:pPr>
            <a:r>
              <a:rPr lang="en-US" sz="1600" dirty="0">
                <a:solidFill>
                  <a:srgbClr val="595959"/>
                </a:solidFill>
                <a:latin typeface="Helvetica Neue"/>
                <a:ea typeface="Helvetica Neue"/>
                <a:cs typeface="Helvetica Neue"/>
                <a:sym typeface="Helvetica Neue"/>
              </a:rPr>
              <a:t>      sharing our Nordic values</a:t>
            </a:r>
          </a:p>
          <a:p>
            <a:pPr>
              <a:lnSpc>
                <a:spcPct val="115000"/>
              </a:lnSpc>
              <a:spcBef>
                <a:spcPts val="933"/>
              </a:spcBef>
              <a:buClr>
                <a:schemeClr val="dk1"/>
              </a:buClr>
            </a:pPr>
            <a:r>
              <a:rPr lang="en-US" sz="1600" dirty="0">
                <a:solidFill>
                  <a:schemeClr val="tx1">
                    <a:lumMod val="65000"/>
                    <a:lumOff val="35000"/>
                  </a:schemeClr>
                </a:solidFill>
                <a:latin typeface="Helvetica Neue"/>
                <a:ea typeface="Helvetica Neue"/>
                <a:cs typeface="Helvetica Neue"/>
                <a:sym typeface="Helvetica Neue"/>
              </a:rPr>
              <a:t>      -  Searching for people with legal, fund development and social media skills</a:t>
            </a:r>
          </a:p>
          <a:p>
            <a:pPr marL="380990" indent="-380990">
              <a:lnSpc>
                <a:spcPct val="115000"/>
              </a:lnSpc>
              <a:spcBef>
                <a:spcPts val="933"/>
              </a:spcBef>
              <a:buClr>
                <a:schemeClr val="dk1"/>
              </a:buClr>
              <a:buFont typeface="Arial"/>
              <a:buChar char="•"/>
            </a:pPr>
            <a:r>
              <a:rPr lang="en-US" b="1" dirty="0">
                <a:solidFill>
                  <a:srgbClr val="595959"/>
                </a:solidFill>
                <a:latin typeface="Helvetica Neue"/>
                <a:ea typeface="Helvetica Neue"/>
                <a:cs typeface="Helvetica Neue"/>
                <a:sym typeface="Helvetica Neue"/>
              </a:rPr>
              <a:t>Become a scholarship or grant reviewer</a:t>
            </a:r>
          </a:p>
          <a:p>
            <a:pPr lvl="1">
              <a:lnSpc>
                <a:spcPct val="115000"/>
              </a:lnSpc>
              <a:spcBef>
                <a:spcPts val="933"/>
              </a:spcBef>
              <a:buClr>
                <a:schemeClr val="dk1"/>
              </a:buClr>
            </a:pPr>
            <a:r>
              <a:rPr lang="en-US" sz="1600" dirty="0">
                <a:solidFill>
                  <a:srgbClr val="595959"/>
                </a:solidFill>
                <a:latin typeface="Helvetica Neue"/>
                <a:ea typeface="Helvetica Neue"/>
                <a:cs typeface="Helvetica Neue"/>
                <a:sym typeface="Helvetica Neue"/>
              </a:rPr>
              <a:t>- Help the foundation make funding decisions by providing your expertise and time</a:t>
            </a:r>
          </a:p>
          <a:p>
            <a:endParaRPr lang="en-US" sz="2400" dirty="0"/>
          </a:p>
        </p:txBody>
      </p:sp>
      <p:pic>
        <p:nvPicPr>
          <p:cNvPr id="5" name="Shape 98" descr="IMG_2181.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grpSp>
        <p:nvGrpSpPr>
          <p:cNvPr id="6" name="Group 5">
            <a:extLst>
              <a:ext uri="{FF2B5EF4-FFF2-40B4-BE49-F238E27FC236}">
                <a16:creationId xmlns:a16="http://schemas.microsoft.com/office/drawing/2014/main" id="{F027B86A-E560-1842-A327-0FFF86BCC223}"/>
              </a:ext>
            </a:extLst>
          </p:cNvPr>
          <p:cNvGrpSpPr/>
          <p:nvPr/>
        </p:nvGrpSpPr>
        <p:grpSpPr>
          <a:xfrm flipV="1">
            <a:off x="663406" y="1124667"/>
            <a:ext cx="4165600" cy="177800"/>
            <a:chOff x="2819400" y="1885950"/>
            <a:chExt cx="3124200" cy="152400"/>
          </a:xfrm>
        </p:grpSpPr>
        <p:sp>
          <p:nvSpPr>
            <p:cNvPr id="7" name="Rectangle 6">
              <a:extLst>
                <a:ext uri="{FF2B5EF4-FFF2-40B4-BE49-F238E27FC236}">
                  <a16:creationId xmlns:a16="http://schemas.microsoft.com/office/drawing/2014/main" id="{48B5A2C4-DDF3-8540-8DE8-B8A3E103CC2F}"/>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A0B08858-4775-F949-B17F-58A303707569}"/>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2251654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Shape 131"/>
          <p:cNvSpPr txBox="1"/>
          <p:nvPr/>
        </p:nvSpPr>
        <p:spPr>
          <a:xfrm>
            <a:off x="536200" y="235167"/>
            <a:ext cx="9962400" cy="978400"/>
          </a:xfrm>
          <a:prstGeom prst="rect">
            <a:avLst/>
          </a:prstGeom>
          <a:noFill/>
          <a:ln>
            <a:noFill/>
          </a:ln>
        </p:spPr>
        <p:txBody>
          <a:bodyPr lIns="121900" tIns="121900" rIns="121900" bIns="121900" anchor="t" anchorCtr="0">
            <a:noAutofit/>
          </a:bodyPr>
          <a:lstStyle/>
          <a:p>
            <a:r>
              <a:rPr lang="en-US" sz="3600" dirty="0">
                <a:solidFill>
                  <a:srgbClr val="0085AD"/>
                </a:solidFill>
                <a:latin typeface="Helvetica Neue"/>
                <a:ea typeface="Helvetica Neue"/>
                <a:cs typeface="Helvetica Neue"/>
                <a:sym typeface="Helvetica Neue"/>
              </a:rPr>
              <a:t>Contact the Foundation today!</a:t>
            </a:r>
            <a:endParaRPr lang="en" sz="3600" dirty="0">
              <a:solidFill>
                <a:srgbClr val="0085AD"/>
              </a:solidFill>
              <a:latin typeface="Helvetica Neue"/>
              <a:ea typeface="Helvetica Neue"/>
              <a:cs typeface="Helvetica Neue"/>
              <a:sym typeface="Helvetica Neue"/>
            </a:endParaRPr>
          </a:p>
        </p:txBody>
      </p:sp>
      <p:sp>
        <p:nvSpPr>
          <p:cNvPr id="132" name="Shape 132"/>
          <p:cNvSpPr txBox="1"/>
          <p:nvPr/>
        </p:nvSpPr>
        <p:spPr>
          <a:xfrm>
            <a:off x="536200" y="1481791"/>
            <a:ext cx="9901200" cy="5259345"/>
          </a:xfrm>
          <a:prstGeom prst="rect">
            <a:avLst/>
          </a:prstGeom>
          <a:noFill/>
          <a:ln>
            <a:noFill/>
          </a:ln>
        </p:spPr>
        <p:txBody>
          <a:bodyPr lIns="121900" tIns="121900" rIns="121900" bIns="121900" anchor="t" anchorCtr="0">
            <a:noAutofit/>
          </a:bodyPr>
          <a:lstStyle/>
          <a:p>
            <a:pPr>
              <a:lnSpc>
                <a:spcPct val="115000"/>
              </a:lnSpc>
              <a:spcBef>
                <a:spcPts val="933"/>
              </a:spcBef>
              <a:buClr>
                <a:schemeClr val="dk1"/>
              </a:buClr>
            </a:pPr>
            <a:r>
              <a:rPr lang="en-US" dirty="0">
                <a:solidFill>
                  <a:srgbClr val="595959"/>
                </a:solidFill>
                <a:latin typeface="Helvetica Neue"/>
                <a:ea typeface="Helvetica Neue"/>
                <a:cs typeface="Helvetica Neue"/>
                <a:sym typeface="Helvetica Neue"/>
              </a:rPr>
              <a:t>You can contact your district’s Foundation Director or contact Sons of Norway Foundation directly with the contact information below:</a:t>
            </a:r>
          </a:p>
          <a:p>
            <a:endParaRPr lang="en-US" sz="2400" b="1" dirty="0">
              <a:solidFill>
                <a:srgbClr val="595959"/>
              </a:solidFill>
              <a:latin typeface="Helvetica Neue"/>
              <a:sym typeface="Helvetica Neue"/>
            </a:endParaRPr>
          </a:p>
          <a:p>
            <a:r>
              <a:rPr lang="en-US" b="1" dirty="0">
                <a:solidFill>
                  <a:srgbClr val="595959"/>
                </a:solidFill>
                <a:latin typeface="Helvetica Neue"/>
                <a:sym typeface="Helvetica Neue"/>
              </a:rPr>
              <a:t>Anne Olson</a:t>
            </a:r>
            <a:br>
              <a:rPr lang="en-US" b="1" dirty="0">
                <a:solidFill>
                  <a:srgbClr val="595959"/>
                </a:solidFill>
                <a:latin typeface="Helvetica Neue"/>
                <a:sym typeface="Helvetica Neue"/>
              </a:rPr>
            </a:br>
            <a:r>
              <a:rPr lang="en-US" dirty="0">
                <a:solidFill>
                  <a:srgbClr val="595959"/>
                </a:solidFill>
                <a:latin typeface="Helvetica Neue"/>
                <a:sym typeface="Helvetica Neue"/>
              </a:rPr>
              <a:t>Foundation Director</a:t>
            </a:r>
          </a:p>
          <a:p>
            <a:r>
              <a:rPr lang="en-US" dirty="0">
                <a:solidFill>
                  <a:srgbClr val="595959"/>
                </a:solidFill>
                <a:latin typeface="Helvetica Neue"/>
                <a:sym typeface="Helvetica Neue"/>
              </a:rPr>
              <a:t>612-821-4632</a:t>
            </a:r>
          </a:p>
          <a:p>
            <a:r>
              <a:rPr lang="en-US" dirty="0">
                <a:solidFill>
                  <a:srgbClr val="595959"/>
                </a:solidFill>
                <a:latin typeface="Helvetica Neue"/>
                <a:sym typeface="Helvetica Neue"/>
                <a:hlinkClick r:id="rId3"/>
              </a:rPr>
              <a:t>foundation@sofn.com</a:t>
            </a:r>
            <a:endParaRPr lang="en-US" dirty="0">
              <a:solidFill>
                <a:srgbClr val="595959"/>
              </a:solidFill>
              <a:latin typeface="Helvetica Neue"/>
              <a:sym typeface="Helvetica Neue"/>
            </a:endParaRPr>
          </a:p>
          <a:p>
            <a:r>
              <a:rPr lang="en-US" dirty="0">
                <a:solidFill>
                  <a:srgbClr val="595959"/>
                </a:solidFill>
                <a:latin typeface="Helvetica Neue"/>
                <a:sym typeface="Helvetica Neue"/>
                <a:hlinkClick r:id="rId4"/>
              </a:rPr>
              <a:t>www.sofn.com/foundation</a:t>
            </a:r>
            <a:endParaRPr lang="en-US" dirty="0">
              <a:solidFill>
                <a:srgbClr val="595959"/>
              </a:solidFill>
              <a:latin typeface="Helvetica Neue"/>
              <a:sym typeface="Helvetica Neue"/>
            </a:endParaRPr>
          </a:p>
          <a:p>
            <a:endParaRPr lang="en-US" sz="2400" dirty="0"/>
          </a:p>
        </p:txBody>
      </p:sp>
      <p:pic>
        <p:nvPicPr>
          <p:cNvPr id="5" name="Shape 98" descr="IMG_2181.JP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pic>
        <p:nvPicPr>
          <p:cNvPr id="3" name="Picture 2">
            <a:extLst>
              <a:ext uri="{FF2B5EF4-FFF2-40B4-BE49-F238E27FC236}">
                <a16:creationId xmlns:a16="http://schemas.microsoft.com/office/drawing/2014/main" id="{A7F52F7E-0C8E-4133-A8A8-6CE4410CF74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2873" y="4248676"/>
            <a:ext cx="3444805" cy="1823175"/>
          </a:xfrm>
          <a:prstGeom prst="rect">
            <a:avLst/>
          </a:prstGeom>
        </p:spPr>
      </p:pic>
      <p:grpSp>
        <p:nvGrpSpPr>
          <p:cNvPr id="6" name="Group 5">
            <a:extLst>
              <a:ext uri="{FF2B5EF4-FFF2-40B4-BE49-F238E27FC236}">
                <a16:creationId xmlns:a16="http://schemas.microsoft.com/office/drawing/2014/main" id="{98BBFB69-1B69-BC41-A7AC-C32588B52A74}"/>
              </a:ext>
            </a:extLst>
          </p:cNvPr>
          <p:cNvGrpSpPr/>
          <p:nvPr/>
        </p:nvGrpSpPr>
        <p:grpSpPr>
          <a:xfrm flipV="1">
            <a:off x="687790" y="1124667"/>
            <a:ext cx="4165600" cy="177800"/>
            <a:chOff x="2819400" y="1885950"/>
            <a:chExt cx="3124200" cy="152400"/>
          </a:xfrm>
        </p:grpSpPr>
        <p:sp>
          <p:nvSpPr>
            <p:cNvPr id="7" name="Rectangle 6">
              <a:extLst>
                <a:ext uri="{FF2B5EF4-FFF2-40B4-BE49-F238E27FC236}">
                  <a16:creationId xmlns:a16="http://schemas.microsoft.com/office/drawing/2014/main" id="{6E8E828D-416B-514F-808A-A94029D5FACD}"/>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88D8E2A4-0E67-E443-BCE2-5E52A90F78F6}"/>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1184086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5" name="Shape 98" descr="IMG_2181.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sp>
        <p:nvSpPr>
          <p:cNvPr id="6" name="Shape 131">
            <a:extLst>
              <a:ext uri="{FF2B5EF4-FFF2-40B4-BE49-F238E27FC236}">
                <a16:creationId xmlns:a16="http://schemas.microsoft.com/office/drawing/2014/main" id="{EF031751-C72E-924E-ACB5-6471D2561033}"/>
              </a:ext>
            </a:extLst>
          </p:cNvPr>
          <p:cNvSpPr txBox="1"/>
          <p:nvPr/>
        </p:nvSpPr>
        <p:spPr>
          <a:xfrm>
            <a:off x="536200" y="413900"/>
            <a:ext cx="9962400" cy="978400"/>
          </a:xfrm>
          <a:prstGeom prst="rect">
            <a:avLst/>
          </a:prstGeom>
          <a:noFill/>
          <a:ln>
            <a:noFill/>
          </a:ln>
        </p:spPr>
        <p:txBody>
          <a:bodyPr lIns="121900" tIns="121900" rIns="121900" bIns="121900" anchor="t" anchorCtr="0">
            <a:noAutofit/>
          </a:bodyPr>
          <a:lstStyle/>
          <a:p>
            <a:pPr lvl="0"/>
            <a:r>
              <a:rPr lang="en-US" sz="3600" dirty="0">
                <a:solidFill>
                  <a:srgbClr val="0085AD"/>
                </a:solidFill>
                <a:latin typeface="Helvetica Neue"/>
                <a:ea typeface="Helvetica Neue"/>
                <a:cs typeface="Helvetica Neue"/>
                <a:sym typeface="Helvetica Neue"/>
              </a:rPr>
              <a:t>Sons of Norway Foundation’s Mission</a:t>
            </a:r>
          </a:p>
        </p:txBody>
      </p:sp>
      <p:sp>
        <p:nvSpPr>
          <p:cNvPr id="8" name="Shape 132">
            <a:extLst>
              <a:ext uri="{FF2B5EF4-FFF2-40B4-BE49-F238E27FC236}">
                <a16:creationId xmlns:a16="http://schemas.microsoft.com/office/drawing/2014/main" id="{66E4A746-F537-884E-A9DD-08B92F1B8B37}"/>
              </a:ext>
            </a:extLst>
          </p:cNvPr>
          <p:cNvSpPr txBox="1"/>
          <p:nvPr/>
        </p:nvSpPr>
        <p:spPr>
          <a:xfrm>
            <a:off x="536200" y="2043176"/>
            <a:ext cx="9657931" cy="1524000"/>
          </a:xfrm>
          <a:prstGeom prst="rect">
            <a:avLst/>
          </a:prstGeom>
          <a:noFill/>
          <a:ln>
            <a:noFill/>
          </a:ln>
        </p:spPr>
        <p:txBody>
          <a:bodyPr lIns="121900" tIns="121900" rIns="121900" bIns="121900" anchor="t" anchorCtr="0">
            <a:noAutofit/>
          </a:bodyPr>
          <a:lstStyle/>
          <a:p>
            <a:pPr>
              <a:lnSpc>
                <a:spcPct val="115000"/>
              </a:lnSpc>
              <a:spcBef>
                <a:spcPts val="2267"/>
              </a:spcBef>
              <a:buClr>
                <a:schemeClr val="dk1"/>
              </a:buClr>
              <a:buSzPct val="61111"/>
            </a:pPr>
            <a:r>
              <a:rPr lang="en-US" sz="2133" i="1" dirty="0">
                <a:solidFill>
                  <a:srgbClr val="595959"/>
                </a:solidFill>
                <a:latin typeface="Helvetica Neue"/>
                <a:ea typeface="Helvetica Neue"/>
                <a:cs typeface="Helvetica Neue"/>
                <a:sym typeface="Helvetica Neue"/>
              </a:rPr>
              <a:t>The Sons of Norway Foundation is dedicated to funding activities that preserve and promote Norwegian heritage, positively affect members, and make Sons of Norway communities a more vibrant place to live.</a:t>
            </a:r>
            <a:endParaRPr lang="en-US" sz="2133" dirty="0"/>
          </a:p>
        </p:txBody>
      </p:sp>
      <p:grpSp>
        <p:nvGrpSpPr>
          <p:cNvPr id="7" name="Group 6">
            <a:extLst>
              <a:ext uri="{FF2B5EF4-FFF2-40B4-BE49-F238E27FC236}">
                <a16:creationId xmlns:a16="http://schemas.microsoft.com/office/drawing/2014/main" id="{A00C35DF-276A-6740-8657-5AFA7D098784}"/>
              </a:ext>
            </a:extLst>
          </p:cNvPr>
          <p:cNvGrpSpPr/>
          <p:nvPr/>
        </p:nvGrpSpPr>
        <p:grpSpPr>
          <a:xfrm flipV="1">
            <a:off x="536200" y="1539938"/>
            <a:ext cx="4165600" cy="177800"/>
            <a:chOff x="2819400" y="1885950"/>
            <a:chExt cx="3124200" cy="152400"/>
          </a:xfrm>
        </p:grpSpPr>
        <p:sp>
          <p:nvSpPr>
            <p:cNvPr id="9" name="Rectangle 8">
              <a:extLst>
                <a:ext uri="{FF2B5EF4-FFF2-40B4-BE49-F238E27FC236}">
                  <a16:creationId xmlns:a16="http://schemas.microsoft.com/office/drawing/2014/main" id="{88E82192-26F9-AD49-B6EE-EB0BE54D51C5}"/>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10" name="Straight Connector 9">
              <a:extLst>
                <a:ext uri="{FF2B5EF4-FFF2-40B4-BE49-F238E27FC236}">
                  <a16:creationId xmlns:a16="http://schemas.microsoft.com/office/drawing/2014/main" id="{6F09BDB5-270B-4D4B-8B3C-65AF46855994}"/>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pic>
        <p:nvPicPr>
          <p:cNvPr id="3" name="Picture 2" descr="A group of people on a mountain lake&#10;&#10;Description automatically generated">
            <a:extLst>
              <a:ext uri="{FF2B5EF4-FFF2-40B4-BE49-F238E27FC236}">
                <a16:creationId xmlns:a16="http://schemas.microsoft.com/office/drawing/2014/main" id="{44545EA3-7CD2-3E41-A478-D0BD47FA62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9200" y="3892614"/>
            <a:ext cx="2920179" cy="1947354"/>
          </a:xfrm>
          <a:prstGeom prst="rect">
            <a:avLst/>
          </a:prstGeom>
        </p:spPr>
      </p:pic>
      <p:pic>
        <p:nvPicPr>
          <p:cNvPr id="11" name="Picture 10" descr="A picture containing person, looking, holding, people&#10;&#10;Description automatically generated">
            <a:extLst>
              <a:ext uri="{FF2B5EF4-FFF2-40B4-BE49-F238E27FC236}">
                <a16:creationId xmlns:a16="http://schemas.microsoft.com/office/drawing/2014/main" id="{6D637387-8AED-9E4E-B4EF-F0F0E39952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95573" y="3892614"/>
            <a:ext cx="2922194" cy="1947354"/>
          </a:xfrm>
          <a:prstGeom prst="rect">
            <a:avLst/>
          </a:prstGeom>
        </p:spPr>
      </p:pic>
      <p:pic>
        <p:nvPicPr>
          <p:cNvPr id="13" name="Picture 12" descr="A person standing in front of a body of water&#10;&#10;Description automatically generated">
            <a:extLst>
              <a:ext uri="{FF2B5EF4-FFF2-40B4-BE49-F238E27FC236}">
                <a16:creationId xmlns:a16="http://schemas.microsoft.com/office/drawing/2014/main" id="{91D4C160-56E3-C34C-8CB6-AEB771802C1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55646" y="3892614"/>
            <a:ext cx="2920179" cy="1948043"/>
          </a:xfrm>
          <a:prstGeom prst="rect">
            <a:avLst/>
          </a:prstGeom>
        </p:spPr>
      </p:pic>
    </p:spTree>
    <p:extLst>
      <p:ext uri="{BB962C8B-B14F-4D97-AF65-F5344CB8AC3E}">
        <p14:creationId xmlns:p14="http://schemas.microsoft.com/office/powerpoint/2010/main" val="318307972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p:nvPr/>
        </p:nvSpPr>
        <p:spPr>
          <a:xfrm>
            <a:off x="536200" y="413900"/>
            <a:ext cx="9962400" cy="978400"/>
          </a:xfrm>
          <a:prstGeom prst="rect">
            <a:avLst/>
          </a:prstGeom>
          <a:noFill/>
          <a:ln>
            <a:noFill/>
          </a:ln>
        </p:spPr>
        <p:txBody>
          <a:bodyPr lIns="121900" tIns="121900" rIns="121900" bIns="121900" anchor="t" anchorCtr="0">
            <a:noAutofit/>
          </a:bodyPr>
          <a:lstStyle/>
          <a:p>
            <a:r>
              <a:rPr lang="en" sz="3600" dirty="0">
                <a:solidFill>
                  <a:srgbClr val="0085AD"/>
                </a:solidFill>
                <a:latin typeface="Helvetica Neue"/>
                <a:ea typeface="Helvetica Neue"/>
                <a:cs typeface="Helvetica Neue"/>
                <a:sym typeface="Helvetica Neue"/>
              </a:rPr>
              <a:t>Foundation’s Core Values</a:t>
            </a:r>
          </a:p>
        </p:txBody>
      </p:sp>
      <p:sp>
        <p:nvSpPr>
          <p:cNvPr id="124" name="Shape 124"/>
          <p:cNvSpPr txBox="1"/>
          <p:nvPr/>
        </p:nvSpPr>
        <p:spPr>
          <a:xfrm>
            <a:off x="724366" y="1825721"/>
            <a:ext cx="9586067" cy="4207933"/>
          </a:xfrm>
          <a:prstGeom prst="rect">
            <a:avLst/>
          </a:prstGeom>
          <a:noFill/>
          <a:ln>
            <a:noFill/>
          </a:ln>
        </p:spPr>
        <p:txBody>
          <a:bodyPr lIns="121900" tIns="121900" rIns="121900" bIns="121900" anchor="ctr" anchorCtr="0">
            <a:noAutofit/>
          </a:bodyPr>
          <a:lstStyle/>
          <a:p>
            <a:pPr>
              <a:lnSpc>
                <a:spcPct val="115000"/>
              </a:lnSpc>
              <a:spcBef>
                <a:spcPts val="2267"/>
              </a:spcBef>
              <a:buClr>
                <a:schemeClr val="dk1"/>
              </a:buClr>
              <a:buSzPct val="61111"/>
            </a:pPr>
            <a:r>
              <a:rPr lang="en-US" sz="2400" dirty="0">
                <a:solidFill>
                  <a:srgbClr val="595959"/>
                </a:solidFill>
                <a:latin typeface="Helvetica Neue"/>
                <a:ea typeface="Helvetica Neue"/>
                <a:cs typeface="Helvetica Neue"/>
                <a:sym typeface="Helvetica Neue"/>
              </a:rPr>
              <a:t>1) Creating the heritage of the future</a:t>
            </a:r>
          </a:p>
          <a:p>
            <a:pPr>
              <a:lnSpc>
                <a:spcPct val="115000"/>
              </a:lnSpc>
              <a:spcBef>
                <a:spcPts val="2267"/>
              </a:spcBef>
              <a:buClr>
                <a:schemeClr val="dk1"/>
              </a:buClr>
              <a:buSzPct val="61111"/>
            </a:pPr>
            <a:r>
              <a:rPr lang="en-US" sz="2400" dirty="0">
                <a:solidFill>
                  <a:srgbClr val="595959"/>
                </a:solidFill>
                <a:latin typeface="Helvetica Neue"/>
                <a:ea typeface="Helvetica Neue"/>
                <a:cs typeface="Helvetica Neue"/>
                <a:sym typeface="Helvetica Neue"/>
              </a:rPr>
              <a:t>2) Sustaining the link to contemporary Norway</a:t>
            </a:r>
          </a:p>
          <a:p>
            <a:pPr>
              <a:lnSpc>
                <a:spcPct val="115000"/>
              </a:lnSpc>
              <a:spcBef>
                <a:spcPts val="2267"/>
              </a:spcBef>
              <a:buClr>
                <a:schemeClr val="dk1"/>
              </a:buClr>
              <a:buSzPct val="61111"/>
            </a:pPr>
            <a:r>
              <a:rPr lang="en-US" sz="2400" dirty="0">
                <a:solidFill>
                  <a:srgbClr val="595959"/>
                </a:solidFill>
                <a:latin typeface="Helvetica Neue"/>
                <a:ea typeface="Helvetica Neue"/>
                <a:cs typeface="Helvetica Neue"/>
                <a:sym typeface="Helvetica Neue"/>
              </a:rPr>
              <a:t>3) Committing to life-long learning and service</a:t>
            </a:r>
          </a:p>
          <a:p>
            <a:pPr>
              <a:lnSpc>
                <a:spcPct val="115000"/>
              </a:lnSpc>
              <a:spcBef>
                <a:spcPts val="2267"/>
              </a:spcBef>
              <a:buClr>
                <a:schemeClr val="dk1"/>
              </a:buClr>
              <a:buSzPct val="61111"/>
            </a:pPr>
            <a:r>
              <a:rPr lang="en-US" sz="2400" dirty="0">
                <a:solidFill>
                  <a:srgbClr val="595959"/>
                </a:solidFill>
                <a:latin typeface="Helvetica Neue"/>
                <a:ea typeface="Helvetica Neue"/>
                <a:cs typeface="Helvetica Neue"/>
                <a:sym typeface="Helvetica Neue"/>
              </a:rPr>
              <a:t>4) Preserving compassion for those in need</a:t>
            </a:r>
          </a:p>
          <a:p>
            <a:pPr>
              <a:lnSpc>
                <a:spcPct val="115000"/>
              </a:lnSpc>
              <a:spcBef>
                <a:spcPts val="2267"/>
              </a:spcBef>
              <a:buClr>
                <a:schemeClr val="dk1"/>
              </a:buClr>
              <a:buSzPct val="61111"/>
            </a:pPr>
            <a:r>
              <a:rPr lang="en-US" sz="2400" dirty="0">
                <a:solidFill>
                  <a:srgbClr val="595959"/>
                </a:solidFill>
                <a:latin typeface="Helvetica Neue"/>
                <a:ea typeface="Helvetica Neue"/>
                <a:cs typeface="Helvetica Neue"/>
                <a:sym typeface="Helvetica Neue"/>
              </a:rPr>
              <a:t>5) Funding innovative individuals and opportunities</a:t>
            </a:r>
          </a:p>
          <a:p>
            <a:pPr>
              <a:lnSpc>
                <a:spcPct val="115000"/>
              </a:lnSpc>
              <a:spcBef>
                <a:spcPts val="2267"/>
              </a:spcBef>
              <a:buClr>
                <a:schemeClr val="dk1"/>
              </a:buClr>
              <a:buSzPct val="61111"/>
            </a:pPr>
            <a:r>
              <a:rPr lang="en-US" sz="2400" dirty="0">
                <a:solidFill>
                  <a:srgbClr val="595959"/>
                </a:solidFill>
                <a:latin typeface="Helvetica Neue"/>
                <a:ea typeface="Helvetica Neue"/>
                <a:cs typeface="Helvetica Neue"/>
                <a:sym typeface="Helvetica Neue"/>
              </a:rPr>
              <a:t>6) Fostering a cohesive community of philanthropy</a:t>
            </a:r>
          </a:p>
        </p:txBody>
      </p:sp>
      <p:pic>
        <p:nvPicPr>
          <p:cNvPr id="5" name="Shape 98" descr="IMG_2181.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grpSp>
        <p:nvGrpSpPr>
          <p:cNvPr id="6" name="Group 5">
            <a:extLst>
              <a:ext uri="{FF2B5EF4-FFF2-40B4-BE49-F238E27FC236}">
                <a16:creationId xmlns:a16="http://schemas.microsoft.com/office/drawing/2014/main" id="{0CD9B32E-9826-C343-AE11-066BE6887727}"/>
              </a:ext>
            </a:extLst>
          </p:cNvPr>
          <p:cNvGrpSpPr/>
          <p:nvPr/>
        </p:nvGrpSpPr>
        <p:grpSpPr>
          <a:xfrm flipV="1">
            <a:off x="724366" y="1392300"/>
            <a:ext cx="4165600" cy="177800"/>
            <a:chOff x="2819400" y="1885950"/>
            <a:chExt cx="3124200" cy="152400"/>
          </a:xfrm>
        </p:grpSpPr>
        <p:sp>
          <p:nvSpPr>
            <p:cNvPr id="7" name="Rectangle 6">
              <a:extLst>
                <a:ext uri="{FF2B5EF4-FFF2-40B4-BE49-F238E27FC236}">
                  <a16:creationId xmlns:a16="http://schemas.microsoft.com/office/drawing/2014/main" id="{FAABC758-A250-294A-A682-BF48AF04EC68}"/>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67E0A536-54E7-074F-A60B-00AF2A7B1673}"/>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079720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p:nvPr/>
        </p:nvSpPr>
        <p:spPr>
          <a:xfrm>
            <a:off x="505016" y="447456"/>
            <a:ext cx="9962400" cy="978400"/>
          </a:xfrm>
          <a:prstGeom prst="rect">
            <a:avLst/>
          </a:prstGeom>
          <a:noFill/>
          <a:ln>
            <a:noFill/>
          </a:ln>
        </p:spPr>
        <p:txBody>
          <a:bodyPr lIns="121900" tIns="121900" rIns="121900" bIns="121900" anchor="t" anchorCtr="0">
            <a:noAutofit/>
          </a:bodyPr>
          <a:lstStyle/>
          <a:p>
            <a:r>
              <a:rPr lang="en-US" sz="3600" dirty="0">
                <a:solidFill>
                  <a:srgbClr val="0085AD"/>
                </a:solidFill>
                <a:latin typeface="Helvetica Neue"/>
                <a:ea typeface="Helvetica Neue"/>
                <a:cs typeface="Helvetica Neue"/>
                <a:sym typeface="Helvetica Neue"/>
              </a:rPr>
              <a:t>The Foundation is here for members in 3 ways:</a:t>
            </a:r>
            <a:endParaRPr lang="en" sz="3600" dirty="0">
              <a:solidFill>
                <a:srgbClr val="0085AD"/>
              </a:solidFill>
              <a:latin typeface="Helvetica Neue"/>
              <a:ea typeface="Helvetica Neue"/>
              <a:cs typeface="Helvetica Neue"/>
              <a:sym typeface="Helvetica Neue"/>
            </a:endParaRPr>
          </a:p>
        </p:txBody>
      </p:sp>
      <p:sp>
        <p:nvSpPr>
          <p:cNvPr id="124" name="Shape 124"/>
          <p:cNvSpPr txBox="1"/>
          <p:nvPr/>
        </p:nvSpPr>
        <p:spPr>
          <a:xfrm>
            <a:off x="529400" y="1449632"/>
            <a:ext cx="9586067" cy="4207933"/>
          </a:xfrm>
          <a:prstGeom prst="rect">
            <a:avLst/>
          </a:prstGeom>
          <a:noFill/>
          <a:ln>
            <a:noFill/>
          </a:ln>
        </p:spPr>
        <p:txBody>
          <a:bodyPr lIns="121900" tIns="121900" rIns="121900" bIns="121900" anchor="ctr" anchorCtr="0">
            <a:noAutofit/>
          </a:bodyPr>
          <a:lstStyle/>
          <a:p>
            <a:pPr marL="342900" indent="-342900">
              <a:lnSpc>
                <a:spcPct val="115000"/>
              </a:lnSpc>
              <a:spcBef>
                <a:spcPts val="2267"/>
              </a:spcBef>
              <a:buClr>
                <a:schemeClr val="dk1"/>
              </a:buClr>
              <a:buSzPct val="61111"/>
              <a:buFont typeface="Arial" panose="020B0604020202020204" pitchFamily="34" charset="0"/>
              <a:buChar char="•"/>
            </a:pPr>
            <a:r>
              <a:rPr lang="en-US" sz="2400" b="1" dirty="0">
                <a:solidFill>
                  <a:schemeClr val="tx1">
                    <a:lumMod val="65000"/>
                    <a:lumOff val="35000"/>
                  </a:schemeClr>
                </a:solidFill>
                <a:latin typeface="Helvetica Neue"/>
                <a:ea typeface="Helvetica Neue"/>
                <a:cs typeface="Helvetica Neue"/>
                <a:sym typeface="Helvetica Neue"/>
              </a:rPr>
              <a:t>GRANTS </a:t>
            </a:r>
            <a:r>
              <a:rPr lang="en-US" sz="2400" dirty="0">
                <a:solidFill>
                  <a:schemeClr val="tx1">
                    <a:lumMod val="65000"/>
                    <a:lumOff val="35000"/>
                  </a:schemeClr>
                </a:solidFill>
                <a:latin typeface="Helvetica Neue"/>
                <a:ea typeface="Helvetica Neue"/>
                <a:cs typeface="Helvetica Neue"/>
                <a:sym typeface="Helvetica Neue"/>
              </a:rPr>
              <a:t>for lodges, community partners and members in need</a:t>
            </a:r>
          </a:p>
          <a:p>
            <a:pPr marL="342900" indent="-342900">
              <a:lnSpc>
                <a:spcPct val="115000"/>
              </a:lnSpc>
              <a:spcBef>
                <a:spcPts val="2267"/>
              </a:spcBef>
              <a:buClr>
                <a:schemeClr val="dk1"/>
              </a:buClr>
              <a:buSzPct val="61111"/>
              <a:buFont typeface="Arial" panose="020B0604020202020204" pitchFamily="34" charset="0"/>
              <a:buChar char="•"/>
            </a:pPr>
            <a:r>
              <a:rPr lang="en-US" sz="2400" b="1" dirty="0">
                <a:solidFill>
                  <a:schemeClr val="tx1">
                    <a:lumMod val="65000"/>
                    <a:lumOff val="35000"/>
                  </a:schemeClr>
                </a:solidFill>
                <a:latin typeface="Helvetica Neue"/>
                <a:ea typeface="Helvetica Neue"/>
                <a:cs typeface="Helvetica Neue"/>
                <a:sym typeface="Helvetica Neue"/>
              </a:rPr>
              <a:t>SCHOLARSHIPS</a:t>
            </a:r>
            <a:r>
              <a:rPr lang="en-US" sz="2400" dirty="0">
                <a:solidFill>
                  <a:schemeClr val="tx1">
                    <a:lumMod val="65000"/>
                    <a:lumOff val="35000"/>
                  </a:schemeClr>
                </a:solidFill>
                <a:latin typeface="Helvetica Neue"/>
                <a:ea typeface="Helvetica Neue"/>
                <a:cs typeface="Helvetica Neue"/>
                <a:sym typeface="Helvetica Neue"/>
              </a:rPr>
              <a:t> for post secondary education and cross cultural exchanges</a:t>
            </a:r>
          </a:p>
          <a:p>
            <a:pPr marL="342900" indent="-342900">
              <a:lnSpc>
                <a:spcPct val="115000"/>
              </a:lnSpc>
              <a:spcBef>
                <a:spcPts val="2267"/>
              </a:spcBef>
              <a:buClr>
                <a:schemeClr val="dk1"/>
              </a:buClr>
              <a:buSzPct val="61111"/>
              <a:buFont typeface="Arial" panose="020B0604020202020204" pitchFamily="34" charset="0"/>
              <a:buChar char="•"/>
            </a:pPr>
            <a:r>
              <a:rPr lang="en-US" sz="2400" b="1" dirty="0">
                <a:solidFill>
                  <a:schemeClr val="tx1">
                    <a:lumMod val="65000"/>
                    <a:lumOff val="35000"/>
                  </a:schemeClr>
                </a:solidFill>
                <a:latin typeface="Helvetica Neue"/>
                <a:ea typeface="Helvetica Neue"/>
                <a:cs typeface="Helvetica Neue"/>
                <a:sym typeface="Helvetica Neue"/>
              </a:rPr>
              <a:t>LEGACY PLANNING </a:t>
            </a:r>
            <a:r>
              <a:rPr lang="en-US" sz="2400" dirty="0">
                <a:solidFill>
                  <a:schemeClr val="tx1">
                    <a:lumMod val="65000"/>
                    <a:lumOff val="35000"/>
                  </a:schemeClr>
                </a:solidFill>
                <a:latin typeface="Helvetica Neue"/>
                <a:ea typeface="Helvetica Neue"/>
                <a:cs typeface="Helvetica Neue"/>
                <a:sym typeface="Helvetica Neue"/>
              </a:rPr>
              <a:t>to help you leave a legacy of philanthropy in the Nordic community</a:t>
            </a:r>
          </a:p>
        </p:txBody>
      </p:sp>
      <p:pic>
        <p:nvPicPr>
          <p:cNvPr id="5" name="Shape 98" descr="IMG_2181.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grpSp>
        <p:nvGrpSpPr>
          <p:cNvPr id="6" name="Group 5">
            <a:extLst>
              <a:ext uri="{FF2B5EF4-FFF2-40B4-BE49-F238E27FC236}">
                <a16:creationId xmlns:a16="http://schemas.microsoft.com/office/drawing/2014/main" id="{EB314435-A859-6F4C-A7F4-E4F774FF859E}"/>
              </a:ext>
            </a:extLst>
          </p:cNvPr>
          <p:cNvGrpSpPr/>
          <p:nvPr/>
        </p:nvGrpSpPr>
        <p:grpSpPr>
          <a:xfrm flipV="1">
            <a:off x="752039" y="1425856"/>
            <a:ext cx="4165600" cy="177800"/>
            <a:chOff x="2819400" y="1885950"/>
            <a:chExt cx="3124200" cy="152400"/>
          </a:xfrm>
        </p:grpSpPr>
        <p:sp>
          <p:nvSpPr>
            <p:cNvPr id="7" name="Rectangle 6">
              <a:extLst>
                <a:ext uri="{FF2B5EF4-FFF2-40B4-BE49-F238E27FC236}">
                  <a16:creationId xmlns:a16="http://schemas.microsoft.com/office/drawing/2014/main" id="{14059508-93FE-C341-BDA8-00C7F9E6D7BE}"/>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F1C16F2C-7954-0D41-9943-08536200A0AB}"/>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3904133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Shape 131"/>
          <p:cNvSpPr txBox="1"/>
          <p:nvPr/>
        </p:nvSpPr>
        <p:spPr>
          <a:xfrm>
            <a:off x="501112" y="309815"/>
            <a:ext cx="9962400" cy="978400"/>
          </a:xfrm>
          <a:prstGeom prst="rect">
            <a:avLst/>
          </a:prstGeom>
          <a:noFill/>
          <a:ln>
            <a:noFill/>
          </a:ln>
        </p:spPr>
        <p:txBody>
          <a:bodyPr lIns="121900" tIns="121900" rIns="121900" bIns="121900" anchor="t" anchorCtr="0">
            <a:noAutofit/>
          </a:bodyPr>
          <a:lstStyle/>
          <a:p>
            <a:r>
              <a:rPr lang="en-US" sz="3600" dirty="0">
                <a:solidFill>
                  <a:srgbClr val="0085AD"/>
                </a:solidFill>
                <a:latin typeface="Helvetica Neue"/>
                <a:ea typeface="Helvetica Neue"/>
                <a:cs typeface="Helvetica Neue"/>
                <a:sym typeface="Helvetica Neue"/>
              </a:rPr>
              <a:t>Grants</a:t>
            </a:r>
            <a:endParaRPr lang="en" sz="3600" dirty="0">
              <a:solidFill>
                <a:srgbClr val="0085AD"/>
              </a:solidFill>
              <a:latin typeface="Helvetica Neue"/>
              <a:ea typeface="Helvetica Neue"/>
              <a:cs typeface="Helvetica Neue"/>
              <a:sym typeface="Helvetica Neue"/>
            </a:endParaRPr>
          </a:p>
        </p:txBody>
      </p:sp>
      <p:sp>
        <p:nvSpPr>
          <p:cNvPr id="132" name="Shape 132"/>
          <p:cNvSpPr txBox="1"/>
          <p:nvPr/>
        </p:nvSpPr>
        <p:spPr>
          <a:xfrm>
            <a:off x="598888" y="1480569"/>
            <a:ext cx="9840000" cy="3384271"/>
          </a:xfrm>
          <a:prstGeom prst="rect">
            <a:avLst/>
          </a:prstGeom>
          <a:noFill/>
          <a:ln>
            <a:noFill/>
          </a:ln>
        </p:spPr>
        <p:txBody>
          <a:bodyPr lIns="121900" tIns="121900" rIns="121900" bIns="121900" anchor="t" anchorCtr="0">
            <a:noAutofit/>
          </a:bodyPr>
          <a:lstStyle/>
          <a:p>
            <a:r>
              <a:rPr lang="en-US" sz="1600" dirty="0">
                <a:solidFill>
                  <a:schemeClr val="tx1">
                    <a:lumMod val="65000"/>
                    <a:lumOff val="35000"/>
                  </a:schemeClr>
                </a:solidFill>
                <a:latin typeface="Helvetica Neue" panose="02000503000000020004"/>
              </a:rPr>
              <a:t>We offer grants in a range of categories for lodges, community partners and individuals. These grants provide funding to support Nordic culture and heritage events, humanitarian aid to children and members in need, and lodge programming.</a:t>
            </a:r>
            <a:endParaRPr lang="en-US" sz="1600" dirty="0"/>
          </a:p>
          <a:p>
            <a:pPr>
              <a:spcBef>
                <a:spcPts val="933"/>
              </a:spcBef>
              <a:buClr>
                <a:schemeClr val="dk1"/>
              </a:buClr>
            </a:pPr>
            <a:r>
              <a:rPr lang="en-US" sz="1600" i="1" dirty="0">
                <a:solidFill>
                  <a:schemeClr val="tx1">
                    <a:lumMod val="65000"/>
                    <a:lumOff val="35000"/>
                  </a:schemeClr>
                </a:solidFill>
              </a:rPr>
              <a:t>“Receiving a grant from the Sons of Norway Foundation was crucial to the success of our first Viking Festival.  Not only did the grant allow us to expand the scope of the experiences we could offer, but provided the credibility we needed to leverage additional funding, both from the community and our lodge members. “ </a:t>
            </a:r>
            <a:r>
              <a:rPr lang="en-US" sz="1600" dirty="0">
                <a:solidFill>
                  <a:schemeClr val="tx1">
                    <a:lumMod val="65000"/>
                    <a:lumOff val="35000"/>
                  </a:schemeClr>
                </a:solidFill>
              </a:rPr>
              <a:t>– </a:t>
            </a:r>
            <a:r>
              <a:rPr lang="en-US" sz="1600" dirty="0" err="1">
                <a:solidFill>
                  <a:schemeClr val="tx1">
                    <a:lumMod val="65000"/>
                    <a:lumOff val="35000"/>
                  </a:schemeClr>
                </a:solidFill>
              </a:rPr>
              <a:t>Sagatun</a:t>
            </a:r>
            <a:r>
              <a:rPr lang="en-US" sz="1600" dirty="0">
                <a:solidFill>
                  <a:schemeClr val="tx1">
                    <a:lumMod val="65000"/>
                    <a:lumOff val="35000"/>
                  </a:schemeClr>
                </a:solidFill>
              </a:rPr>
              <a:t> Lodge, Brainerd, Minnesota</a:t>
            </a:r>
          </a:p>
          <a:p>
            <a:pPr marL="380990" indent="-380990">
              <a:lnSpc>
                <a:spcPct val="115000"/>
              </a:lnSpc>
              <a:spcBef>
                <a:spcPts val="933"/>
              </a:spcBef>
              <a:buClr>
                <a:schemeClr val="dk1"/>
              </a:buClr>
              <a:buFont typeface="Arial"/>
              <a:buChar char="•"/>
            </a:pPr>
            <a:endParaRPr lang="en-US" sz="2400" i="1" dirty="0">
              <a:solidFill>
                <a:srgbClr val="595959"/>
              </a:solidFill>
              <a:latin typeface="Helvetica Neue"/>
              <a:ea typeface="Helvetica Neue"/>
              <a:cs typeface="Helvetica Neue"/>
              <a:sym typeface="Helvetica Neue"/>
            </a:endParaRPr>
          </a:p>
          <a:p>
            <a:pPr marL="380990" indent="-380990">
              <a:lnSpc>
                <a:spcPct val="115000"/>
              </a:lnSpc>
              <a:spcBef>
                <a:spcPts val="933"/>
              </a:spcBef>
              <a:buClr>
                <a:schemeClr val="dk1"/>
              </a:buClr>
              <a:buFont typeface="Arial"/>
              <a:buChar char="•"/>
            </a:pPr>
            <a:endParaRPr lang="en-US" sz="2400" dirty="0">
              <a:solidFill>
                <a:srgbClr val="595959"/>
              </a:solidFill>
              <a:latin typeface="Helvetica Neue"/>
              <a:ea typeface="Helvetica Neue"/>
              <a:cs typeface="Helvetica Neue"/>
              <a:sym typeface="Helvetica Neue"/>
            </a:endParaRPr>
          </a:p>
          <a:p>
            <a:endParaRPr lang="en-US" sz="2400" dirty="0"/>
          </a:p>
        </p:txBody>
      </p:sp>
      <p:pic>
        <p:nvPicPr>
          <p:cNvPr id="5" name="Shape 98" descr="IMG_2181.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pic>
        <p:nvPicPr>
          <p:cNvPr id="3" name="Picture 2">
            <a:extLst>
              <a:ext uri="{FF2B5EF4-FFF2-40B4-BE49-F238E27FC236}">
                <a16:creationId xmlns:a16="http://schemas.microsoft.com/office/drawing/2014/main" id="{3FFE7A7B-3227-4F16-914B-E7AEA60C55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878" y="4360173"/>
            <a:ext cx="1457254" cy="2187248"/>
          </a:xfrm>
          <a:prstGeom prst="rect">
            <a:avLst/>
          </a:prstGeom>
        </p:spPr>
      </p:pic>
      <p:pic>
        <p:nvPicPr>
          <p:cNvPr id="6" name="Picture 5">
            <a:extLst>
              <a:ext uri="{FF2B5EF4-FFF2-40B4-BE49-F238E27FC236}">
                <a16:creationId xmlns:a16="http://schemas.microsoft.com/office/drawing/2014/main" id="{919E94B1-9BC4-4132-883F-1538B0E0C8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89595" y="4360172"/>
            <a:ext cx="3244623" cy="2162099"/>
          </a:xfrm>
          <a:prstGeom prst="rect">
            <a:avLst/>
          </a:prstGeom>
        </p:spPr>
      </p:pic>
      <p:pic>
        <p:nvPicPr>
          <p:cNvPr id="8" name="Picture 7">
            <a:extLst>
              <a:ext uri="{FF2B5EF4-FFF2-40B4-BE49-F238E27FC236}">
                <a16:creationId xmlns:a16="http://schemas.microsoft.com/office/drawing/2014/main" id="{6BB16AD3-0B4E-4C48-B046-1EA2BA9489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52593" y="4372746"/>
            <a:ext cx="1440746" cy="2162101"/>
          </a:xfrm>
          <a:prstGeom prst="rect">
            <a:avLst/>
          </a:prstGeom>
        </p:spPr>
      </p:pic>
      <p:pic>
        <p:nvPicPr>
          <p:cNvPr id="10" name="Picture 9">
            <a:extLst>
              <a:ext uri="{FF2B5EF4-FFF2-40B4-BE49-F238E27FC236}">
                <a16:creationId xmlns:a16="http://schemas.microsoft.com/office/drawing/2014/main" id="{E6AC4FE9-1E5C-4F43-BFAC-8DB1BD02E17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27830" y="4372746"/>
            <a:ext cx="3242448" cy="2162100"/>
          </a:xfrm>
          <a:prstGeom prst="rect">
            <a:avLst/>
          </a:prstGeom>
        </p:spPr>
      </p:pic>
      <p:sp>
        <p:nvSpPr>
          <p:cNvPr id="13" name="Shape 132">
            <a:extLst>
              <a:ext uri="{FF2B5EF4-FFF2-40B4-BE49-F238E27FC236}">
                <a16:creationId xmlns:a16="http://schemas.microsoft.com/office/drawing/2014/main" id="{89C76CE4-E387-4661-B129-17FD98CC20B6}"/>
              </a:ext>
            </a:extLst>
          </p:cNvPr>
          <p:cNvSpPr txBox="1"/>
          <p:nvPr/>
        </p:nvSpPr>
        <p:spPr>
          <a:xfrm>
            <a:off x="639904" y="3602301"/>
            <a:ext cx="9554464" cy="770445"/>
          </a:xfrm>
          <a:prstGeom prst="rect">
            <a:avLst/>
          </a:prstGeom>
          <a:noFill/>
          <a:ln>
            <a:noFill/>
          </a:ln>
        </p:spPr>
        <p:txBody>
          <a:bodyPr lIns="121900" tIns="121900" rIns="121900" bIns="121900" anchor="t" anchorCtr="0">
            <a:noAutofit/>
          </a:bodyPr>
          <a:lstStyle/>
          <a:p>
            <a:pPr>
              <a:lnSpc>
                <a:spcPct val="115000"/>
              </a:lnSpc>
              <a:spcBef>
                <a:spcPts val="933"/>
              </a:spcBef>
              <a:buClr>
                <a:schemeClr val="dk1"/>
              </a:buClr>
            </a:pPr>
            <a:r>
              <a:rPr lang="en-US" b="1" i="1" dirty="0">
                <a:solidFill>
                  <a:schemeClr val="tx1">
                    <a:lumMod val="65000"/>
                    <a:lumOff val="35000"/>
                  </a:schemeClr>
                </a:solidFill>
                <a:latin typeface="Helvetica Neue"/>
                <a:ea typeface="Helvetica Neue"/>
                <a:cs typeface="Helvetica Neue"/>
                <a:sym typeface="Helvetica Neue"/>
              </a:rPr>
              <a:t>Please encourage lodges and community partners to apply for grant opportunities!</a:t>
            </a:r>
          </a:p>
          <a:p>
            <a:pPr marL="380990" indent="-380990">
              <a:lnSpc>
                <a:spcPct val="115000"/>
              </a:lnSpc>
              <a:spcBef>
                <a:spcPts val="933"/>
              </a:spcBef>
              <a:buClr>
                <a:schemeClr val="dk1"/>
              </a:buClr>
              <a:buFont typeface="Arial"/>
              <a:buChar char="•"/>
            </a:pPr>
            <a:endParaRPr lang="en-US" sz="2400" dirty="0">
              <a:solidFill>
                <a:srgbClr val="595959"/>
              </a:solidFill>
              <a:latin typeface="Helvetica Neue"/>
              <a:ea typeface="Helvetica Neue"/>
              <a:cs typeface="Helvetica Neue"/>
              <a:sym typeface="Helvetica Neue"/>
            </a:endParaRPr>
          </a:p>
          <a:p>
            <a:endParaRPr lang="en-US" sz="2400" dirty="0"/>
          </a:p>
        </p:txBody>
      </p:sp>
      <p:grpSp>
        <p:nvGrpSpPr>
          <p:cNvPr id="11" name="Group 10">
            <a:extLst>
              <a:ext uri="{FF2B5EF4-FFF2-40B4-BE49-F238E27FC236}">
                <a16:creationId xmlns:a16="http://schemas.microsoft.com/office/drawing/2014/main" id="{652035C6-BFF7-F741-A0D4-28EB5EA39AC8}"/>
              </a:ext>
            </a:extLst>
          </p:cNvPr>
          <p:cNvGrpSpPr/>
          <p:nvPr/>
        </p:nvGrpSpPr>
        <p:grpSpPr>
          <a:xfrm flipV="1">
            <a:off x="675598" y="1104141"/>
            <a:ext cx="4165600" cy="177800"/>
            <a:chOff x="2819400" y="1885950"/>
            <a:chExt cx="3124200" cy="152400"/>
          </a:xfrm>
        </p:grpSpPr>
        <p:sp>
          <p:nvSpPr>
            <p:cNvPr id="12" name="Rectangle 11">
              <a:extLst>
                <a:ext uri="{FF2B5EF4-FFF2-40B4-BE49-F238E27FC236}">
                  <a16:creationId xmlns:a16="http://schemas.microsoft.com/office/drawing/2014/main" id="{592B1AEF-6208-1348-8CEA-CADCEB1994C6}"/>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14" name="Straight Connector 13">
              <a:extLst>
                <a:ext uri="{FF2B5EF4-FFF2-40B4-BE49-F238E27FC236}">
                  <a16:creationId xmlns:a16="http://schemas.microsoft.com/office/drawing/2014/main" id="{C6B29790-5D97-F841-B2C7-816ABAA17BA9}"/>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2228645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Shape 131"/>
          <p:cNvSpPr txBox="1"/>
          <p:nvPr/>
        </p:nvSpPr>
        <p:spPr>
          <a:xfrm>
            <a:off x="412699" y="377802"/>
            <a:ext cx="9962400" cy="978400"/>
          </a:xfrm>
          <a:prstGeom prst="rect">
            <a:avLst/>
          </a:prstGeom>
          <a:noFill/>
          <a:ln>
            <a:noFill/>
          </a:ln>
        </p:spPr>
        <p:txBody>
          <a:bodyPr lIns="121900" tIns="121900" rIns="121900" bIns="121900" anchor="t" anchorCtr="0">
            <a:noAutofit/>
          </a:bodyPr>
          <a:lstStyle/>
          <a:p>
            <a:r>
              <a:rPr lang="en-US" sz="3600" dirty="0">
                <a:solidFill>
                  <a:srgbClr val="0085AD"/>
                </a:solidFill>
                <a:latin typeface="Helvetica Neue"/>
                <a:ea typeface="Helvetica Neue"/>
                <a:cs typeface="Helvetica Neue"/>
                <a:sym typeface="Helvetica Neue"/>
              </a:rPr>
              <a:t>Grant Opportunities:</a:t>
            </a:r>
            <a:endParaRPr lang="en" sz="3600" dirty="0">
              <a:solidFill>
                <a:srgbClr val="0085AD"/>
              </a:solidFill>
              <a:latin typeface="Helvetica Neue"/>
              <a:ea typeface="Helvetica Neue"/>
              <a:cs typeface="Helvetica Neue"/>
              <a:sym typeface="Helvetica Neue"/>
            </a:endParaRPr>
          </a:p>
        </p:txBody>
      </p:sp>
      <p:sp>
        <p:nvSpPr>
          <p:cNvPr id="132" name="Shape 132"/>
          <p:cNvSpPr txBox="1"/>
          <p:nvPr/>
        </p:nvSpPr>
        <p:spPr>
          <a:xfrm>
            <a:off x="412699" y="1518858"/>
            <a:ext cx="10111067" cy="5980330"/>
          </a:xfrm>
          <a:prstGeom prst="rect">
            <a:avLst/>
          </a:prstGeom>
          <a:noFill/>
          <a:ln>
            <a:noFill/>
          </a:ln>
        </p:spPr>
        <p:txBody>
          <a:bodyPr lIns="121900" tIns="121900" rIns="121900" bIns="121900" anchor="t" anchorCtr="0">
            <a:noAutofit/>
          </a:bodyPr>
          <a:lstStyle/>
          <a:p>
            <a:pPr marL="380990" indent="-380990">
              <a:spcBef>
                <a:spcPts val="933"/>
              </a:spcBef>
              <a:buClr>
                <a:schemeClr val="dk1"/>
              </a:buClr>
              <a:buFont typeface="Arial"/>
              <a:buChar char="•"/>
            </a:pPr>
            <a:r>
              <a:rPr lang="en-US" b="1" dirty="0">
                <a:solidFill>
                  <a:srgbClr val="595959"/>
                </a:solidFill>
                <a:latin typeface="Helvetica Neue"/>
                <a:ea typeface="Helvetica Neue"/>
                <a:cs typeface="Helvetica Neue"/>
                <a:sym typeface="Helvetica Neue"/>
              </a:rPr>
              <a:t>Lodge Vitality Grant</a:t>
            </a:r>
          </a:p>
          <a:p>
            <a:pPr>
              <a:spcBef>
                <a:spcPts val="933"/>
              </a:spcBef>
              <a:buClr>
                <a:schemeClr val="dk1"/>
              </a:buClr>
            </a:pPr>
            <a:r>
              <a:rPr lang="en-US" dirty="0">
                <a:solidFill>
                  <a:srgbClr val="595959"/>
                </a:solidFill>
                <a:latin typeface="Helvetica Neue"/>
                <a:ea typeface="Helvetica Neue"/>
                <a:cs typeface="Helvetica Neue"/>
                <a:sym typeface="Helvetica Neue"/>
              </a:rPr>
              <a:t>	- Operational or small capital support for lodges, up to $1,000</a:t>
            </a:r>
          </a:p>
          <a:p>
            <a:pPr marL="380990" indent="-380990">
              <a:spcBef>
                <a:spcPts val="933"/>
              </a:spcBef>
              <a:buClr>
                <a:schemeClr val="dk1"/>
              </a:buClr>
              <a:buFont typeface="Arial"/>
              <a:buChar char="•"/>
            </a:pPr>
            <a:r>
              <a:rPr lang="en-US" b="1" dirty="0">
                <a:solidFill>
                  <a:srgbClr val="595959"/>
                </a:solidFill>
                <a:latin typeface="Helvetica Neue"/>
                <a:ea typeface="Helvetica Neue"/>
                <a:cs typeface="Helvetica Neue"/>
                <a:sym typeface="Helvetica Neue"/>
              </a:rPr>
              <a:t>Lodge Culture and Heritage </a:t>
            </a:r>
          </a:p>
          <a:p>
            <a:pPr>
              <a:spcBef>
                <a:spcPts val="933"/>
              </a:spcBef>
              <a:buClr>
                <a:schemeClr val="dk1"/>
              </a:buClr>
            </a:pPr>
            <a:r>
              <a:rPr lang="en-US" b="1" dirty="0">
                <a:solidFill>
                  <a:srgbClr val="595959"/>
                </a:solidFill>
                <a:latin typeface="Helvetica Neue"/>
                <a:ea typeface="Helvetica Neue"/>
                <a:cs typeface="Helvetica Neue"/>
                <a:sym typeface="Helvetica Neue"/>
              </a:rPr>
              <a:t>	</a:t>
            </a:r>
            <a:r>
              <a:rPr lang="en-US" dirty="0">
                <a:solidFill>
                  <a:srgbClr val="595959"/>
                </a:solidFill>
                <a:latin typeface="Helvetica Neue"/>
                <a:ea typeface="Helvetica Neue"/>
                <a:cs typeface="Helvetica Neue"/>
                <a:sym typeface="Helvetica Neue"/>
              </a:rPr>
              <a:t>- Focusing on Norwegian heritage and culture, lodges only, up to $1,500</a:t>
            </a:r>
          </a:p>
          <a:p>
            <a:pPr marL="285750" indent="-285750">
              <a:spcBef>
                <a:spcPts val="933"/>
              </a:spcBef>
              <a:buClr>
                <a:schemeClr val="dk1"/>
              </a:buClr>
              <a:buFont typeface="Arial" panose="020B0604020202020204" pitchFamily="34" charset="0"/>
              <a:buChar char="•"/>
            </a:pPr>
            <a:r>
              <a:rPr lang="en-US" b="1" dirty="0">
                <a:solidFill>
                  <a:srgbClr val="595959"/>
                </a:solidFill>
                <a:latin typeface="Helvetica Neue"/>
                <a:ea typeface="Helvetica Neue"/>
                <a:cs typeface="Helvetica Neue"/>
                <a:sym typeface="Helvetica Neue"/>
              </a:rPr>
              <a:t>Community Partnership</a:t>
            </a:r>
          </a:p>
          <a:p>
            <a:pPr>
              <a:spcBef>
                <a:spcPts val="933"/>
              </a:spcBef>
              <a:buClr>
                <a:schemeClr val="dk1"/>
              </a:buClr>
            </a:pPr>
            <a:r>
              <a:rPr lang="en-US" dirty="0">
                <a:solidFill>
                  <a:srgbClr val="595959"/>
                </a:solidFill>
                <a:latin typeface="Helvetica Neue"/>
                <a:ea typeface="Helvetica Neue"/>
                <a:cs typeface="Helvetica Neue"/>
                <a:sym typeface="Helvetica Neue"/>
              </a:rPr>
              <a:t>  	- Norwegian heritage and culture, non-members only, up to $1,000</a:t>
            </a:r>
          </a:p>
          <a:p>
            <a:pPr marL="380990" indent="-380990">
              <a:spcBef>
                <a:spcPts val="933"/>
              </a:spcBef>
              <a:buClr>
                <a:schemeClr val="dk1"/>
              </a:buClr>
              <a:buFont typeface="Arial"/>
              <a:buChar char="•"/>
            </a:pPr>
            <a:r>
              <a:rPr lang="en-US" b="1" dirty="0">
                <a:solidFill>
                  <a:srgbClr val="595959"/>
                </a:solidFill>
                <a:latin typeface="Helvetica Neue"/>
                <a:ea typeface="Helvetica Neue"/>
                <a:cs typeface="Helvetica Neue"/>
                <a:sym typeface="Helvetica Neue"/>
              </a:rPr>
              <a:t>Helping Hands to Children</a:t>
            </a:r>
          </a:p>
          <a:p>
            <a:pPr>
              <a:spcBef>
                <a:spcPts val="933"/>
              </a:spcBef>
              <a:buClr>
                <a:schemeClr val="dk1"/>
              </a:buClr>
            </a:pPr>
            <a:r>
              <a:rPr lang="en-US" b="1" dirty="0">
                <a:solidFill>
                  <a:srgbClr val="595959"/>
                </a:solidFill>
                <a:latin typeface="Helvetica Neue"/>
                <a:ea typeface="Helvetica Neue"/>
                <a:cs typeface="Helvetica Neue"/>
                <a:sym typeface="Helvetica Neue"/>
              </a:rPr>
              <a:t>	</a:t>
            </a:r>
            <a:r>
              <a:rPr lang="en-US" dirty="0">
                <a:solidFill>
                  <a:srgbClr val="595959"/>
                </a:solidFill>
                <a:latin typeface="Helvetica Neue"/>
                <a:ea typeface="Helvetica Neue"/>
                <a:cs typeface="Helvetica Neue"/>
                <a:sym typeface="Helvetica Neue"/>
              </a:rPr>
              <a:t>- Lodges that run programs for kids or partner with local agencies to help kids in need, 	   up to $1,000</a:t>
            </a:r>
          </a:p>
          <a:p>
            <a:pPr marL="380990" indent="-380990">
              <a:spcBef>
                <a:spcPts val="933"/>
              </a:spcBef>
              <a:buClr>
                <a:schemeClr val="dk1"/>
              </a:buClr>
              <a:buFont typeface="Arial"/>
              <a:buChar char="•"/>
            </a:pPr>
            <a:r>
              <a:rPr lang="en-US" b="1" dirty="0">
                <a:solidFill>
                  <a:srgbClr val="595959"/>
                </a:solidFill>
                <a:latin typeface="Helvetica Neue"/>
                <a:ea typeface="Helvetica Neue"/>
                <a:cs typeface="Helvetica Neue"/>
                <a:sym typeface="Helvetica Neue"/>
              </a:rPr>
              <a:t>Helping Hands to Members</a:t>
            </a:r>
          </a:p>
          <a:p>
            <a:pPr>
              <a:spcBef>
                <a:spcPts val="933"/>
              </a:spcBef>
              <a:buClr>
                <a:schemeClr val="dk1"/>
              </a:buClr>
            </a:pPr>
            <a:r>
              <a:rPr lang="en-US" b="1" dirty="0">
                <a:solidFill>
                  <a:srgbClr val="595959"/>
                </a:solidFill>
                <a:latin typeface="Helvetica Neue"/>
                <a:ea typeface="Helvetica Neue"/>
                <a:cs typeface="Helvetica Neue"/>
                <a:sym typeface="Helvetica Neue"/>
              </a:rPr>
              <a:t>	</a:t>
            </a:r>
            <a:r>
              <a:rPr lang="en-US" dirty="0">
                <a:solidFill>
                  <a:srgbClr val="595959"/>
                </a:solidFill>
                <a:latin typeface="Helvetica Neue"/>
                <a:ea typeface="Helvetica Neue"/>
                <a:cs typeface="Helvetica Neue"/>
                <a:sym typeface="Helvetica Neue"/>
              </a:rPr>
              <a:t>-</a:t>
            </a:r>
            <a:r>
              <a:rPr lang="en-US" b="1" dirty="0">
                <a:solidFill>
                  <a:srgbClr val="595959"/>
                </a:solidFill>
                <a:latin typeface="Helvetica Neue"/>
                <a:ea typeface="Helvetica Neue"/>
                <a:cs typeface="Helvetica Neue"/>
                <a:sym typeface="Helvetica Neue"/>
              </a:rPr>
              <a:t> </a:t>
            </a:r>
            <a:r>
              <a:rPr lang="en-US" dirty="0">
                <a:solidFill>
                  <a:srgbClr val="595959"/>
                </a:solidFill>
                <a:latin typeface="Helvetica Neue"/>
                <a:ea typeface="Helvetica Neue"/>
                <a:cs typeface="Helvetica Neue"/>
                <a:sym typeface="Helvetica Neue"/>
              </a:rPr>
              <a:t>rolling basis all year, helps members affected by natural disasters</a:t>
            </a:r>
            <a:br>
              <a:rPr lang="en-US" dirty="0">
                <a:solidFill>
                  <a:srgbClr val="595959"/>
                </a:solidFill>
                <a:latin typeface="Helvetica Neue"/>
                <a:ea typeface="Helvetica Neue"/>
                <a:cs typeface="Helvetica Neue"/>
                <a:sym typeface="Helvetica Neue"/>
              </a:rPr>
            </a:br>
            <a:endParaRPr lang="en-US" sz="800" dirty="0">
              <a:solidFill>
                <a:srgbClr val="595959"/>
              </a:solidFill>
              <a:latin typeface="Helvetica Neue"/>
              <a:ea typeface="Helvetica Neue"/>
              <a:cs typeface="Helvetica Neue"/>
              <a:sym typeface="Helvetica Neue"/>
            </a:endParaRPr>
          </a:p>
          <a:p>
            <a:pPr algn="ctr">
              <a:spcBef>
                <a:spcPts val="933"/>
              </a:spcBef>
              <a:buClr>
                <a:schemeClr val="dk1"/>
              </a:buClr>
            </a:pPr>
            <a:r>
              <a:rPr lang="en-US" sz="2400" b="1" dirty="0">
                <a:solidFill>
                  <a:srgbClr val="595959"/>
                </a:solidFill>
                <a:latin typeface="Helvetica Neue"/>
                <a:ea typeface="Helvetica Neue"/>
                <a:cs typeface="Helvetica Neue"/>
                <a:sym typeface="Helvetica Neue"/>
              </a:rPr>
              <a:t>~$30,000 - $50,000 given out annually depending on applications</a:t>
            </a:r>
            <a:br>
              <a:rPr lang="en-US" dirty="0">
                <a:solidFill>
                  <a:srgbClr val="595959"/>
                </a:solidFill>
                <a:latin typeface="Helvetica Neue"/>
                <a:ea typeface="Helvetica Neue"/>
                <a:cs typeface="Helvetica Neue"/>
                <a:sym typeface="Helvetica Neue"/>
              </a:rPr>
            </a:br>
            <a:r>
              <a:rPr lang="en-US" sz="2400" b="1" dirty="0">
                <a:solidFill>
                  <a:srgbClr val="595959"/>
                </a:solidFill>
                <a:latin typeface="Helvetica Neue"/>
                <a:ea typeface="Helvetica Neue"/>
                <a:cs typeface="Helvetica Neue"/>
                <a:sym typeface="Helvetica Neue"/>
              </a:rPr>
              <a:t>All due December 31</a:t>
            </a:r>
            <a:r>
              <a:rPr lang="en-US" sz="2400" b="1" baseline="30000" dirty="0">
                <a:solidFill>
                  <a:srgbClr val="595959"/>
                </a:solidFill>
                <a:latin typeface="Helvetica Neue"/>
                <a:ea typeface="Helvetica Neue"/>
                <a:cs typeface="Helvetica Neue"/>
                <a:sym typeface="Helvetica Neue"/>
              </a:rPr>
              <a:t>st</a:t>
            </a:r>
            <a:r>
              <a:rPr lang="en-US" sz="2400" b="1" dirty="0">
                <a:solidFill>
                  <a:srgbClr val="595959"/>
                </a:solidFill>
                <a:latin typeface="Helvetica Neue"/>
                <a:ea typeface="Helvetica Neue"/>
                <a:cs typeface="Helvetica Neue"/>
                <a:sym typeface="Helvetica Neue"/>
              </a:rPr>
              <a:t> – </a:t>
            </a:r>
            <a:r>
              <a:rPr lang="en" sz="2400" b="1" dirty="0">
                <a:solidFill>
                  <a:srgbClr val="595959"/>
                </a:solidFill>
                <a:latin typeface="Helvetica Neue"/>
                <a:ea typeface="Helvetica Neue"/>
                <a:cs typeface="Helvetica Neue"/>
                <a:sym typeface="Helvetica Neue"/>
              </a:rPr>
              <a:t>please apply!</a:t>
            </a:r>
          </a:p>
          <a:p>
            <a:pPr>
              <a:lnSpc>
                <a:spcPct val="115000"/>
              </a:lnSpc>
              <a:spcBef>
                <a:spcPts val="933"/>
              </a:spcBef>
              <a:buClr>
                <a:schemeClr val="dk1"/>
              </a:buClr>
            </a:pPr>
            <a:endParaRPr sz="2400" dirty="0"/>
          </a:p>
        </p:txBody>
      </p:sp>
      <p:pic>
        <p:nvPicPr>
          <p:cNvPr id="5" name="Shape 98" descr="IMG_2181.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grpSp>
        <p:nvGrpSpPr>
          <p:cNvPr id="6" name="Group 5">
            <a:extLst>
              <a:ext uri="{FF2B5EF4-FFF2-40B4-BE49-F238E27FC236}">
                <a16:creationId xmlns:a16="http://schemas.microsoft.com/office/drawing/2014/main" id="{81F799A0-DB96-804C-9FFF-A4B7F9824D0E}"/>
              </a:ext>
            </a:extLst>
          </p:cNvPr>
          <p:cNvGrpSpPr/>
          <p:nvPr/>
        </p:nvGrpSpPr>
        <p:grpSpPr>
          <a:xfrm flipV="1">
            <a:off x="590254" y="1222028"/>
            <a:ext cx="4165600" cy="177800"/>
            <a:chOff x="2819400" y="1885950"/>
            <a:chExt cx="3124200" cy="152400"/>
          </a:xfrm>
        </p:grpSpPr>
        <p:sp>
          <p:nvSpPr>
            <p:cNvPr id="7" name="Rectangle 6">
              <a:extLst>
                <a:ext uri="{FF2B5EF4-FFF2-40B4-BE49-F238E27FC236}">
                  <a16:creationId xmlns:a16="http://schemas.microsoft.com/office/drawing/2014/main" id="{5C278DA0-50A6-A847-9667-D0D27D56B2BE}"/>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AA71AA4D-F311-6940-9CA8-F82745521F77}"/>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8516311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Shape 131"/>
          <p:cNvSpPr txBox="1"/>
          <p:nvPr/>
        </p:nvSpPr>
        <p:spPr>
          <a:xfrm>
            <a:off x="631746" y="430678"/>
            <a:ext cx="9962400" cy="978400"/>
          </a:xfrm>
          <a:prstGeom prst="rect">
            <a:avLst/>
          </a:prstGeom>
          <a:noFill/>
          <a:ln>
            <a:noFill/>
          </a:ln>
        </p:spPr>
        <p:txBody>
          <a:bodyPr lIns="121900" tIns="121900" rIns="121900" bIns="121900" anchor="t" anchorCtr="0">
            <a:noAutofit/>
          </a:bodyPr>
          <a:lstStyle/>
          <a:p>
            <a:r>
              <a:rPr lang="en-US" sz="3600" dirty="0">
                <a:solidFill>
                  <a:srgbClr val="0085AD"/>
                </a:solidFill>
                <a:latin typeface="Helvetica Neue"/>
                <a:ea typeface="Helvetica Neue"/>
                <a:cs typeface="Helvetica Neue"/>
                <a:sym typeface="Helvetica Neue"/>
              </a:rPr>
              <a:t>Scholarships</a:t>
            </a:r>
            <a:endParaRPr lang="en" sz="3600" dirty="0">
              <a:solidFill>
                <a:srgbClr val="0085AD"/>
              </a:solidFill>
              <a:latin typeface="Helvetica Neue"/>
              <a:ea typeface="Helvetica Neue"/>
              <a:cs typeface="Helvetica Neue"/>
              <a:sym typeface="Helvetica Neue"/>
            </a:endParaRPr>
          </a:p>
        </p:txBody>
      </p:sp>
      <p:sp>
        <p:nvSpPr>
          <p:cNvPr id="132" name="Shape 132"/>
          <p:cNvSpPr txBox="1"/>
          <p:nvPr/>
        </p:nvSpPr>
        <p:spPr>
          <a:xfrm>
            <a:off x="680505" y="3660396"/>
            <a:ext cx="4730394" cy="2390630"/>
          </a:xfrm>
          <a:prstGeom prst="rect">
            <a:avLst/>
          </a:prstGeom>
          <a:noFill/>
          <a:ln>
            <a:noFill/>
          </a:ln>
        </p:spPr>
        <p:txBody>
          <a:bodyPr lIns="121900" tIns="121900" rIns="121900" bIns="121900" anchor="t" anchorCtr="0">
            <a:noAutofit/>
          </a:bodyPr>
          <a:lstStyle/>
          <a:p>
            <a:pPr lvl="0">
              <a:lnSpc>
                <a:spcPct val="115000"/>
              </a:lnSpc>
              <a:spcBef>
                <a:spcPts val="933"/>
              </a:spcBef>
              <a:buClr>
                <a:prstClr val="black"/>
              </a:buClr>
            </a:pPr>
            <a:r>
              <a:rPr lang="en-US" i="1" dirty="0">
                <a:solidFill>
                  <a:schemeClr val="tx1">
                    <a:lumMod val="65000"/>
                    <a:lumOff val="35000"/>
                  </a:schemeClr>
                </a:solidFill>
              </a:rPr>
              <a:t>“What I wish to convey above all is that this </a:t>
            </a:r>
            <a:br>
              <a:rPr lang="en-US" i="1" dirty="0">
                <a:solidFill>
                  <a:schemeClr val="tx1">
                    <a:lumMod val="65000"/>
                    <a:lumOff val="35000"/>
                  </a:schemeClr>
                </a:solidFill>
              </a:rPr>
            </a:br>
            <a:r>
              <a:rPr lang="en-US" i="1" dirty="0">
                <a:solidFill>
                  <a:schemeClr val="tx1">
                    <a:lumMod val="65000"/>
                    <a:lumOff val="35000"/>
                  </a:schemeClr>
                </a:solidFill>
              </a:rPr>
              <a:t>scholarship, for lack of a less cliché phrase, made my dreams come true. I’ve found my </a:t>
            </a:r>
            <a:br>
              <a:rPr lang="en-US" i="1" dirty="0">
                <a:solidFill>
                  <a:schemeClr val="tx1">
                    <a:lumMod val="65000"/>
                    <a:lumOff val="35000"/>
                  </a:schemeClr>
                </a:solidFill>
              </a:rPr>
            </a:br>
            <a:r>
              <a:rPr lang="en-US" i="1" dirty="0">
                <a:solidFill>
                  <a:schemeClr val="tx1">
                    <a:lumMod val="65000"/>
                    <a:lumOff val="35000"/>
                  </a:schemeClr>
                </a:solidFill>
              </a:rPr>
              <a:t>long-lost family and had the greatest </a:t>
            </a:r>
            <a:br>
              <a:rPr lang="en-US" i="1" dirty="0">
                <a:solidFill>
                  <a:schemeClr val="tx1">
                    <a:lumMod val="65000"/>
                    <a:lumOff val="35000"/>
                  </a:schemeClr>
                </a:solidFill>
              </a:rPr>
            </a:br>
            <a:r>
              <a:rPr lang="en-US" i="1" dirty="0">
                <a:solidFill>
                  <a:schemeClr val="tx1">
                    <a:lumMod val="65000"/>
                    <a:lumOff val="35000"/>
                  </a:schemeClr>
                </a:solidFill>
              </a:rPr>
              <a:t>experience of my life.”</a:t>
            </a:r>
          </a:p>
          <a:p>
            <a:pPr lvl="0">
              <a:lnSpc>
                <a:spcPct val="115000"/>
              </a:lnSpc>
              <a:spcBef>
                <a:spcPts val="933"/>
              </a:spcBef>
              <a:buClr>
                <a:prstClr val="black"/>
              </a:buClr>
            </a:pPr>
            <a:r>
              <a:rPr lang="en-US" b="1" i="1" dirty="0">
                <a:solidFill>
                  <a:schemeClr val="tx1">
                    <a:lumMod val="65000"/>
                    <a:lumOff val="35000"/>
                  </a:schemeClr>
                </a:solidFill>
              </a:rPr>
              <a:t>- Kai Pederson, 2019 scholarship recipient</a:t>
            </a:r>
            <a:endParaRPr lang="en-US" b="1" dirty="0">
              <a:solidFill>
                <a:schemeClr val="tx1">
                  <a:lumMod val="65000"/>
                  <a:lumOff val="35000"/>
                </a:schemeClr>
              </a:solidFill>
            </a:endParaRPr>
          </a:p>
          <a:p>
            <a:pPr>
              <a:lnSpc>
                <a:spcPct val="115000"/>
              </a:lnSpc>
              <a:spcBef>
                <a:spcPts val="933"/>
              </a:spcBef>
              <a:buClr>
                <a:schemeClr val="dk1"/>
              </a:buClr>
            </a:pPr>
            <a:endParaRPr sz="1400" dirty="0"/>
          </a:p>
        </p:txBody>
      </p:sp>
      <p:pic>
        <p:nvPicPr>
          <p:cNvPr id="5" name="Shape 98" descr="IMG_2181.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sp>
        <p:nvSpPr>
          <p:cNvPr id="7" name="Shape 132">
            <a:extLst>
              <a:ext uri="{FF2B5EF4-FFF2-40B4-BE49-F238E27FC236}">
                <a16:creationId xmlns:a16="http://schemas.microsoft.com/office/drawing/2014/main" id="{8E616D6E-8E75-4944-B46F-9E251FA2F6F1}"/>
              </a:ext>
            </a:extLst>
          </p:cNvPr>
          <p:cNvSpPr txBox="1"/>
          <p:nvPr/>
        </p:nvSpPr>
        <p:spPr>
          <a:xfrm>
            <a:off x="631746" y="1742935"/>
            <a:ext cx="9736758" cy="2390630"/>
          </a:xfrm>
          <a:prstGeom prst="rect">
            <a:avLst/>
          </a:prstGeom>
          <a:noFill/>
          <a:ln>
            <a:noFill/>
          </a:ln>
        </p:spPr>
        <p:txBody>
          <a:bodyPr lIns="121900" tIns="121900" rIns="121900" bIns="121900" anchor="t" anchorCtr="0">
            <a:noAutofit/>
          </a:bodyPr>
          <a:lstStyle/>
          <a:p>
            <a:pPr lvl="0">
              <a:lnSpc>
                <a:spcPct val="115000"/>
              </a:lnSpc>
              <a:spcBef>
                <a:spcPts val="933"/>
              </a:spcBef>
              <a:buClr>
                <a:prstClr val="black"/>
              </a:buClr>
            </a:pPr>
            <a:r>
              <a:rPr lang="en-US" dirty="0">
                <a:solidFill>
                  <a:schemeClr val="tx1">
                    <a:lumMod val="65000"/>
                    <a:lumOff val="35000"/>
                  </a:schemeClr>
                </a:solidFill>
                <a:latin typeface="Helvetica Neue" panose="02000503000000020004"/>
              </a:rPr>
              <a:t>With the rising cost of higher education, </a:t>
            </a:r>
            <a:r>
              <a:rPr lang="en-US" b="1" dirty="0">
                <a:solidFill>
                  <a:schemeClr val="tx1">
                    <a:lumMod val="65000"/>
                    <a:lumOff val="35000"/>
                  </a:schemeClr>
                </a:solidFill>
                <a:latin typeface="Helvetica Neue" panose="02000503000000020004"/>
              </a:rPr>
              <a:t>the Sons of Norway Foundation is here to help with 15+ scholarship opportunities</a:t>
            </a:r>
            <a:r>
              <a:rPr lang="en-US" dirty="0">
                <a:solidFill>
                  <a:schemeClr val="tx1">
                    <a:lumMod val="65000"/>
                    <a:lumOff val="35000"/>
                  </a:schemeClr>
                </a:solidFill>
                <a:latin typeface="Helvetica Neue" panose="02000503000000020004"/>
              </a:rPr>
              <a:t>. </a:t>
            </a:r>
          </a:p>
          <a:p>
            <a:pPr lvl="0">
              <a:lnSpc>
                <a:spcPct val="115000"/>
              </a:lnSpc>
              <a:spcBef>
                <a:spcPts val="933"/>
              </a:spcBef>
              <a:buClr>
                <a:prstClr val="black"/>
              </a:buClr>
            </a:pPr>
            <a:r>
              <a:rPr lang="en-US" dirty="0">
                <a:solidFill>
                  <a:schemeClr val="tx1">
                    <a:lumMod val="65000"/>
                    <a:lumOff val="35000"/>
                  </a:schemeClr>
                </a:solidFill>
                <a:latin typeface="Helvetica Neue" panose="02000503000000020004"/>
              </a:rPr>
              <a:t>For many recipients, these awards are a life changing opportunity to explore educational passions here in the US or in Norway.</a:t>
            </a:r>
          </a:p>
          <a:p>
            <a:pPr>
              <a:lnSpc>
                <a:spcPct val="115000"/>
              </a:lnSpc>
              <a:spcBef>
                <a:spcPts val="933"/>
              </a:spcBef>
              <a:buClr>
                <a:schemeClr val="dk1"/>
              </a:buClr>
            </a:pPr>
            <a:endParaRPr sz="1400" dirty="0"/>
          </a:p>
        </p:txBody>
      </p:sp>
      <p:pic>
        <p:nvPicPr>
          <p:cNvPr id="6" name="Picture 5">
            <a:extLst>
              <a:ext uri="{FF2B5EF4-FFF2-40B4-BE49-F238E27FC236}">
                <a16:creationId xmlns:a16="http://schemas.microsoft.com/office/drawing/2014/main" id="{22F78533-CF39-4BDC-B3AF-62CF9C55A88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a:off x="5410899" y="3224941"/>
            <a:ext cx="2985750" cy="1968429"/>
          </a:xfrm>
          <a:prstGeom prst="rect">
            <a:avLst/>
          </a:prstGeom>
        </p:spPr>
      </p:pic>
      <p:pic>
        <p:nvPicPr>
          <p:cNvPr id="3" name="Picture 2">
            <a:extLst>
              <a:ext uri="{FF2B5EF4-FFF2-40B4-BE49-F238E27FC236}">
                <a16:creationId xmlns:a16="http://schemas.microsoft.com/office/drawing/2014/main" id="{9CEF580A-A477-43BE-B381-C9325C1A4F2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26070" y="4467422"/>
            <a:ext cx="2768076" cy="1963617"/>
          </a:xfrm>
          <a:prstGeom prst="rect">
            <a:avLst/>
          </a:prstGeom>
        </p:spPr>
      </p:pic>
      <p:grpSp>
        <p:nvGrpSpPr>
          <p:cNvPr id="8" name="Group 7">
            <a:extLst>
              <a:ext uri="{FF2B5EF4-FFF2-40B4-BE49-F238E27FC236}">
                <a16:creationId xmlns:a16="http://schemas.microsoft.com/office/drawing/2014/main" id="{775A26A7-6A92-5242-ABE9-21F2FE3C0838}"/>
              </a:ext>
            </a:extLst>
          </p:cNvPr>
          <p:cNvGrpSpPr/>
          <p:nvPr/>
        </p:nvGrpSpPr>
        <p:grpSpPr>
          <a:xfrm flipV="1">
            <a:off x="724366" y="1392300"/>
            <a:ext cx="4165600" cy="177800"/>
            <a:chOff x="2819400" y="1885950"/>
            <a:chExt cx="3124200" cy="152400"/>
          </a:xfrm>
        </p:grpSpPr>
        <p:sp>
          <p:nvSpPr>
            <p:cNvPr id="9" name="Rectangle 8">
              <a:extLst>
                <a:ext uri="{FF2B5EF4-FFF2-40B4-BE49-F238E27FC236}">
                  <a16:creationId xmlns:a16="http://schemas.microsoft.com/office/drawing/2014/main" id="{8A1915E3-0322-B44C-9455-44EDBE4541F0}"/>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10" name="Straight Connector 9">
              <a:extLst>
                <a:ext uri="{FF2B5EF4-FFF2-40B4-BE49-F238E27FC236}">
                  <a16:creationId xmlns:a16="http://schemas.microsoft.com/office/drawing/2014/main" id="{161EDF4C-2382-2C43-8126-686E9614DE02}"/>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5810605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Shape 131"/>
          <p:cNvSpPr txBox="1"/>
          <p:nvPr/>
        </p:nvSpPr>
        <p:spPr>
          <a:xfrm>
            <a:off x="631746" y="430678"/>
            <a:ext cx="9962400" cy="978400"/>
          </a:xfrm>
          <a:prstGeom prst="rect">
            <a:avLst/>
          </a:prstGeom>
          <a:noFill/>
          <a:ln>
            <a:noFill/>
          </a:ln>
        </p:spPr>
        <p:txBody>
          <a:bodyPr lIns="121900" tIns="121900" rIns="121900" bIns="121900" anchor="t" anchorCtr="0">
            <a:noAutofit/>
          </a:bodyPr>
          <a:lstStyle/>
          <a:p>
            <a:r>
              <a:rPr lang="en-US" sz="3600" dirty="0">
                <a:solidFill>
                  <a:srgbClr val="0085AD"/>
                </a:solidFill>
                <a:latin typeface="Helvetica Neue"/>
                <a:ea typeface="Helvetica Neue"/>
                <a:cs typeface="Helvetica Neue"/>
                <a:sym typeface="Helvetica Neue"/>
              </a:rPr>
              <a:t>Scholarship Opportunities:</a:t>
            </a:r>
            <a:endParaRPr lang="en" sz="3600" dirty="0">
              <a:solidFill>
                <a:srgbClr val="0085AD"/>
              </a:solidFill>
              <a:latin typeface="Helvetica Neue"/>
              <a:ea typeface="Helvetica Neue"/>
              <a:cs typeface="Helvetica Neue"/>
              <a:sym typeface="Helvetica Neue"/>
            </a:endParaRPr>
          </a:p>
        </p:txBody>
      </p:sp>
      <p:sp>
        <p:nvSpPr>
          <p:cNvPr id="132" name="Shape 132"/>
          <p:cNvSpPr txBox="1"/>
          <p:nvPr/>
        </p:nvSpPr>
        <p:spPr>
          <a:xfrm>
            <a:off x="584679" y="1644693"/>
            <a:ext cx="10009467" cy="5052733"/>
          </a:xfrm>
          <a:prstGeom prst="rect">
            <a:avLst/>
          </a:prstGeom>
          <a:noFill/>
          <a:ln>
            <a:noFill/>
          </a:ln>
        </p:spPr>
        <p:txBody>
          <a:bodyPr lIns="121900" tIns="121900" rIns="121900" bIns="121900" anchor="t" anchorCtr="0">
            <a:noAutofit/>
          </a:bodyPr>
          <a:lstStyle/>
          <a:p>
            <a:pPr>
              <a:lnSpc>
                <a:spcPct val="115000"/>
              </a:lnSpc>
              <a:spcBef>
                <a:spcPts val="933"/>
              </a:spcBef>
              <a:buClr>
                <a:schemeClr val="dk1"/>
              </a:buClr>
              <a:buSzPct val="61111"/>
            </a:pPr>
            <a:r>
              <a:rPr lang="en-US" b="1" dirty="0">
                <a:solidFill>
                  <a:schemeClr val="tx1">
                    <a:lumMod val="65000"/>
                    <a:lumOff val="35000"/>
                  </a:schemeClr>
                </a:solidFill>
                <a:latin typeface="Helvetica Neue"/>
                <a:ea typeface="Helvetica Neue"/>
                <a:cs typeface="Helvetica Neue"/>
                <a:sym typeface="Helvetica Neue"/>
              </a:rPr>
              <a:t>Over $100,000 awarded annually to students of all types:</a:t>
            </a:r>
          </a:p>
          <a:p>
            <a:pPr>
              <a:lnSpc>
                <a:spcPct val="115000"/>
              </a:lnSpc>
              <a:spcBef>
                <a:spcPts val="933"/>
              </a:spcBef>
              <a:buClr>
                <a:schemeClr val="dk1"/>
              </a:buClr>
              <a:buSzPct val="61111"/>
            </a:pPr>
            <a:r>
              <a:rPr lang="en-US" sz="2400" dirty="0">
                <a:solidFill>
                  <a:schemeClr val="tx1">
                    <a:lumMod val="65000"/>
                    <a:lumOff val="35000"/>
                  </a:schemeClr>
                </a:solidFill>
                <a:latin typeface="Helvetica Neue"/>
                <a:ea typeface="Helvetica Neue"/>
                <a:cs typeface="Helvetica Neue"/>
                <a:sym typeface="Helvetica Neue"/>
              </a:rPr>
              <a:t>	</a:t>
            </a:r>
            <a:r>
              <a:rPr lang="en-US" sz="2000" dirty="0">
                <a:solidFill>
                  <a:schemeClr val="tx1">
                    <a:lumMod val="65000"/>
                    <a:lumOff val="35000"/>
                  </a:schemeClr>
                </a:solidFill>
                <a:latin typeface="Helvetica Neue"/>
                <a:ea typeface="Helvetica Neue"/>
                <a:cs typeface="Helvetica Neue"/>
                <a:sym typeface="Helvetica Neue"/>
              </a:rPr>
              <a:t>- Americans studying domestically or in Norway</a:t>
            </a:r>
            <a:br>
              <a:rPr lang="en-US" sz="2000" dirty="0">
                <a:solidFill>
                  <a:schemeClr val="tx1">
                    <a:lumMod val="65000"/>
                    <a:lumOff val="35000"/>
                  </a:schemeClr>
                </a:solidFill>
                <a:latin typeface="Helvetica Neue"/>
                <a:ea typeface="Helvetica Neue"/>
                <a:cs typeface="Helvetica Neue"/>
                <a:sym typeface="Helvetica Neue"/>
              </a:rPr>
            </a:br>
            <a:r>
              <a:rPr lang="en-US" sz="2000" dirty="0">
                <a:solidFill>
                  <a:schemeClr val="tx1">
                    <a:lumMod val="65000"/>
                    <a:lumOff val="35000"/>
                  </a:schemeClr>
                </a:solidFill>
                <a:latin typeface="Helvetica Neue"/>
                <a:ea typeface="Helvetica Neue"/>
                <a:cs typeface="Helvetica Neue"/>
                <a:sym typeface="Helvetica Neue"/>
              </a:rPr>
              <a:t>	- Norwegians studying in the USA</a:t>
            </a:r>
            <a:br>
              <a:rPr lang="en-US" sz="2000" dirty="0">
                <a:solidFill>
                  <a:schemeClr val="tx1">
                    <a:lumMod val="65000"/>
                    <a:lumOff val="35000"/>
                  </a:schemeClr>
                </a:solidFill>
                <a:latin typeface="Helvetica Neue"/>
                <a:ea typeface="Helvetica Neue"/>
                <a:cs typeface="Helvetica Neue"/>
                <a:sym typeface="Helvetica Neue"/>
              </a:rPr>
            </a:br>
            <a:r>
              <a:rPr lang="en-US" sz="2000" dirty="0">
                <a:solidFill>
                  <a:schemeClr val="tx1">
                    <a:lumMod val="65000"/>
                    <a:lumOff val="35000"/>
                  </a:schemeClr>
                </a:solidFill>
                <a:latin typeface="Helvetica Neue"/>
                <a:ea typeface="Helvetica Neue"/>
                <a:cs typeface="Helvetica Neue"/>
                <a:sym typeface="Helvetica Neue"/>
              </a:rPr>
              <a:t>	- Adult learners</a:t>
            </a:r>
            <a:br>
              <a:rPr lang="en-US" sz="2000" dirty="0">
                <a:solidFill>
                  <a:schemeClr val="tx1">
                    <a:lumMod val="65000"/>
                    <a:lumOff val="35000"/>
                  </a:schemeClr>
                </a:solidFill>
                <a:latin typeface="Helvetica Neue"/>
                <a:ea typeface="Helvetica Neue"/>
                <a:cs typeface="Helvetica Neue"/>
                <a:sym typeface="Helvetica Neue"/>
              </a:rPr>
            </a:br>
            <a:r>
              <a:rPr lang="en-US" sz="2000" dirty="0">
                <a:solidFill>
                  <a:schemeClr val="tx1">
                    <a:lumMod val="65000"/>
                    <a:lumOff val="35000"/>
                  </a:schemeClr>
                </a:solidFill>
                <a:latin typeface="Helvetica Neue"/>
                <a:ea typeface="Helvetica Neue"/>
                <a:cs typeface="Helvetica Neue"/>
                <a:sym typeface="Helvetica Neue"/>
              </a:rPr>
              <a:t>	- Undergraduate, vocational/trade, graduate </a:t>
            </a:r>
            <a:br>
              <a:rPr lang="en-US" sz="2000" dirty="0">
                <a:solidFill>
                  <a:schemeClr val="tx1">
                    <a:lumMod val="65000"/>
                    <a:lumOff val="35000"/>
                  </a:schemeClr>
                </a:solidFill>
                <a:latin typeface="Helvetica Neue"/>
                <a:ea typeface="Helvetica Neue"/>
                <a:cs typeface="Helvetica Neue"/>
                <a:sym typeface="Helvetica Neue"/>
              </a:rPr>
            </a:br>
            <a:r>
              <a:rPr lang="en-US" sz="2000" dirty="0">
                <a:solidFill>
                  <a:schemeClr val="tx1">
                    <a:lumMod val="65000"/>
                    <a:lumOff val="35000"/>
                  </a:schemeClr>
                </a:solidFill>
                <a:latin typeface="Helvetica Neue"/>
                <a:ea typeface="Helvetica Neue"/>
                <a:cs typeface="Helvetica Neue"/>
                <a:sym typeface="Helvetica Neue"/>
              </a:rPr>
              <a:t>	- Members (or children and grandchildren of members) and non-members</a:t>
            </a:r>
            <a:br>
              <a:rPr lang="en-US" sz="2000" dirty="0">
                <a:solidFill>
                  <a:schemeClr val="tx1">
                    <a:lumMod val="65000"/>
                    <a:lumOff val="35000"/>
                  </a:schemeClr>
                </a:solidFill>
                <a:latin typeface="Helvetica Neue"/>
                <a:ea typeface="Helvetica Neue"/>
                <a:cs typeface="Helvetica Neue"/>
                <a:sym typeface="Helvetica Neue"/>
              </a:rPr>
            </a:br>
            <a:r>
              <a:rPr lang="en-US" sz="2000" dirty="0">
                <a:solidFill>
                  <a:schemeClr val="tx1">
                    <a:lumMod val="65000"/>
                    <a:lumOff val="35000"/>
                  </a:schemeClr>
                </a:solidFill>
                <a:latin typeface="Helvetica Neue"/>
                <a:ea typeface="Helvetica Neue"/>
                <a:cs typeface="Helvetica Neue"/>
                <a:sym typeface="Helvetica Neue"/>
              </a:rPr>
              <a:t>	- Norwegian Folk High Schools or Oslo International Summer School</a:t>
            </a:r>
            <a:br>
              <a:rPr lang="en-US" sz="2000" dirty="0">
                <a:solidFill>
                  <a:schemeClr val="tx1">
                    <a:lumMod val="65000"/>
                    <a:lumOff val="35000"/>
                  </a:schemeClr>
                </a:solidFill>
                <a:latin typeface="Helvetica Neue"/>
                <a:ea typeface="Helvetica Neue"/>
                <a:cs typeface="Helvetica Neue"/>
                <a:sym typeface="Helvetica Neue"/>
              </a:rPr>
            </a:br>
            <a:r>
              <a:rPr lang="en-US" sz="2000" dirty="0">
                <a:solidFill>
                  <a:schemeClr val="tx1">
                    <a:lumMod val="65000"/>
                    <a:lumOff val="35000"/>
                  </a:schemeClr>
                </a:solidFill>
                <a:latin typeface="Helvetica Neue"/>
                <a:ea typeface="Helvetica Neue"/>
                <a:cs typeface="Helvetica Neue"/>
                <a:sym typeface="Helvetica Neue"/>
              </a:rPr>
              <a:t>	- Awards range from $1,000 to a full year of tuition</a:t>
            </a:r>
            <a:br>
              <a:rPr lang="en-US" sz="2000" dirty="0">
                <a:solidFill>
                  <a:schemeClr val="tx1">
                    <a:lumMod val="65000"/>
                    <a:lumOff val="35000"/>
                  </a:schemeClr>
                </a:solidFill>
                <a:latin typeface="Helvetica Neue"/>
                <a:ea typeface="Helvetica Neue"/>
                <a:cs typeface="Helvetica Neue"/>
                <a:sym typeface="Helvetica Neue"/>
              </a:rPr>
            </a:br>
            <a:r>
              <a:rPr lang="en-US" sz="2000" dirty="0">
                <a:solidFill>
                  <a:schemeClr val="tx1">
                    <a:lumMod val="65000"/>
                    <a:lumOff val="35000"/>
                  </a:schemeClr>
                </a:solidFill>
                <a:latin typeface="Helvetica Neue"/>
                <a:ea typeface="Helvetica Neue"/>
                <a:cs typeface="Helvetica Neue"/>
                <a:sym typeface="Helvetica Neue"/>
              </a:rPr>
              <a:t>	</a:t>
            </a:r>
            <a:r>
              <a:rPr lang="en-US" sz="2000" dirty="0">
                <a:solidFill>
                  <a:schemeClr val="tx1">
                    <a:lumMod val="65000"/>
                    <a:lumOff val="35000"/>
                  </a:schemeClr>
                </a:solidFill>
                <a:latin typeface="Helvetica Neue"/>
                <a:sym typeface="Helvetica Neue"/>
              </a:rPr>
              <a:t>- Check the website for up to date information, opportunities are added as 	   they become available!</a:t>
            </a:r>
            <a:endParaRPr lang="en-US" sz="2800" dirty="0">
              <a:solidFill>
                <a:schemeClr val="tx1">
                  <a:lumMod val="65000"/>
                  <a:lumOff val="35000"/>
                </a:schemeClr>
              </a:solidFill>
              <a:latin typeface="Helvetica Neue"/>
              <a:sym typeface="Helvetica Neue"/>
            </a:endParaRPr>
          </a:p>
          <a:p>
            <a:pPr>
              <a:lnSpc>
                <a:spcPct val="115000"/>
              </a:lnSpc>
              <a:spcBef>
                <a:spcPts val="933"/>
              </a:spcBef>
              <a:buClr>
                <a:schemeClr val="dk1"/>
              </a:buClr>
            </a:pPr>
            <a:r>
              <a:rPr lang="en-US" b="1" dirty="0">
                <a:solidFill>
                  <a:schemeClr val="tx1">
                    <a:lumMod val="65000"/>
                    <a:lumOff val="35000"/>
                  </a:schemeClr>
                </a:solidFill>
                <a:latin typeface="Helvetica Neue"/>
                <a:sym typeface="Helvetica Neue"/>
              </a:rPr>
              <a:t>Applications open in October. Encourage students and members in your district/lodge    to apply!</a:t>
            </a:r>
            <a:endParaRPr lang="en" b="1" dirty="0">
              <a:solidFill>
                <a:schemeClr val="tx1">
                  <a:lumMod val="65000"/>
                  <a:lumOff val="35000"/>
                </a:schemeClr>
              </a:solidFill>
              <a:latin typeface="Helvetica Neue"/>
              <a:sym typeface="Helvetica Neue"/>
            </a:endParaRPr>
          </a:p>
          <a:p>
            <a:pPr>
              <a:lnSpc>
                <a:spcPct val="115000"/>
              </a:lnSpc>
              <a:spcBef>
                <a:spcPts val="933"/>
              </a:spcBef>
              <a:buClr>
                <a:schemeClr val="dk1"/>
              </a:buClr>
            </a:pPr>
            <a:endParaRPr sz="1400" dirty="0"/>
          </a:p>
        </p:txBody>
      </p:sp>
      <p:pic>
        <p:nvPicPr>
          <p:cNvPr id="5" name="Shape 98" descr="IMG_2181.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grpSp>
        <p:nvGrpSpPr>
          <p:cNvPr id="6" name="Group 5">
            <a:extLst>
              <a:ext uri="{FF2B5EF4-FFF2-40B4-BE49-F238E27FC236}">
                <a16:creationId xmlns:a16="http://schemas.microsoft.com/office/drawing/2014/main" id="{91BE450C-9020-044C-8B99-6FD4055B82F0}"/>
              </a:ext>
            </a:extLst>
          </p:cNvPr>
          <p:cNvGrpSpPr/>
          <p:nvPr/>
        </p:nvGrpSpPr>
        <p:grpSpPr>
          <a:xfrm flipV="1">
            <a:off x="724366" y="1392300"/>
            <a:ext cx="4165600" cy="177800"/>
            <a:chOff x="2819400" y="1885950"/>
            <a:chExt cx="3124200" cy="152400"/>
          </a:xfrm>
        </p:grpSpPr>
        <p:sp>
          <p:nvSpPr>
            <p:cNvPr id="7" name="Rectangle 6">
              <a:extLst>
                <a:ext uri="{FF2B5EF4-FFF2-40B4-BE49-F238E27FC236}">
                  <a16:creationId xmlns:a16="http://schemas.microsoft.com/office/drawing/2014/main" id="{339C3B95-C9A6-F547-B477-C03A0F21DBA7}"/>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C0EE45D9-FBD1-5048-B9D5-608E6C692F41}"/>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3258104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Shape 131"/>
          <p:cNvSpPr txBox="1"/>
          <p:nvPr/>
        </p:nvSpPr>
        <p:spPr>
          <a:xfrm>
            <a:off x="595706" y="296455"/>
            <a:ext cx="9962400" cy="978400"/>
          </a:xfrm>
          <a:prstGeom prst="rect">
            <a:avLst/>
          </a:prstGeom>
          <a:noFill/>
          <a:ln>
            <a:noFill/>
          </a:ln>
        </p:spPr>
        <p:txBody>
          <a:bodyPr lIns="121900" tIns="121900" rIns="121900" bIns="121900" anchor="t" anchorCtr="0">
            <a:noAutofit/>
          </a:bodyPr>
          <a:lstStyle/>
          <a:p>
            <a:r>
              <a:rPr lang="en-US" sz="3600" dirty="0">
                <a:solidFill>
                  <a:srgbClr val="0085AD"/>
                </a:solidFill>
                <a:latin typeface="Helvetica Neue"/>
                <a:ea typeface="Helvetica Neue"/>
                <a:cs typeface="Helvetica Neue"/>
                <a:sym typeface="Helvetica Neue"/>
              </a:rPr>
              <a:t>Camperships</a:t>
            </a:r>
            <a:endParaRPr lang="en" sz="3600" dirty="0">
              <a:solidFill>
                <a:srgbClr val="0085AD"/>
              </a:solidFill>
              <a:latin typeface="Helvetica Neue"/>
              <a:ea typeface="Helvetica Neue"/>
              <a:cs typeface="Helvetica Neue"/>
              <a:sym typeface="Helvetica Neue"/>
            </a:endParaRPr>
          </a:p>
        </p:txBody>
      </p:sp>
      <p:sp>
        <p:nvSpPr>
          <p:cNvPr id="132" name="Shape 132"/>
          <p:cNvSpPr txBox="1"/>
          <p:nvPr/>
        </p:nvSpPr>
        <p:spPr>
          <a:xfrm>
            <a:off x="656906" y="1696696"/>
            <a:ext cx="9840000" cy="5161304"/>
          </a:xfrm>
          <a:prstGeom prst="rect">
            <a:avLst/>
          </a:prstGeom>
          <a:noFill/>
          <a:ln>
            <a:noFill/>
          </a:ln>
        </p:spPr>
        <p:txBody>
          <a:bodyPr lIns="121900" tIns="121900" rIns="121900" bIns="121900" anchor="t" anchorCtr="0">
            <a:noAutofit/>
          </a:bodyPr>
          <a:lstStyle/>
          <a:p>
            <a:pPr>
              <a:lnSpc>
                <a:spcPct val="115000"/>
              </a:lnSpc>
              <a:spcBef>
                <a:spcPts val="933"/>
              </a:spcBef>
              <a:buClr>
                <a:schemeClr val="dk1"/>
              </a:buClr>
            </a:pPr>
            <a:r>
              <a:rPr lang="en-US" b="1" dirty="0">
                <a:solidFill>
                  <a:schemeClr val="tx1">
                    <a:lumMod val="65000"/>
                    <a:lumOff val="35000"/>
                  </a:schemeClr>
                </a:solidFill>
                <a:latin typeface="Helvetica Neue"/>
                <a:ea typeface="Helvetica Neue"/>
                <a:cs typeface="Helvetica Neue"/>
                <a:sym typeface="Helvetica Neue"/>
              </a:rPr>
              <a:t>Over $10,000 provided annually for youth to attend Norwegian camps through the </a:t>
            </a:r>
            <a:r>
              <a:rPr lang="en-US" b="1" dirty="0" err="1">
                <a:solidFill>
                  <a:schemeClr val="tx1">
                    <a:lumMod val="65000"/>
                    <a:lumOff val="35000"/>
                  </a:schemeClr>
                </a:solidFill>
                <a:latin typeface="Helvetica Neue"/>
                <a:ea typeface="Helvetica Neue"/>
                <a:cs typeface="Helvetica Neue"/>
                <a:sym typeface="Helvetica Neue"/>
              </a:rPr>
              <a:t>Draxten</a:t>
            </a:r>
            <a:r>
              <a:rPr lang="en-US" b="1" dirty="0">
                <a:solidFill>
                  <a:schemeClr val="tx1">
                    <a:lumMod val="65000"/>
                    <a:lumOff val="35000"/>
                  </a:schemeClr>
                </a:solidFill>
                <a:latin typeface="Helvetica Neue"/>
                <a:ea typeface="Helvetica Neue"/>
                <a:cs typeface="Helvetica Neue"/>
                <a:sym typeface="Helvetica Neue"/>
              </a:rPr>
              <a:t> Fund &amp; Evenson Fund</a:t>
            </a:r>
          </a:p>
          <a:p>
            <a:pPr>
              <a:lnSpc>
                <a:spcPct val="115000"/>
              </a:lnSpc>
              <a:spcBef>
                <a:spcPts val="933"/>
              </a:spcBef>
              <a:buClr>
                <a:schemeClr val="dk1"/>
              </a:buClr>
            </a:pPr>
            <a:r>
              <a:rPr lang="en-US" dirty="0">
                <a:solidFill>
                  <a:schemeClr val="tx1">
                    <a:lumMod val="65000"/>
                    <a:lumOff val="35000"/>
                  </a:schemeClr>
                </a:solidFill>
                <a:latin typeface="Helvetica Neue"/>
                <a:ea typeface="Helvetica Neue"/>
                <a:cs typeface="Helvetica Neue"/>
                <a:sym typeface="Helvetica Neue"/>
              </a:rPr>
              <a:t>Foundation sends funds to each District, the District makes the awards</a:t>
            </a:r>
          </a:p>
          <a:p>
            <a:pPr>
              <a:lnSpc>
                <a:spcPct val="115000"/>
              </a:lnSpc>
              <a:spcBef>
                <a:spcPts val="933"/>
              </a:spcBef>
              <a:buClr>
                <a:schemeClr val="dk1"/>
              </a:buClr>
            </a:pPr>
            <a:r>
              <a:rPr lang="en-US" dirty="0">
                <a:solidFill>
                  <a:schemeClr val="tx1">
                    <a:lumMod val="65000"/>
                    <a:lumOff val="35000"/>
                  </a:schemeClr>
                </a:solidFill>
                <a:latin typeface="Helvetica Neue"/>
                <a:ea typeface="Helvetica Neue"/>
                <a:cs typeface="Helvetica Neue"/>
                <a:sym typeface="Helvetica Neue"/>
              </a:rPr>
              <a:t>Camps are available everywhere:</a:t>
            </a:r>
          </a:p>
          <a:p>
            <a:pPr marL="342900" indent="-342900">
              <a:spcBef>
                <a:spcPts val="933"/>
              </a:spcBef>
              <a:buClr>
                <a:schemeClr val="dk1"/>
              </a:buClr>
              <a:buFont typeface="Arial" panose="020B0604020202020204" pitchFamily="34" charset="0"/>
              <a:buChar char="•"/>
            </a:pPr>
            <a:r>
              <a:rPr lang="en-US" dirty="0" err="1">
                <a:solidFill>
                  <a:schemeClr val="tx1">
                    <a:lumMod val="65000"/>
                    <a:lumOff val="35000"/>
                  </a:schemeClr>
                </a:solidFill>
                <a:latin typeface="Helvetica Neue"/>
                <a:ea typeface="Helvetica Neue"/>
                <a:cs typeface="Helvetica Neue"/>
                <a:sym typeface="Helvetica Neue"/>
              </a:rPr>
              <a:t>Skogfjorden</a:t>
            </a:r>
            <a:r>
              <a:rPr lang="en-US" dirty="0">
                <a:solidFill>
                  <a:schemeClr val="tx1">
                    <a:lumMod val="65000"/>
                    <a:lumOff val="35000"/>
                  </a:schemeClr>
                </a:solidFill>
                <a:latin typeface="Helvetica Neue"/>
                <a:ea typeface="Helvetica Neue"/>
                <a:cs typeface="Helvetica Neue"/>
                <a:sym typeface="Helvetica Neue"/>
              </a:rPr>
              <a:t> (Concordia Language Village) – In District 1</a:t>
            </a:r>
          </a:p>
          <a:p>
            <a:pPr marL="342900" indent="-342900">
              <a:spcBef>
                <a:spcPts val="933"/>
              </a:spcBef>
              <a:buClr>
                <a:schemeClr val="dk1"/>
              </a:buClr>
              <a:buFont typeface="Arial" panose="020B0604020202020204" pitchFamily="34" charset="0"/>
              <a:buChar char="•"/>
            </a:pPr>
            <a:r>
              <a:rPr lang="en-US" dirty="0">
                <a:solidFill>
                  <a:schemeClr val="tx1">
                    <a:lumMod val="65000"/>
                    <a:lumOff val="35000"/>
                  </a:schemeClr>
                </a:solidFill>
                <a:latin typeface="Helvetica Neue"/>
                <a:ea typeface="Helvetica Neue"/>
                <a:cs typeface="Helvetica Neue"/>
                <a:sym typeface="Helvetica Neue"/>
              </a:rPr>
              <a:t>Camp </a:t>
            </a:r>
            <a:r>
              <a:rPr lang="en-US" dirty="0" err="1">
                <a:solidFill>
                  <a:schemeClr val="tx1">
                    <a:lumMod val="65000"/>
                    <a:lumOff val="35000"/>
                  </a:schemeClr>
                </a:solidFill>
                <a:latin typeface="Helvetica Neue"/>
                <a:ea typeface="Helvetica Neue"/>
                <a:cs typeface="Helvetica Neue"/>
                <a:sym typeface="Helvetica Neue"/>
              </a:rPr>
              <a:t>Trollhaugen</a:t>
            </a:r>
            <a:r>
              <a:rPr lang="en-US" dirty="0">
                <a:solidFill>
                  <a:schemeClr val="tx1">
                    <a:lumMod val="65000"/>
                    <a:lumOff val="35000"/>
                  </a:schemeClr>
                </a:solidFill>
                <a:latin typeface="Helvetica Neue"/>
                <a:ea typeface="Helvetica Neue"/>
                <a:cs typeface="Helvetica Neue"/>
                <a:sym typeface="Helvetica Neue"/>
              </a:rPr>
              <a:t>, Nidaros and </a:t>
            </a:r>
            <a:r>
              <a:rPr lang="en-US" dirty="0" err="1">
                <a:solidFill>
                  <a:schemeClr val="tx1">
                    <a:lumMod val="65000"/>
                    <a:lumOff val="35000"/>
                  </a:schemeClr>
                </a:solidFill>
                <a:latin typeface="Helvetica Neue"/>
                <a:ea typeface="Helvetica Neue"/>
                <a:cs typeface="Helvetica Neue"/>
                <a:sym typeface="Helvetica Neue"/>
              </a:rPr>
              <a:t>Normanna</a:t>
            </a:r>
            <a:r>
              <a:rPr lang="en-US" dirty="0">
                <a:solidFill>
                  <a:schemeClr val="tx1">
                    <a:lumMod val="65000"/>
                    <a:lumOff val="35000"/>
                  </a:schemeClr>
                </a:solidFill>
                <a:latin typeface="Helvetica Neue"/>
                <a:ea typeface="Helvetica Neue"/>
                <a:cs typeface="Helvetica Neue"/>
                <a:sym typeface="Helvetica Neue"/>
              </a:rPr>
              <a:t> – In District 2</a:t>
            </a:r>
          </a:p>
          <a:p>
            <a:pPr marL="342900" indent="-342900">
              <a:spcBef>
                <a:spcPts val="933"/>
              </a:spcBef>
              <a:buClr>
                <a:schemeClr val="dk1"/>
              </a:buClr>
              <a:buFont typeface="Arial" panose="020B0604020202020204" pitchFamily="34" charset="0"/>
              <a:buChar char="•"/>
            </a:pPr>
            <a:r>
              <a:rPr lang="en-US" dirty="0">
                <a:solidFill>
                  <a:schemeClr val="tx1">
                    <a:lumMod val="65000"/>
                    <a:lumOff val="35000"/>
                  </a:schemeClr>
                </a:solidFill>
                <a:latin typeface="Helvetica Neue"/>
                <a:ea typeface="Helvetica Neue"/>
                <a:cs typeface="Helvetica Neue"/>
                <a:sym typeface="Helvetica Neue"/>
              </a:rPr>
              <a:t>Land of the Vikings – In District 3</a:t>
            </a:r>
          </a:p>
          <a:p>
            <a:pPr marL="342900" indent="-342900">
              <a:spcBef>
                <a:spcPts val="933"/>
              </a:spcBef>
              <a:buClr>
                <a:schemeClr val="dk1"/>
              </a:buClr>
              <a:buFont typeface="Arial" panose="020B0604020202020204" pitchFamily="34" charset="0"/>
              <a:buChar char="•"/>
            </a:pPr>
            <a:r>
              <a:rPr lang="en-US" dirty="0" err="1">
                <a:solidFill>
                  <a:schemeClr val="tx1">
                    <a:lumMod val="65000"/>
                    <a:lumOff val="35000"/>
                  </a:schemeClr>
                </a:solidFill>
                <a:latin typeface="Helvetica Neue" panose="02000503000000020004"/>
                <a:ea typeface="Helvetica Neue" panose="02000503000000020004"/>
                <a:cs typeface="Helvetica Neue" panose="02000503000000020004"/>
                <a:sym typeface="Helvetica Neue"/>
              </a:rPr>
              <a:t>Trollfjorden</a:t>
            </a:r>
            <a:r>
              <a:rPr lang="en-US" dirty="0">
                <a:solidFill>
                  <a:schemeClr val="tx1">
                    <a:lumMod val="65000"/>
                    <a:lumOff val="35000"/>
                  </a:schemeClr>
                </a:solidFill>
                <a:latin typeface="Helvetica Neue" panose="02000503000000020004"/>
                <a:ea typeface="Helvetica Neue" panose="02000503000000020004"/>
                <a:cs typeface="Helvetica Neue" panose="02000503000000020004"/>
                <a:sym typeface="Helvetica Neue"/>
              </a:rPr>
              <a:t>, </a:t>
            </a:r>
            <a:r>
              <a:rPr lang="en-US" dirty="0" err="1">
                <a:solidFill>
                  <a:schemeClr val="tx1">
                    <a:lumMod val="65000"/>
                    <a:lumOff val="35000"/>
                  </a:schemeClr>
                </a:solidFill>
                <a:latin typeface="Helvetica Neue" panose="02000503000000020004"/>
                <a:ea typeface="Helvetica Neue" panose="02000503000000020004"/>
                <a:cs typeface="Helvetica Neue" panose="02000503000000020004"/>
                <a:sym typeface="Helvetica Neue"/>
              </a:rPr>
              <a:t>Bj</a:t>
            </a:r>
            <a:r>
              <a:rPr lang="en-US" dirty="0" err="1">
                <a:solidFill>
                  <a:schemeClr val="tx1">
                    <a:lumMod val="65000"/>
                    <a:lumOff val="35000"/>
                  </a:schemeClr>
                </a:solidFill>
                <a:latin typeface="Helvetica Neue" panose="02000503000000020004"/>
                <a:ea typeface="Helvetica Neue" panose="02000503000000020004"/>
                <a:cs typeface="Calibri" panose="020F0502020204030204" pitchFamily="34" charset="0"/>
                <a:sym typeface="Helvetica Neue"/>
              </a:rPr>
              <a:t>Ørnetann</a:t>
            </a:r>
            <a:r>
              <a:rPr lang="en-US" dirty="0">
                <a:solidFill>
                  <a:schemeClr val="tx1">
                    <a:lumMod val="65000"/>
                    <a:lumOff val="35000"/>
                  </a:schemeClr>
                </a:solidFill>
                <a:latin typeface="Helvetica Neue" panose="02000503000000020004"/>
                <a:ea typeface="Helvetica Neue" panose="02000503000000020004"/>
                <a:cs typeface="Calibri" panose="020F0502020204030204" pitchFamily="34" charset="0"/>
                <a:sym typeface="Helvetica Neue"/>
              </a:rPr>
              <a:t> and </a:t>
            </a:r>
            <a:r>
              <a:rPr lang="en-US" dirty="0" err="1">
                <a:solidFill>
                  <a:schemeClr val="tx1">
                    <a:lumMod val="65000"/>
                    <a:lumOff val="35000"/>
                  </a:schemeClr>
                </a:solidFill>
                <a:latin typeface="Helvetica Neue" panose="02000503000000020004"/>
                <a:ea typeface="Helvetica Neue" panose="02000503000000020004"/>
                <a:cs typeface="Calibri" panose="020F0502020204030204" pitchFamily="34" charset="0"/>
                <a:sym typeface="Helvetica Neue"/>
              </a:rPr>
              <a:t>Trollhaugen</a:t>
            </a:r>
            <a:r>
              <a:rPr lang="en-US" dirty="0">
                <a:solidFill>
                  <a:schemeClr val="tx1">
                    <a:lumMod val="65000"/>
                    <a:lumOff val="35000"/>
                  </a:schemeClr>
                </a:solidFill>
                <a:latin typeface="Helvetica Neue" panose="02000503000000020004"/>
                <a:ea typeface="Helvetica Neue" panose="02000503000000020004"/>
                <a:cs typeface="Calibri" panose="020F0502020204030204" pitchFamily="34" charset="0"/>
                <a:sym typeface="Helvetica Neue"/>
              </a:rPr>
              <a:t>  - In District 4</a:t>
            </a:r>
            <a:endParaRPr lang="en-US" dirty="0">
              <a:solidFill>
                <a:schemeClr val="tx1">
                  <a:lumMod val="65000"/>
                  <a:lumOff val="35000"/>
                </a:schemeClr>
              </a:solidFill>
              <a:latin typeface="Helvetica Neue" panose="02000503000000020004"/>
              <a:ea typeface="Helvetica Neue" panose="02000503000000020004"/>
              <a:cs typeface="Helvetica Neue" panose="02000503000000020004"/>
              <a:sym typeface="Helvetica Neue"/>
            </a:endParaRPr>
          </a:p>
          <a:p>
            <a:pPr marL="342900" indent="-342900">
              <a:spcBef>
                <a:spcPts val="933"/>
              </a:spcBef>
              <a:buClr>
                <a:schemeClr val="dk1"/>
              </a:buClr>
              <a:buFont typeface="Arial" panose="020B0604020202020204" pitchFamily="34" charset="0"/>
              <a:buChar char="•"/>
            </a:pPr>
            <a:r>
              <a:rPr lang="en-US" dirty="0">
                <a:solidFill>
                  <a:schemeClr val="tx1">
                    <a:lumMod val="65000"/>
                    <a:lumOff val="35000"/>
                  </a:schemeClr>
                </a:solidFill>
                <a:latin typeface="Helvetica Neue" panose="02000503000000020004"/>
                <a:ea typeface="Helvetica Neue" panose="02000503000000020004"/>
                <a:cs typeface="Helvetica Neue" panose="02000503000000020004"/>
                <a:sym typeface="Helvetica Neue"/>
              </a:rPr>
              <a:t>Masse Moro – In District 5</a:t>
            </a:r>
          </a:p>
          <a:p>
            <a:pPr marL="342900" indent="-342900">
              <a:spcBef>
                <a:spcPts val="933"/>
              </a:spcBef>
              <a:buClr>
                <a:schemeClr val="dk1"/>
              </a:buClr>
              <a:buFont typeface="Arial" panose="020B0604020202020204" pitchFamily="34" charset="0"/>
              <a:buChar char="•"/>
            </a:pPr>
            <a:r>
              <a:rPr lang="en-US" dirty="0">
                <a:solidFill>
                  <a:schemeClr val="tx1">
                    <a:lumMod val="65000"/>
                    <a:lumOff val="35000"/>
                  </a:schemeClr>
                </a:solidFill>
                <a:latin typeface="Helvetica Neue" panose="02000503000000020004"/>
                <a:ea typeface="Helvetica Neue" panose="02000503000000020004"/>
                <a:cs typeface="Helvetica Neue" panose="02000503000000020004"/>
                <a:sym typeface="Helvetica Neue"/>
              </a:rPr>
              <a:t>Camp Norge – In District 6</a:t>
            </a:r>
          </a:p>
          <a:p>
            <a:endParaRPr lang="en-US" sz="2400" dirty="0"/>
          </a:p>
          <a:p>
            <a:endParaRPr lang="en-US" sz="2400" dirty="0"/>
          </a:p>
        </p:txBody>
      </p:sp>
      <p:pic>
        <p:nvPicPr>
          <p:cNvPr id="5" name="Shape 98" descr="IMG_2181.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pic>
        <p:nvPicPr>
          <p:cNvPr id="2" name="Picture 1">
            <a:extLst>
              <a:ext uri="{FF2B5EF4-FFF2-40B4-BE49-F238E27FC236}">
                <a16:creationId xmlns:a16="http://schemas.microsoft.com/office/drawing/2014/main" id="{47FDC80E-DF5B-49E7-A1F7-74FF6D09003D}"/>
              </a:ext>
            </a:extLst>
          </p:cNvPr>
          <p:cNvPicPr>
            <a:picLocks noChangeAspect="1"/>
          </p:cNvPicPr>
          <p:nvPr/>
        </p:nvPicPr>
        <p:blipFill>
          <a:blip r:embed="rId4"/>
          <a:stretch>
            <a:fillRect/>
          </a:stretch>
        </p:blipFill>
        <p:spPr>
          <a:xfrm>
            <a:off x="5986272" y="5161304"/>
            <a:ext cx="4135667" cy="1127139"/>
          </a:xfrm>
          <a:prstGeom prst="rect">
            <a:avLst/>
          </a:prstGeom>
        </p:spPr>
      </p:pic>
      <p:grpSp>
        <p:nvGrpSpPr>
          <p:cNvPr id="6" name="Group 5">
            <a:extLst>
              <a:ext uri="{FF2B5EF4-FFF2-40B4-BE49-F238E27FC236}">
                <a16:creationId xmlns:a16="http://schemas.microsoft.com/office/drawing/2014/main" id="{B8C9C1ED-8AA3-9241-A353-D634EF0C0888}"/>
              </a:ext>
            </a:extLst>
          </p:cNvPr>
          <p:cNvGrpSpPr/>
          <p:nvPr/>
        </p:nvGrpSpPr>
        <p:grpSpPr>
          <a:xfrm flipV="1">
            <a:off x="748750" y="1219075"/>
            <a:ext cx="4165600" cy="177800"/>
            <a:chOff x="2819400" y="1885950"/>
            <a:chExt cx="3124200" cy="152400"/>
          </a:xfrm>
        </p:grpSpPr>
        <p:sp>
          <p:nvSpPr>
            <p:cNvPr id="7" name="Rectangle 6">
              <a:extLst>
                <a:ext uri="{FF2B5EF4-FFF2-40B4-BE49-F238E27FC236}">
                  <a16:creationId xmlns:a16="http://schemas.microsoft.com/office/drawing/2014/main" id="{DE8E6357-2B72-2149-ABB8-0A3BAF73AF60}"/>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000F8E96-C747-494A-A9CC-DB1BDAE1823E}"/>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04843566"/>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2196</TotalTime>
  <Words>1231</Words>
  <Application>Microsoft Macintosh PowerPoint</Application>
  <PresentationFormat>Widescreen</PresentationFormat>
  <Paragraphs>118</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Andersen</dc:creator>
  <cp:lastModifiedBy>Amber Frost</cp:lastModifiedBy>
  <cp:revision>29</cp:revision>
  <dcterms:created xsi:type="dcterms:W3CDTF">2018-10-14T14:48:11Z</dcterms:created>
  <dcterms:modified xsi:type="dcterms:W3CDTF">2020-05-08T14:06:11Z</dcterms:modified>
</cp:coreProperties>
</file>