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1" r:id="rId2"/>
    <p:sldId id="284" r:id="rId3"/>
    <p:sldId id="286" r:id="rId4"/>
    <p:sldId id="288" r:id="rId5"/>
    <p:sldId id="289" r:id="rId6"/>
    <p:sldId id="290" r:id="rId7"/>
    <p:sldId id="292" r:id="rId8"/>
    <p:sldId id="293" r:id="rId9"/>
    <p:sldId id="294" r:id="rId10"/>
    <p:sldId id="297" r:id="rId11"/>
    <p:sldId id="295" r:id="rId12"/>
    <p:sldId id="29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94"/>
  </p:normalViewPr>
  <p:slideViewPr>
    <p:cSldViewPr snapToGrid="0">
      <p:cViewPr varScale="1">
        <p:scale>
          <a:sx n="121" d="100"/>
          <a:sy n="121" d="100"/>
        </p:scale>
        <p:origin x="7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E13C2-D3FC-4ED8-B1E1-4E8D3FA9CAC5}" type="datetimeFigureOut">
              <a:rPr lang="en-US" smtClean="0"/>
              <a:t>5/8/20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D0449-BCAF-4439-9AA9-49EF72E84655}" type="slidenum">
              <a:rPr lang="en-US" smtClean="0"/>
              <a:t>‹#›</a:t>
            </a:fld>
            <a:endParaRPr lang="en-US"/>
          </a:p>
        </p:txBody>
      </p:sp>
    </p:spTree>
    <p:extLst>
      <p:ext uri="{BB962C8B-B14F-4D97-AF65-F5344CB8AC3E}">
        <p14:creationId xmlns:p14="http://schemas.microsoft.com/office/powerpoint/2010/main" val="3506455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endParaRPr sz="1200">
              <a:solidFill>
                <a:schemeClr val="dk1"/>
              </a:solidFill>
              <a:latin typeface="Calibri"/>
              <a:ea typeface="Calibri"/>
              <a:cs typeface="Calibri"/>
              <a:sym typeface="Calibri"/>
            </a:endParaRPr>
          </a:p>
        </p:txBody>
      </p:sp>
      <p:sp>
        <p:nvSpPr>
          <p:cNvPr id="96" name="Shape 96"/>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1</a:t>
            </a:fld>
            <a:endParaRPr lang="en" sz="1200">
              <a:latin typeface="Helvetica Neue"/>
              <a:ea typeface="Helvetica Neue"/>
              <a:cs typeface="Helvetica Neue"/>
              <a:sym typeface="Helvetica Neue"/>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pPr>
              <a:buFontTx/>
              <a:buNone/>
            </a:pPr>
            <a:endParaRPr lang="en-US" sz="1200" dirty="0"/>
          </a:p>
        </p:txBody>
      </p:sp>
      <p:sp>
        <p:nvSpPr>
          <p:cNvPr id="128" name="Shape 128"/>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10</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3572345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pPr>
              <a:buFontTx/>
              <a:buNone/>
            </a:pPr>
            <a:endParaRPr lang="en-US" sz="1200" dirty="0"/>
          </a:p>
        </p:txBody>
      </p:sp>
      <p:sp>
        <p:nvSpPr>
          <p:cNvPr id="128" name="Shape 128"/>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11</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476691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pPr>
              <a:buFontTx/>
              <a:buNone/>
            </a:pPr>
            <a:endParaRPr lang="en-US" sz="1200" dirty="0"/>
          </a:p>
        </p:txBody>
      </p:sp>
      <p:sp>
        <p:nvSpPr>
          <p:cNvPr id="128" name="Shape 128"/>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12</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4197604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pPr marL="915988" lvl="0" indent="0" algn="l">
              <a:buFont typeface="Wingdings" panose="05000000000000000000" pitchFamily="2" charset="2"/>
              <a:buNone/>
            </a:pPr>
            <a:r>
              <a:rPr lang="en-US" sz="1200" dirty="0">
                <a:solidFill>
                  <a:srgbClr val="003399"/>
                </a:solidFill>
                <a:latin typeface="Arial" panose="020B0604020202020204" pitchFamily="34" charset="0"/>
                <a:cs typeface="Arial" panose="020B0604020202020204" pitchFamily="34" charset="0"/>
              </a:rPr>
              <a:t>THESE</a:t>
            </a:r>
            <a:r>
              <a:rPr lang="en-US" sz="1200" baseline="0" dirty="0">
                <a:solidFill>
                  <a:srgbClr val="003399"/>
                </a:solidFill>
                <a:latin typeface="Arial" panose="020B0604020202020204" pitchFamily="34" charset="0"/>
                <a:cs typeface="Arial" panose="020B0604020202020204" pitchFamily="34" charset="0"/>
              </a:rPr>
              <a:t> GROWTH INITIATIVES WERE DESIGNED </a:t>
            </a:r>
            <a:endParaRPr lang="en-US" sz="1200" dirty="0">
              <a:solidFill>
                <a:srgbClr val="003399"/>
              </a:solidFill>
              <a:latin typeface="Arial" panose="020B0604020202020204" pitchFamily="34" charset="0"/>
              <a:cs typeface="Arial" panose="020B0604020202020204" pitchFamily="34" charset="0"/>
            </a:endParaRPr>
          </a:p>
          <a:p>
            <a:pPr marL="1373188" lvl="0" indent="-457200" algn="l">
              <a:buFont typeface="Wingdings" panose="05000000000000000000" pitchFamily="2" charset="2"/>
              <a:buChar char="ü"/>
            </a:pPr>
            <a:r>
              <a:rPr lang="en-US" sz="1200" dirty="0">
                <a:solidFill>
                  <a:srgbClr val="003399"/>
                </a:solidFill>
                <a:latin typeface="Arial" panose="020B0604020202020204" pitchFamily="34" charset="0"/>
                <a:cs typeface="Arial" panose="020B0604020202020204" pitchFamily="34" charset="0"/>
              </a:rPr>
              <a:t>To help recruit new members</a:t>
            </a:r>
          </a:p>
          <a:p>
            <a:pPr marL="1373188" lvl="0" indent="-457200" algn="l">
              <a:buFont typeface="Wingdings" panose="05000000000000000000" pitchFamily="2" charset="2"/>
              <a:buChar char="ü"/>
            </a:pPr>
            <a:r>
              <a:rPr lang="en-US" sz="1200" dirty="0">
                <a:solidFill>
                  <a:srgbClr val="003399"/>
                </a:solidFill>
                <a:latin typeface="Arial" panose="020B0604020202020204" pitchFamily="34" charset="0"/>
                <a:cs typeface="Arial" panose="020B0604020202020204" pitchFamily="34" charset="0"/>
              </a:rPr>
              <a:t>To contact more members about our financial products and services</a:t>
            </a:r>
          </a:p>
          <a:p>
            <a:pPr marL="1373188" lvl="0" indent="-457200" algn="l">
              <a:buFont typeface="Wingdings" panose="05000000000000000000" pitchFamily="2" charset="2"/>
              <a:buChar char="ü"/>
            </a:pPr>
            <a:r>
              <a:rPr lang="en-US" sz="1200" dirty="0">
                <a:solidFill>
                  <a:srgbClr val="003399"/>
                </a:solidFill>
                <a:latin typeface="Arial" panose="020B0604020202020204" pitchFamily="34" charset="0"/>
                <a:cs typeface="Arial" panose="020B0604020202020204" pitchFamily="34" charset="0"/>
              </a:rPr>
              <a:t>To reach more members in geographical areas currently not reached</a:t>
            </a:r>
          </a:p>
          <a:p>
            <a:pPr marL="1373188" lvl="0" indent="-457200" algn="l">
              <a:buFont typeface="Wingdings" panose="05000000000000000000" pitchFamily="2" charset="2"/>
              <a:buChar char="ü"/>
            </a:pPr>
            <a:r>
              <a:rPr lang="en-US" sz="1200" dirty="0">
                <a:solidFill>
                  <a:srgbClr val="003399"/>
                </a:solidFill>
                <a:latin typeface="Arial" panose="020B0604020202020204" pitchFamily="34" charset="0"/>
                <a:cs typeface="Arial" panose="020B0604020202020204" pitchFamily="34" charset="0"/>
              </a:rPr>
              <a:t>To help grow Sons of Norway so as to pass on our heritage </a:t>
            </a:r>
          </a:p>
          <a:p>
            <a:pPr marL="1381125" lvl="0" algn="l"/>
            <a:r>
              <a:rPr lang="en-US" sz="1200" dirty="0">
                <a:solidFill>
                  <a:srgbClr val="003399"/>
                </a:solidFill>
                <a:latin typeface="Arial" panose="020B0604020202020204" pitchFamily="34" charset="0"/>
                <a:cs typeface="Arial" panose="020B0604020202020204" pitchFamily="34" charset="0"/>
              </a:rPr>
              <a:t>to the next generations</a:t>
            </a:r>
          </a:p>
          <a:p>
            <a:pPr marL="1373188" lvl="0" indent="-457200" algn="l">
              <a:buFont typeface="Wingdings" panose="05000000000000000000" pitchFamily="2" charset="2"/>
              <a:buChar char="ü"/>
            </a:pPr>
            <a:r>
              <a:rPr lang="en-US" sz="1200" dirty="0">
                <a:solidFill>
                  <a:srgbClr val="003399"/>
                </a:solidFill>
                <a:latin typeface="Arial" panose="020B0604020202020204" pitchFamily="34" charset="0"/>
                <a:cs typeface="Arial" panose="020B0604020202020204" pitchFamily="34" charset="0"/>
              </a:rPr>
              <a:t>To help with members needs that weren’t addressed before.  For example, some members are uninsurable</a:t>
            </a:r>
          </a:p>
          <a:p>
            <a:endParaRPr lang="en-US" sz="1200" dirty="0"/>
          </a:p>
          <a:p>
            <a:endParaRPr sz="1200" dirty="0">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2</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3874514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pPr marL="1423988" indent="-388938" algn="l">
              <a:buFont typeface="Wingdings" panose="05000000000000000000" pitchFamily="2" charset="2"/>
              <a:buChar char="ü"/>
            </a:pPr>
            <a:r>
              <a:rPr lang="en-US" sz="1200" dirty="0">
                <a:solidFill>
                  <a:srgbClr val="003399"/>
                </a:solidFill>
                <a:latin typeface="Arial" panose="020B0604020202020204" pitchFamily="34" charset="0"/>
                <a:cs typeface="Arial" panose="020B0604020202020204" pitchFamily="34" charset="0"/>
              </a:rPr>
              <a:t>For example, dollars to help pay the cost of publishing the Viking Magazine</a:t>
            </a:r>
          </a:p>
          <a:p>
            <a:pPr marL="1423988" indent="-388938" algn="l">
              <a:buFont typeface="Wingdings" panose="05000000000000000000" pitchFamily="2" charset="2"/>
              <a:buChar char="ü"/>
            </a:pPr>
            <a:r>
              <a:rPr lang="en-US" sz="1200" dirty="0">
                <a:solidFill>
                  <a:srgbClr val="003399"/>
                </a:solidFill>
                <a:latin typeface="Arial" panose="020B0604020202020204" pitchFamily="34" charset="0"/>
                <a:cs typeface="Arial" panose="020B0604020202020204" pitchFamily="34" charset="0"/>
              </a:rPr>
              <a:t>In 2017, the dollar amount was $1.415 million to help support the Fraternal operation</a:t>
            </a:r>
          </a:p>
          <a:p>
            <a:pPr>
              <a:buFontTx/>
              <a:buNone/>
            </a:pPr>
            <a:endParaRPr lang="en-US" sz="1200" dirty="0"/>
          </a:p>
          <a:p>
            <a:pPr marL="1377950" indent="-342900" algn="l">
              <a:buFont typeface="Wingdings" panose="05000000000000000000" pitchFamily="2" charset="2"/>
              <a:buChar char="ü"/>
            </a:pPr>
            <a:r>
              <a:rPr lang="en-US" sz="1200" dirty="0">
                <a:solidFill>
                  <a:srgbClr val="003399"/>
                </a:solidFill>
                <a:latin typeface="Arial" panose="020B0604020202020204" pitchFamily="34" charset="0"/>
                <a:cs typeface="Arial" panose="020B0604020202020204" pitchFamily="34" charset="0"/>
              </a:rPr>
              <a:t>Provides dollars to lodges based on the number of insured members</a:t>
            </a:r>
          </a:p>
          <a:p>
            <a:pPr marL="1377950" indent="-342900" algn="l">
              <a:buFont typeface="Wingdings" panose="05000000000000000000" pitchFamily="2" charset="2"/>
              <a:buChar char="ü"/>
            </a:pPr>
            <a:r>
              <a:rPr lang="en-US" sz="1200" dirty="0">
                <a:solidFill>
                  <a:srgbClr val="003399"/>
                </a:solidFill>
                <a:latin typeface="Arial" panose="020B0604020202020204" pitchFamily="34" charset="0"/>
                <a:cs typeface="Arial" panose="020B0604020202020204" pitchFamily="34" charset="0"/>
              </a:rPr>
              <a:t>Provides dollars for the lodges to spend on lodge programs, social functions, etc.</a:t>
            </a:r>
          </a:p>
          <a:p>
            <a:pPr>
              <a:buFontTx/>
              <a:buNone/>
            </a:pPr>
            <a:endParaRPr lang="en-US" sz="1200" dirty="0"/>
          </a:p>
        </p:txBody>
      </p:sp>
      <p:sp>
        <p:nvSpPr>
          <p:cNvPr id="128" name="Shape 128"/>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3</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2669137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pPr>
              <a:buFontTx/>
              <a:buNone/>
            </a:pPr>
            <a:endParaRPr lang="en-US" sz="1200" dirty="0"/>
          </a:p>
        </p:txBody>
      </p:sp>
      <p:sp>
        <p:nvSpPr>
          <p:cNvPr id="128" name="Shape 128"/>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4</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272949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r>
              <a:rPr lang="en-US" sz="1200" b="1" dirty="0">
                <a:solidFill>
                  <a:srgbClr val="4B4F54"/>
                </a:solidFill>
                <a:latin typeface="Helvetica Neue"/>
                <a:cs typeface="Helvetica Neue"/>
              </a:rPr>
              <a:t>Step One — Life insurance and annuity premiums received.</a:t>
            </a:r>
            <a:br>
              <a:rPr lang="en-US" sz="1200" b="1" dirty="0">
                <a:solidFill>
                  <a:srgbClr val="4B4F54"/>
                </a:solidFill>
                <a:latin typeface="Helvetica Neue"/>
                <a:cs typeface="Helvetica Neue"/>
              </a:rPr>
            </a:br>
            <a:r>
              <a:rPr lang="en-US" sz="1200" b="1" dirty="0">
                <a:solidFill>
                  <a:srgbClr val="4B4F54"/>
                </a:solidFill>
                <a:latin typeface="Helvetica Neue"/>
                <a:cs typeface="Helvetica Neue"/>
              </a:rPr>
              <a:t>Step Two — Premiums</a:t>
            </a:r>
            <a:r>
              <a:rPr lang="en-US" sz="1200" dirty="0">
                <a:solidFill>
                  <a:srgbClr val="4B4F54"/>
                </a:solidFill>
                <a:latin typeface="Helvetica Neue"/>
                <a:cs typeface="Helvetica Neue"/>
              </a:rPr>
              <a:t> are allocated to certificate issuance and maintenance, reserves to fund future claims and </a:t>
            </a:r>
            <a:r>
              <a:rPr lang="en-US" sz="1200" b="1" dirty="0">
                <a:solidFill>
                  <a:srgbClr val="4B4F54"/>
                </a:solidFill>
                <a:latin typeface="Helvetica Neue"/>
                <a:cs typeface="Helvetica Neue"/>
              </a:rPr>
              <a:t>business operations</a:t>
            </a:r>
            <a:r>
              <a:rPr lang="en-US" sz="1200" dirty="0">
                <a:solidFill>
                  <a:srgbClr val="4B4F54"/>
                </a:solidFill>
                <a:latin typeface="Helvetica Neue"/>
                <a:cs typeface="Helvetica Neue"/>
              </a:rPr>
              <a:t>.</a:t>
            </a:r>
            <a:br>
              <a:rPr lang="en-US" sz="1200" dirty="0">
                <a:solidFill>
                  <a:srgbClr val="4B4F54"/>
                </a:solidFill>
                <a:latin typeface="Helvetica Neue"/>
                <a:cs typeface="Helvetica Neue"/>
              </a:rPr>
            </a:br>
            <a:r>
              <a:rPr lang="en-US" sz="1200" b="1" dirty="0">
                <a:solidFill>
                  <a:srgbClr val="4B4F54"/>
                </a:solidFill>
                <a:latin typeface="Helvetica Neue"/>
                <a:cs typeface="Helvetica Neue"/>
              </a:rPr>
              <a:t>Step Three — Business operations </a:t>
            </a:r>
            <a:r>
              <a:rPr lang="en-US" sz="1200" dirty="0">
                <a:solidFill>
                  <a:srgbClr val="4B4F54"/>
                </a:solidFill>
                <a:latin typeface="Helvetica Neue"/>
                <a:cs typeface="Helvetica Neue"/>
              </a:rPr>
              <a:t>funds are allocated to certificate benefit payment, legally required surplus account and </a:t>
            </a:r>
            <a:r>
              <a:rPr lang="en-US" sz="1200" b="1" dirty="0">
                <a:solidFill>
                  <a:srgbClr val="4B4F54"/>
                </a:solidFill>
                <a:latin typeface="Helvetica Neue"/>
                <a:cs typeface="Helvetica Neue"/>
              </a:rPr>
              <a:t>membership benefits and lodge activities</a:t>
            </a:r>
            <a:r>
              <a:rPr lang="en-US" sz="1200" dirty="0">
                <a:solidFill>
                  <a:srgbClr val="4B4F54"/>
                </a:solidFill>
                <a:latin typeface="Helvetica Neue"/>
                <a:cs typeface="Helvetica Neue"/>
              </a:rPr>
              <a:t>.</a:t>
            </a:r>
            <a:br>
              <a:rPr lang="en-US" sz="1200" dirty="0">
                <a:solidFill>
                  <a:srgbClr val="4B4F54"/>
                </a:solidFill>
                <a:latin typeface="Helvetica Neue"/>
                <a:cs typeface="Helvetica Neue"/>
              </a:rPr>
            </a:br>
            <a:r>
              <a:rPr lang="en-US" sz="1200" b="1" dirty="0">
                <a:solidFill>
                  <a:srgbClr val="4B4F54"/>
                </a:solidFill>
                <a:latin typeface="Helvetica Neue"/>
                <a:cs typeface="Helvetica Neue"/>
              </a:rPr>
              <a:t>Step Four — Membership benefits and lodge activity funds</a:t>
            </a:r>
            <a:r>
              <a:rPr lang="en-US" sz="1200" dirty="0">
                <a:solidFill>
                  <a:srgbClr val="4B4F54"/>
                </a:solidFill>
                <a:latin typeface="Helvetica Neue"/>
                <a:cs typeface="Helvetica Neue"/>
              </a:rPr>
              <a:t> support publications, cultural programming, sports medal program, lodge management and community outreach </a:t>
            </a:r>
            <a:r>
              <a:rPr lang="en-US" sz="1200" b="1" dirty="0">
                <a:solidFill>
                  <a:srgbClr val="4B4F54"/>
                </a:solidFill>
                <a:latin typeface="Helvetica Neue"/>
                <a:cs typeface="Helvetica Neue"/>
              </a:rPr>
              <a:t>and lodge revenue sharing</a:t>
            </a:r>
            <a:r>
              <a:rPr lang="en-US" sz="1200" dirty="0">
                <a:solidFill>
                  <a:srgbClr val="4B4F54"/>
                </a:solidFill>
                <a:latin typeface="Helvetica Neue"/>
                <a:cs typeface="Helvetica Neue"/>
              </a:rPr>
              <a:t>.</a:t>
            </a:r>
            <a:br>
              <a:rPr lang="en-US" sz="1200" b="1" dirty="0">
                <a:solidFill>
                  <a:srgbClr val="4B4F54"/>
                </a:solidFill>
                <a:latin typeface="Helvetica Neue"/>
                <a:cs typeface="Helvetica Neue"/>
              </a:rPr>
            </a:br>
            <a:r>
              <a:rPr lang="en-US" sz="1200" b="1" dirty="0">
                <a:solidFill>
                  <a:srgbClr val="4B4F54"/>
                </a:solidFill>
                <a:latin typeface="Helvetica Neue"/>
                <a:cs typeface="Helvetica Neue"/>
              </a:rPr>
              <a:t>Step Five — Lodge revenue sharing – </a:t>
            </a:r>
            <a:r>
              <a:rPr lang="en-US" sz="1200" dirty="0">
                <a:solidFill>
                  <a:srgbClr val="4B4F54"/>
                </a:solidFill>
                <a:latin typeface="Helvetica Neue"/>
                <a:cs typeface="Helvetica Neue"/>
              </a:rPr>
              <a:t>A check is presented to the lodge based on the financial products purchased by its members. </a:t>
            </a:r>
          </a:p>
          <a:p>
            <a:endParaRPr sz="1200" dirty="0">
              <a:solidFill>
                <a:schemeClr val="dk1"/>
              </a:solidFill>
              <a:latin typeface="Calibri"/>
              <a:ea typeface="Calibri"/>
              <a:cs typeface="Calibri"/>
              <a:sym typeface="Calibri"/>
            </a:endParaRPr>
          </a:p>
        </p:txBody>
      </p:sp>
      <p:sp>
        <p:nvSpPr>
          <p:cNvPr id="96" name="Shape 96"/>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5</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2213583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endParaRPr sz="1200" dirty="0">
              <a:solidFill>
                <a:schemeClr val="dk1"/>
              </a:solidFill>
              <a:latin typeface="Calibri"/>
              <a:ea typeface="Calibri"/>
              <a:cs typeface="Calibri"/>
              <a:sym typeface="Calibri"/>
            </a:endParaRPr>
          </a:p>
        </p:txBody>
      </p:sp>
      <p:sp>
        <p:nvSpPr>
          <p:cNvPr id="96" name="Shape 96"/>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6</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3971969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pPr>
              <a:buFontTx/>
              <a:buNone/>
            </a:pPr>
            <a:endParaRPr lang="en-US" sz="1200" dirty="0"/>
          </a:p>
        </p:txBody>
      </p:sp>
      <p:sp>
        <p:nvSpPr>
          <p:cNvPr id="128" name="Shape 128"/>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7</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1824674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pPr>
              <a:buFontTx/>
              <a:buNone/>
            </a:pPr>
            <a:endParaRPr lang="en-US" sz="1200" dirty="0"/>
          </a:p>
        </p:txBody>
      </p:sp>
      <p:sp>
        <p:nvSpPr>
          <p:cNvPr id="128" name="Shape 128"/>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8</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3400180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pPr>
              <a:buFontTx/>
              <a:buNone/>
            </a:pPr>
            <a:endParaRPr lang="en-US" sz="1200" dirty="0"/>
          </a:p>
        </p:txBody>
      </p:sp>
      <p:sp>
        <p:nvSpPr>
          <p:cNvPr id="128" name="Shape 128"/>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9</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4058734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B32F2-6D64-4269-90F5-3D3CF4AA77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1B58E7-696E-4EFE-919E-8C5902E0D0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019587-696E-4561-9D7D-D795F2A464FE}"/>
              </a:ext>
            </a:extLst>
          </p:cNvPr>
          <p:cNvSpPr>
            <a:spLocks noGrp="1"/>
          </p:cNvSpPr>
          <p:nvPr>
            <p:ph type="dt" sz="half" idx="10"/>
          </p:nvPr>
        </p:nvSpPr>
        <p:spPr/>
        <p:txBody>
          <a:bodyPr/>
          <a:lstStyle/>
          <a:p>
            <a:fld id="{19901093-B674-4A88-82EA-32D818A3050C}" type="datetimeFigureOut">
              <a:rPr lang="en-US" smtClean="0"/>
              <a:t>5/8/20</a:t>
            </a:fld>
            <a:endParaRPr lang="en-US"/>
          </a:p>
        </p:txBody>
      </p:sp>
      <p:sp>
        <p:nvSpPr>
          <p:cNvPr id="5" name="Footer Placeholder 4">
            <a:extLst>
              <a:ext uri="{FF2B5EF4-FFF2-40B4-BE49-F238E27FC236}">
                <a16:creationId xmlns:a16="http://schemas.microsoft.com/office/drawing/2014/main" id="{84ABE221-1B94-4CF6-9FE8-A25C94EF13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90BDB5-2DBB-4C7D-B9B4-B2478A302FA7}"/>
              </a:ext>
            </a:extLst>
          </p:cNvPr>
          <p:cNvSpPr>
            <a:spLocks noGrp="1"/>
          </p:cNvSpPr>
          <p:nvPr>
            <p:ph type="sldNum" sz="quarter" idx="12"/>
          </p:nvPr>
        </p:nvSpPr>
        <p:spPr/>
        <p:txBody>
          <a:bodyPr/>
          <a:lstStyle/>
          <a:p>
            <a:fld id="{0A326CCA-F1ED-4EBC-8B81-DBE41F93290B}" type="slidenum">
              <a:rPr lang="en-US" smtClean="0"/>
              <a:t>‹#›</a:t>
            </a:fld>
            <a:endParaRPr lang="en-US"/>
          </a:p>
        </p:txBody>
      </p:sp>
    </p:spTree>
    <p:extLst>
      <p:ext uri="{BB962C8B-B14F-4D97-AF65-F5344CB8AC3E}">
        <p14:creationId xmlns:p14="http://schemas.microsoft.com/office/powerpoint/2010/main" val="633721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3A8D-18DB-4B9A-8926-1F39EACF2E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293FEB-0761-4429-A65B-C45F4606838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6DBC0-F701-47AD-A721-A89271E4BC9F}"/>
              </a:ext>
            </a:extLst>
          </p:cNvPr>
          <p:cNvSpPr>
            <a:spLocks noGrp="1"/>
          </p:cNvSpPr>
          <p:nvPr>
            <p:ph type="dt" sz="half" idx="10"/>
          </p:nvPr>
        </p:nvSpPr>
        <p:spPr/>
        <p:txBody>
          <a:bodyPr/>
          <a:lstStyle/>
          <a:p>
            <a:fld id="{19901093-B674-4A88-82EA-32D818A3050C}" type="datetimeFigureOut">
              <a:rPr lang="en-US" smtClean="0"/>
              <a:t>5/8/20</a:t>
            </a:fld>
            <a:endParaRPr lang="en-US"/>
          </a:p>
        </p:txBody>
      </p:sp>
      <p:sp>
        <p:nvSpPr>
          <p:cNvPr id="5" name="Footer Placeholder 4">
            <a:extLst>
              <a:ext uri="{FF2B5EF4-FFF2-40B4-BE49-F238E27FC236}">
                <a16:creationId xmlns:a16="http://schemas.microsoft.com/office/drawing/2014/main" id="{D22B4FE5-44FB-4B2F-9334-0B12105D26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87254E-EE8D-4FF6-ABB1-BC072052CC6D}"/>
              </a:ext>
            </a:extLst>
          </p:cNvPr>
          <p:cNvSpPr>
            <a:spLocks noGrp="1"/>
          </p:cNvSpPr>
          <p:nvPr>
            <p:ph type="sldNum" sz="quarter" idx="12"/>
          </p:nvPr>
        </p:nvSpPr>
        <p:spPr/>
        <p:txBody>
          <a:bodyPr/>
          <a:lstStyle/>
          <a:p>
            <a:fld id="{0A326CCA-F1ED-4EBC-8B81-DBE41F93290B}" type="slidenum">
              <a:rPr lang="en-US" smtClean="0"/>
              <a:t>‹#›</a:t>
            </a:fld>
            <a:endParaRPr lang="en-US"/>
          </a:p>
        </p:txBody>
      </p:sp>
    </p:spTree>
    <p:extLst>
      <p:ext uri="{BB962C8B-B14F-4D97-AF65-F5344CB8AC3E}">
        <p14:creationId xmlns:p14="http://schemas.microsoft.com/office/powerpoint/2010/main" val="257868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392683-34B6-4A38-B3FE-4BA2A9E609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352255-E271-4D6E-AEC7-C67A758B0F8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F2D6FD-DCEE-4ABF-A6B0-5887FF2333DC}"/>
              </a:ext>
            </a:extLst>
          </p:cNvPr>
          <p:cNvSpPr>
            <a:spLocks noGrp="1"/>
          </p:cNvSpPr>
          <p:nvPr>
            <p:ph type="dt" sz="half" idx="10"/>
          </p:nvPr>
        </p:nvSpPr>
        <p:spPr/>
        <p:txBody>
          <a:bodyPr/>
          <a:lstStyle/>
          <a:p>
            <a:fld id="{19901093-B674-4A88-82EA-32D818A3050C}" type="datetimeFigureOut">
              <a:rPr lang="en-US" smtClean="0"/>
              <a:t>5/8/20</a:t>
            </a:fld>
            <a:endParaRPr lang="en-US"/>
          </a:p>
        </p:txBody>
      </p:sp>
      <p:sp>
        <p:nvSpPr>
          <p:cNvPr id="5" name="Footer Placeholder 4">
            <a:extLst>
              <a:ext uri="{FF2B5EF4-FFF2-40B4-BE49-F238E27FC236}">
                <a16:creationId xmlns:a16="http://schemas.microsoft.com/office/drawing/2014/main" id="{51682D54-01B5-4ADA-A43F-D3536CD3F6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57463-BB9E-454D-8F5F-EF60FD7FDE08}"/>
              </a:ext>
            </a:extLst>
          </p:cNvPr>
          <p:cNvSpPr>
            <a:spLocks noGrp="1"/>
          </p:cNvSpPr>
          <p:nvPr>
            <p:ph type="sldNum" sz="quarter" idx="12"/>
          </p:nvPr>
        </p:nvSpPr>
        <p:spPr/>
        <p:txBody>
          <a:bodyPr/>
          <a:lstStyle/>
          <a:p>
            <a:fld id="{0A326CCA-F1ED-4EBC-8B81-DBE41F93290B}" type="slidenum">
              <a:rPr lang="en-US" smtClean="0"/>
              <a:t>‹#›</a:t>
            </a:fld>
            <a:endParaRPr lang="en-US"/>
          </a:p>
        </p:txBody>
      </p:sp>
    </p:spTree>
    <p:extLst>
      <p:ext uri="{BB962C8B-B14F-4D97-AF65-F5344CB8AC3E}">
        <p14:creationId xmlns:p14="http://schemas.microsoft.com/office/powerpoint/2010/main" val="2347628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CAA88-F8EC-4C90-8F2C-68F9E3025D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9FA0B4-6A4A-4507-B8C5-EEF01C3988C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2B1932-8DE5-4887-A007-CFED11482E70}"/>
              </a:ext>
            </a:extLst>
          </p:cNvPr>
          <p:cNvSpPr>
            <a:spLocks noGrp="1"/>
          </p:cNvSpPr>
          <p:nvPr>
            <p:ph type="dt" sz="half" idx="10"/>
          </p:nvPr>
        </p:nvSpPr>
        <p:spPr/>
        <p:txBody>
          <a:bodyPr/>
          <a:lstStyle/>
          <a:p>
            <a:fld id="{19901093-B674-4A88-82EA-32D818A3050C}" type="datetimeFigureOut">
              <a:rPr lang="en-US" smtClean="0"/>
              <a:t>5/8/20</a:t>
            </a:fld>
            <a:endParaRPr lang="en-US"/>
          </a:p>
        </p:txBody>
      </p:sp>
      <p:sp>
        <p:nvSpPr>
          <p:cNvPr id="5" name="Footer Placeholder 4">
            <a:extLst>
              <a:ext uri="{FF2B5EF4-FFF2-40B4-BE49-F238E27FC236}">
                <a16:creationId xmlns:a16="http://schemas.microsoft.com/office/drawing/2014/main" id="{0E5953D9-B8EA-4AFB-86F2-A70C1DC59D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585F18-0E38-48FF-9FCB-E2063D4B5AA6}"/>
              </a:ext>
            </a:extLst>
          </p:cNvPr>
          <p:cNvSpPr>
            <a:spLocks noGrp="1"/>
          </p:cNvSpPr>
          <p:nvPr>
            <p:ph type="sldNum" sz="quarter" idx="12"/>
          </p:nvPr>
        </p:nvSpPr>
        <p:spPr/>
        <p:txBody>
          <a:bodyPr/>
          <a:lstStyle/>
          <a:p>
            <a:fld id="{0A326CCA-F1ED-4EBC-8B81-DBE41F93290B}" type="slidenum">
              <a:rPr lang="en-US" smtClean="0"/>
              <a:t>‹#›</a:t>
            </a:fld>
            <a:endParaRPr lang="en-US"/>
          </a:p>
        </p:txBody>
      </p:sp>
    </p:spTree>
    <p:extLst>
      <p:ext uri="{BB962C8B-B14F-4D97-AF65-F5344CB8AC3E}">
        <p14:creationId xmlns:p14="http://schemas.microsoft.com/office/powerpoint/2010/main" val="293702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E49E7-9C3E-4CEA-A7F1-09BFCC378E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C7EFC1-43F1-477C-B473-31EC2CAE88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9F3475C-CA77-4C77-A82E-2596F22C2380}"/>
              </a:ext>
            </a:extLst>
          </p:cNvPr>
          <p:cNvSpPr>
            <a:spLocks noGrp="1"/>
          </p:cNvSpPr>
          <p:nvPr>
            <p:ph type="dt" sz="half" idx="10"/>
          </p:nvPr>
        </p:nvSpPr>
        <p:spPr/>
        <p:txBody>
          <a:bodyPr/>
          <a:lstStyle/>
          <a:p>
            <a:fld id="{19901093-B674-4A88-82EA-32D818A3050C}" type="datetimeFigureOut">
              <a:rPr lang="en-US" smtClean="0"/>
              <a:t>5/8/20</a:t>
            </a:fld>
            <a:endParaRPr lang="en-US"/>
          </a:p>
        </p:txBody>
      </p:sp>
      <p:sp>
        <p:nvSpPr>
          <p:cNvPr id="5" name="Footer Placeholder 4">
            <a:extLst>
              <a:ext uri="{FF2B5EF4-FFF2-40B4-BE49-F238E27FC236}">
                <a16:creationId xmlns:a16="http://schemas.microsoft.com/office/drawing/2014/main" id="{5B76BE05-41A5-4DD3-88FF-F3089A709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B67D1-2DD9-4BE2-BBC5-0F97E5907723}"/>
              </a:ext>
            </a:extLst>
          </p:cNvPr>
          <p:cNvSpPr>
            <a:spLocks noGrp="1"/>
          </p:cNvSpPr>
          <p:nvPr>
            <p:ph type="sldNum" sz="quarter" idx="12"/>
          </p:nvPr>
        </p:nvSpPr>
        <p:spPr/>
        <p:txBody>
          <a:bodyPr/>
          <a:lstStyle/>
          <a:p>
            <a:fld id="{0A326CCA-F1ED-4EBC-8B81-DBE41F93290B}" type="slidenum">
              <a:rPr lang="en-US" smtClean="0"/>
              <a:t>‹#›</a:t>
            </a:fld>
            <a:endParaRPr lang="en-US"/>
          </a:p>
        </p:txBody>
      </p:sp>
    </p:spTree>
    <p:extLst>
      <p:ext uri="{BB962C8B-B14F-4D97-AF65-F5344CB8AC3E}">
        <p14:creationId xmlns:p14="http://schemas.microsoft.com/office/powerpoint/2010/main" val="3515935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BC16-D135-466C-A3AC-5CA7503C06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B17E7-DB16-463B-A1A3-AD0C3B5FC8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90BB5A-7A42-49C4-8838-BDBDB709B94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2B7B5F-6925-4D8D-A3F6-D2E53804829D}"/>
              </a:ext>
            </a:extLst>
          </p:cNvPr>
          <p:cNvSpPr>
            <a:spLocks noGrp="1"/>
          </p:cNvSpPr>
          <p:nvPr>
            <p:ph type="dt" sz="half" idx="10"/>
          </p:nvPr>
        </p:nvSpPr>
        <p:spPr/>
        <p:txBody>
          <a:bodyPr/>
          <a:lstStyle/>
          <a:p>
            <a:fld id="{19901093-B674-4A88-82EA-32D818A3050C}" type="datetimeFigureOut">
              <a:rPr lang="en-US" smtClean="0"/>
              <a:t>5/8/20</a:t>
            </a:fld>
            <a:endParaRPr lang="en-US"/>
          </a:p>
        </p:txBody>
      </p:sp>
      <p:sp>
        <p:nvSpPr>
          <p:cNvPr id="6" name="Footer Placeholder 5">
            <a:extLst>
              <a:ext uri="{FF2B5EF4-FFF2-40B4-BE49-F238E27FC236}">
                <a16:creationId xmlns:a16="http://schemas.microsoft.com/office/drawing/2014/main" id="{58F14683-39B5-41B5-A70C-A387E94367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F88DD7-A6CF-461D-8370-8B57CAF43081}"/>
              </a:ext>
            </a:extLst>
          </p:cNvPr>
          <p:cNvSpPr>
            <a:spLocks noGrp="1"/>
          </p:cNvSpPr>
          <p:nvPr>
            <p:ph type="sldNum" sz="quarter" idx="12"/>
          </p:nvPr>
        </p:nvSpPr>
        <p:spPr/>
        <p:txBody>
          <a:bodyPr/>
          <a:lstStyle/>
          <a:p>
            <a:fld id="{0A326CCA-F1ED-4EBC-8B81-DBE41F93290B}" type="slidenum">
              <a:rPr lang="en-US" smtClean="0"/>
              <a:t>‹#›</a:t>
            </a:fld>
            <a:endParaRPr lang="en-US"/>
          </a:p>
        </p:txBody>
      </p:sp>
    </p:spTree>
    <p:extLst>
      <p:ext uri="{BB962C8B-B14F-4D97-AF65-F5344CB8AC3E}">
        <p14:creationId xmlns:p14="http://schemas.microsoft.com/office/powerpoint/2010/main" val="2100121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C8C31-8560-48E7-9828-AA9C62490D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0B0201-7E2E-45B2-A6AA-1B2D53B2BB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393F94B-D9E6-4030-BD32-F09512D18CB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41455-F00E-478A-BDD2-E26D414719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454A365-0370-4C36-B131-37C593FEE6D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01C2D8-1038-41C0-AD0D-4B7A9F5198B0}"/>
              </a:ext>
            </a:extLst>
          </p:cNvPr>
          <p:cNvSpPr>
            <a:spLocks noGrp="1"/>
          </p:cNvSpPr>
          <p:nvPr>
            <p:ph type="dt" sz="half" idx="10"/>
          </p:nvPr>
        </p:nvSpPr>
        <p:spPr/>
        <p:txBody>
          <a:bodyPr/>
          <a:lstStyle/>
          <a:p>
            <a:fld id="{19901093-B674-4A88-82EA-32D818A3050C}" type="datetimeFigureOut">
              <a:rPr lang="en-US" smtClean="0"/>
              <a:t>5/8/20</a:t>
            </a:fld>
            <a:endParaRPr lang="en-US"/>
          </a:p>
        </p:txBody>
      </p:sp>
      <p:sp>
        <p:nvSpPr>
          <p:cNvPr id="8" name="Footer Placeholder 7">
            <a:extLst>
              <a:ext uri="{FF2B5EF4-FFF2-40B4-BE49-F238E27FC236}">
                <a16:creationId xmlns:a16="http://schemas.microsoft.com/office/drawing/2014/main" id="{CE844714-FF85-484B-9299-3C5C63BD23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FE77A3-D1CB-46ED-ABD0-14AA5C8A0C27}"/>
              </a:ext>
            </a:extLst>
          </p:cNvPr>
          <p:cNvSpPr>
            <a:spLocks noGrp="1"/>
          </p:cNvSpPr>
          <p:nvPr>
            <p:ph type="sldNum" sz="quarter" idx="12"/>
          </p:nvPr>
        </p:nvSpPr>
        <p:spPr/>
        <p:txBody>
          <a:bodyPr/>
          <a:lstStyle/>
          <a:p>
            <a:fld id="{0A326CCA-F1ED-4EBC-8B81-DBE41F93290B}" type="slidenum">
              <a:rPr lang="en-US" smtClean="0"/>
              <a:t>‹#›</a:t>
            </a:fld>
            <a:endParaRPr lang="en-US"/>
          </a:p>
        </p:txBody>
      </p:sp>
    </p:spTree>
    <p:extLst>
      <p:ext uri="{BB962C8B-B14F-4D97-AF65-F5344CB8AC3E}">
        <p14:creationId xmlns:p14="http://schemas.microsoft.com/office/powerpoint/2010/main" val="3349038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DBAF9-566F-4BB6-BCC7-0E800AAE6C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6D0BA6-4315-4E80-98DB-746984B6B3F9}"/>
              </a:ext>
            </a:extLst>
          </p:cNvPr>
          <p:cNvSpPr>
            <a:spLocks noGrp="1"/>
          </p:cNvSpPr>
          <p:nvPr>
            <p:ph type="dt" sz="half" idx="10"/>
          </p:nvPr>
        </p:nvSpPr>
        <p:spPr/>
        <p:txBody>
          <a:bodyPr/>
          <a:lstStyle/>
          <a:p>
            <a:fld id="{19901093-B674-4A88-82EA-32D818A3050C}" type="datetimeFigureOut">
              <a:rPr lang="en-US" smtClean="0"/>
              <a:t>5/8/20</a:t>
            </a:fld>
            <a:endParaRPr lang="en-US"/>
          </a:p>
        </p:txBody>
      </p:sp>
      <p:sp>
        <p:nvSpPr>
          <p:cNvPr id="4" name="Footer Placeholder 3">
            <a:extLst>
              <a:ext uri="{FF2B5EF4-FFF2-40B4-BE49-F238E27FC236}">
                <a16:creationId xmlns:a16="http://schemas.microsoft.com/office/drawing/2014/main" id="{E0780FF3-2298-4804-B140-270EC5AB95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A9C383-FF63-4F4A-A13F-D63D641421B8}"/>
              </a:ext>
            </a:extLst>
          </p:cNvPr>
          <p:cNvSpPr>
            <a:spLocks noGrp="1"/>
          </p:cNvSpPr>
          <p:nvPr>
            <p:ph type="sldNum" sz="quarter" idx="12"/>
          </p:nvPr>
        </p:nvSpPr>
        <p:spPr/>
        <p:txBody>
          <a:bodyPr/>
          <a:lstStyle/>
          <a:p>
            <a:fld id="{0A326CCA-F1ED-4EBC-8B81-DBE41F93290B}" type="slidenum">
              <a:rPr lang="en-US" smtClean="0"/>
              <a:t>‹#›</a:t>
            </a:fld>
            <a:endParaRPr lang="en-US"/>
          </a:p>
        </p:txBody>
      </p:sp>
    </p:spTree>
    <p:extLst>
      <p:ext uri="{BB962C8B-B14F-4D97-AF65-F5344CB8AC3E}">
        <p14:creationId xmlns:p14="http://schemas.microsoft.com/office/powerpoint/2010/main" val="427891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6D56E3-626D-482B-916A-B25FAE8F0FA3}"/>
              </a:ext>
            </a:extLst>
          </p:cNvPr>
          <p:cNvSpPr>
            <a:spLocks noGrp="1"/>
          </p:cNvSpPr>
          <p:nvPr>
            <p:ph type="dt" sz="half" idx="10"/>
          </p:nvPr>
        </p:nvSpPr>
        <p:spPr/>
        <p:txBody>
          <a:bodyPr/>
          <a:lstStyle/>
          <a:p>
            <a:fld id="{19901093-B674-4A88-82EA-32D818A3050C}" type="datetimeFigureOut">
              <a:rPr lang="en-US" smtClean="0"/>
              <a:t>5/8/20</a:t>
            </a:fld>
            <a:endParaRPr lang="en-US"/>
          </a:p>
        </p:txBody>
      </p:sp>
      <p:sp>
        <p:nvSpPr>
          <p:cNvPr id="3" name="Footer Placeholder 2">
            <a:extLst>
              <a:ext uri="{FF2B5EF4-FFF2-40B4-BE49-F238E27FC236}">
                <a16:creationId xmlns:a16="http://schemas.microsoft.com/office/drawing/2014/main" id="{12DD0689-B2DE-4448-83C7-BA33982AC3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9CE220-6636-4120-9ECC-7D76D74E1D60}"/>
              </a:ext>
            </a:extLst>
          </p:cNvPr>
          <p:cNvSpPr>
            <a:spLocks noGrp="1"/>
          </p:cNvSpPr>
          <p:nvPr>
            <p:ph type="sldNum" sz="quarter" idx="12"/>
          </p:nvPr>
        </p:nvSpPr>
        <p:spPr/>
        <p:txBody>
          <a:bodyPr/>
          <a:lstStyle/>
          <a:p>
            <a:fld id="{0A326CCA-F1ED-4EBC-8B81-DBE41F93290B}" type="slidenum">
              <a:rPr lang="en-US" smtClean="0"/>
              <a:t>‹#›</a:t>
            </a:fld>
            <a:endParaRPr lang="en-US"/>
          </a:p>
        </p:txBody>
      </p:sp>
    </p:spTree>
    <p:extLst>
      <p:ext uri="{BB962C8B-B14F-4D97-AF65-F5344CB8AC3E}">
        <p14:creationId xmlns:p14="http://schemas.microsoft.com/office/powerpoint/2010/main" val="3792906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8BD00-8EC6-49FA-9294-0CBB492FC3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87D6CA-C5DC-4124-B058-068366DDF2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59D683-79AF-4C53-A06D-083705849C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53D124-0ED9-4D37-9A96-BF3A11C50EDB}"/>
              </a:ext>
            </a:extLst>
          </p:cNvPr>
          <p:cNvSpPr>
            <a:spLocks noGrp="1"/>
          </p:cNvSpPr>
          <p:nvPr>
            <p:ph type="dt" sz="half" idx="10"/>
          </p:nvPr>
        </p:nvSpPr>
        <p:spPr/>
        <p:txBody>
          <a:bodyPr/>
          <a:lstStyle/>
          <a:p>
            <a:fld id="{19901093-B674-4A88-82EA-32D818A3050C}" type="datetimeFigureOut">
              <a:rPr lang="en-US" smtClean="0"/>
              <a:t>5/8/20</a:t>
            </a:fld>
            <a:endParaRPr lang="en-US"/>
          </a:p>
        </p:txBody>
      </p:sp>
      <p:sp>
        <p:nvSpPr>
          <p:cNvPr id="6" name="Footer Placeholder 5">
            <a:extLst>
              <a:ext uri="{FF2B5EF4-FFF2-40B4-BE49-F238E27FC236}">
                <a16:creationId xmlns:a16="http://schemas.microsoft.com/office/drawing/2014/main" id="{37A06DBE-3FF3-43D6-AC76-74C3624099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3E5A1D-7CD1-4CD7-BD47-AAC776A7EC7A}"/>
              </a:ext>
            </a:extLst>
          </p:cNvPr>
          <p:cNvSpPr>
            <a:spLocks noGrp="1"/>
          </p:cNvSpPr>
          <p:nvPr>
            <p:ph type="sldNum" sz="quarter" idx="12"/>
          </p:nvPr>
        </p:nvSpPr>
        <p:spPr/>
        <p:txBody>
          <a:bodyPr/>
          <a:lstStyle/>
          <a:p>
            <a:fld id="{0A326CCA-F1ED-4EBC-8B81-DBE41F93290B}" type="slidenum">
              <a:rPr lang="en-US" smtClean="0"/>
              <a:t>‹#›</a:t>
            </a:fld>
            <a:endParaRPr lang="en-US"/>
          </a:p>
        </p:txBody>
      </p:sp>
    </p:spTree>
    <p:extLst>
      <p:ext uri="{BB962C8B-B14F-4D97-AF65-F5344CB8AC3E}">
        <p14:creationId xmlns:p14="http://schemas.microsoft.com/office/powerpoint/2010/main" val="2183544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C1E6D-A6C1-42BD-968D-058A70CAF8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805344-5D1C-450A-B9C2-4C497D2AE5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78EF03-26E9-4ABE-BBB5-8F49298245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AFDFB4-8B1C-44EC-8FD9-1A9BFCF0A821}"/>
              </a:ext>
            </a:extLst>
          </p:cNvPr>
          <p:cNvSpPr>
            <a:spLocks noGrp="1"/>
          </p:cNvSpPr>
          <p:nvPr>
            <p:ph type="dt" sz="half" idx="10"/>
          </p:nvPr>
        </p:nvSpPr>
        <p:spPr/>
        <p:txBody>
          <a:bodyPr/>
          <a:lstStyle/>
          <a:p>
            <a:fld id="{19901093-B674-4A88-82EA-32D818A3050C}" type="datetimeFigureOut">
              <a:rPr lang="en-US" smtClean="0"/>
              <a:t>5/8/20</a:t>
            </a:fld>
            <a:endParaRPr lang="en-US"/>
          </a:p>
        </p:txBody>
      </p:sp>
      <p:sp>
        <p:nvSpPr>
          <p:cNvPr id="6" name="Footer Placeholder 5">
            <a:extLst>
              <a:ext uri="{FF2B5EF4-FFF2-40B4-BE49-F238E27FC236}">
                <a16:creationId xmlns:a16="http://schemas.microsoft.com/office/drawing/2014/main" id="{1139E8F3-FA2D-443B-B9BD-4147B40B6D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F5656-FD06-4134-88DD-5D38B477A004}"/>
              </a:ext>
            </a:extLst>
          </p:cNvPr>
          <p:cNvSpPr>
            <a:spLocks noGrp="1"/>
          </p:cNvSpPr>
          <p:nvPr>
            <p:ph type="sldNum" sz="quarter" idx="12"/>
          </p:nvPr>
        </p:nvSpPr>
        <p:spPr/>
        <p:txBody>
          <a:bodyPr/>
          <a:lstStyle/>
          <a:p>
            <a:fld id="{0A326CCA-F1ED-4EBC-8B81-DBE41F93290B}" type="slidenum">
              <a:rPr lang="en-US" smtClean="0"/>
              <a:t>‹#›</a:t>
            </a:fld>
            <a:endParaRPr lang="en-US"/>
          </a:p>
        </p:txBody>
      </p:sp>
    </p:spTree>
    <p:extLst>
      <p:ext uri="{BB962C8B-B14F-4D97-AF65-F5344CB8AC3E}">
        <p14:creationId xmlns:p14="http://schemas.microsoft.com/office/powerpoint/2010/main" val="3859388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504982-C66F-41B8-B4EC-D3689A940F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165488-63F7-4DCE-A638-48D7C5BB61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418EF5-6F20-433D-BEB6-597638BAC2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901093-B674-4A88-82EA-32D818A3050C}" type="datetimeFigureOut">
              <a:rPr lang="en-US" smtClean="0"/>
              <a:t>5/8/20</a:t>
            </a:fld>
            <a:endParaRPr lang="en-US"/>
          </a:p>
        </p:txBody>
      </p:sp>
      <p:sp>
        <p:nvSpPr>
          <p:cNvPr id="5" name="Footer Placeholder 4">
            <a:extLst>
              <a:ext uri="{FF2B5EF4-FFF2-40B4-BE49-F238E27FC236}">
                <a16:creationId xmlns:a16="http://schemas.microsoft.com/office/drawing/2014/main" id="{E4EFD131-3E83-4E39-8853-0D80850871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2619AF-E7D4-4A6D-BCC7-2E4180DAF0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26CCA-F1ED-4EBC-8B81-DBE41F93290B}" type="slidenum">
              <a:rPr lang="en-US" smtClean="0"/>
              <a:t>‹#›</a:t>
            </a:fld>
            <a:endParaRPr lang="en-US"/>
          </a:p>
        </p:txBody>
      </p:sp>
    </p:spTree>
    <p:extLst>
      <p:ext uri="{BB962C8B-B14F-4D97-AF65-F5344CB8AC3E}">
        <p14:creationId xmlns:p14="http://schemas.microsoft.com/office/powerpoint/2010/main" val="490082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 name="Rectangle 1"/>
          <p:cNvSpPr/>
          <p:nvPr/>
        </p:nvSpPr>
        <p:spPr>
          <a:xfrm>
            <a:off x="0" y="-19137"/>
            <a:ext cx="12192000" cy="6884816"/>
          </a:xfrm>
          <a:prstGeom prst="rect">
            <a:avLst/>
          </a:prstGeom>
          <a:solidFill>
            <a:srgbClr val="0085A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 name="TextBox 2"/>
          <p:cNvSpPr txBox="1"/>
          <p:nvPr/>
        </p:nvSpPr>
        <p:spPr>
          <a:xfrm>
            <a:off x="914400" y="666122"/>
            <a:ext cx="10363200" cy="3170291"/>
          </a:xfrm>
          <a:prstGeom prst="rect">
            <a:avLst/>
          </a:prstGeom>
          <a:noFill/>
        </p:spPr>
        <p:txBody>
          <a:bodyPr wrap="square" rtlCol="0">
            <a:spAutoFit/>
          </a:bodyPr>
          <a:lstStyle/>
          <a:p>
            <a:r>
              <a:rPr lang="en-US" sz="4267" b="1" dirty="0">
                <a:solidFill>
                  <a:schemeClr val="bg1"/>
                </a:solidFill>
                <a:latin typeface="Helvetica Neue"/>
                <a:cs typeface="Helvetica Neue"/>
              </a:rPr>
              <a:t>Sons of Norway</a:t>
            </a:r>
          </a:p>
          <a:p>
            <a:r>
              <a:rPr lang="en-US" sz="2667" i="1" dirty="0">
                <a:solidFill>
                  <a:schemeClr val="bg1"/>
                </a:solidFill>
                <a:latin typeface="Helvetica Neue"/>
                <a:cs typeface="Helvetica Neue"/>
              </a:rPr>
              <a:t>Since 1895</a:t>
            </a:r>
          </a:p>
          <a:p>
            <a:endParaRPr lang="en-US" sz="1067" i="1" dirty="0">
              <a:solidFill>
                <a:schemeClr val="bg1"/>
              </a:solidFill>
              <a:latin typeface="Helvetica Neue"/>
              <a:cs typeface="Helvetica Neue"/>
            </a:endParaRPr>
          </a:p>
          <a:p>
            <a:endParaRPr lang="en-US" sz="2400" i="1" dirty="0">
              <a:solidFill>
                <a:schemeClr val="bg1"/>
              </a:solidFill>
              <a:latin typeface="Helvetica Neue"/>
              <a:cs typeface="Helvetica Neue"/>
            </a:endParaRPr>
          </a:p>
          <a:p>
            <a:pPr marL="457189" indent="-457189">
              <a:buFont typeface="Arial" panose="020B0604020202020204" pitchFamily="34" charset="0"/>
              <a:buChar char="•"/>
            </a:pPr>
            <a:r>
              <a:rPr lang="en-US" sz="3200" dirty="0">
                <a:solidFill>
                  <a:schemeClr val="bg1"/>
                </a:solidFill>
                <a:latin typeface="Helvetica Neue"/>
                <a:cs typeface="Helvetica Neue"/>
              </a:rPr>
              <a:t>Leadership Training</a:t>
            </a:r>
          </a:p>
          <a:p>
            <a:pPr marL="457189" indent="-457189">
              <a:buFont typeface="Arial" panose="020B0604020202020204" pitchFamily="34" charset="0"/>
              <a:buChar char="•"/>
            </a:pPr>
            <a:endParaRPr lang="en-US" sz="3200" dirty="0">
              <a:solidFill>
                <a:schemeClr val="bg1"/>
              </a:solidFill>
              <a:latin typeface="Helvetica Neue"/>
              <a:cs typeface="Helvetica Neue"/>
            </a:endParaRPr>
          </a:p>
          <a:p>
            <a:pPr marL="457189" indent="-457189">
              <a:buFont typeface="Arial" panose="020B0604020202020204" pitchFamily="34" charset="0"/>
              <a:buChar char="•"/>
            </a:pPr>
            <a:r>
              <a:rPr lang="en-US" sz="3200" dirty="0">
                <a:solidFill>
                  <a:schemeClr val="bg1"/>
                </a:solidFill>
                <a:latin typeface="Helvetica Neue"/>
                <a:cs typeface="Helvetica Neue"/>
              </a:rPr>
              <a:t>Module 6 – Financial Products</a:t>
            </a:r>
          </a:p>
        </p:txBody>
      </p:sp>
      <p:pic>
        <p:nvPicPr>
          <p:cNvPr id="5" name="Picture 4" descr="2color_whitetext.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23200" y="5312979"/>
            <a:ext cx="3200400" cy="1545021"/>
          </a:xfrm>
          <a:prstGeom prst="rect">
            <a:avLst/>
          </a:prstGeom>
        </p:spPr>
      </p:pic>
      <p:grpSp>
        <p:nvGrpSpPr>
          <p:cNvPr id="11" name="Group 10"/>
          <p:cNvGrpSpPr/>
          <p:nvPr/>
        </p:nvGrpSpPr>
        <p:grpSpPr>
          <a:xfrm flipV="1">
            <a:off x="1219200" y="4445000"/>
            <a:ext cx="4165600" cy="177800"/>
            <a:chOff x="2819400" y="1885950"/>
            <a:chExt cx="3124200" cy="152400"/>
          </a:xfrm>
        </p:grpSpPr>
        <p:sp>
          <p:nvSpPr>
            <p:cNvPr id="9" name="Rectangle 8"/>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p:cNvCxnSpPr/>
            <p:nvPr/>
          </p:nvCxnSpPr>
          <p:spPr>
            <a:xfrm>
              <a:off x="2819400" y="1962150"/>
              <a:ext cx="31242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8" name="Shape 98" descr="IMG_2181.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5" name="Shape 98" descr="IMG_2181.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sp>
        <p:nvSpPr>
          <p:cNvPr id="6" name="Shape 131">
            <a:extLst>
              <a:ext uri="{FF2B5EF4-FFF2-40B4-BE49-F238E27FC236}">
                <a16:creationId xmlns:a16="http://schemas.microsoft.com/office/drawing/2014/main" id="{EF031751-C72E-924E-ACB5-6471D2561033}"/>
              </a:ext>
            </a:extLst>
          </p:cNvPr>
          <p:cNvSpPr txBox="1"/>
          <p:nvPr/>
        </p:nvSpPr>
        <p:spPr>
          <a:xfrm>
            <a:off x="536200" y="413900"/>
            <a:ext cx="9962400" cy="978400"/>
          </a:xfrm>
          <a:prstGeom prst="rect">
            <a:avLst/>
          </a:prstGeom>
          <a:noFill/>
          <a:ln>
            <a:noFill/>
          </a:ln>
        </p:spPr>
        <p:txBody>
          <a:bodyPr lIns="121900" tIns="121900" rIns="121900" bIns="121900" anchor="t" anchorCtr="0">
            <a:noAutofit/>
          </a:bodyPr>
          <a:lstStyle/>
          <a:p>
            <a:pPr lvl="0"/>
            <a:r>
              <a:rPr lang="en-US" sz="3600" dirty="0">
                <a:solidFill>
                  <a:srgbClr val="0085AD"/>
                </a:solidFill>
                <a:latin typeface="Helvetica Neue"/>
                <a:ea typeface="Helvetica Neue"/>
                <a:cs typeface="Helvetica Neue"/>
                <a:sym typeface="Helvetica Neue"/>
              </a:rPr>
              <a:t>Membership Now Included </a:t>
            </a:r>
          </a:p>
        </p:txBody>
      </p:sp>
      <p:sp>
        <p:nvSpPr>
          <p:cNvPr id="7" name="Shape 132">
            <a:extLst>
              <a:ext uri="{FF2B5EF4-FFF2-40B4-BE49-F238E27FC236}">
                <a16:creationId xmlns:a16="http://schemas.microsoft.com/office/drawing/2014/main" id="{1B6548BD-B600-7C48-9321-D81912D724FC}"/>
              </a:ext>
            </a:extLst>
          </p:cNvPr>
          <p:cNvSpPr txBox="1"/>
          <p:nvPr/>
        </p:nvSpPr>
        <p:spPr>
          <a:xfrm>
            <a:off x="603670" y="1624614"/>
            <a:ext cx="6205504" cy="4750787"/>
          </a:xfrm>
          <a:prstGeom prst="rect">
            <a:avLst/>
          </a:prstGeom>
          <a:noFill/>
          <a:ln>
            <a:noFill/>
          </a:ln>
        </p:spPr>
        <p:txBody>
          <a:bodyPr lIns="121900" tIns="121900" rIns="121900" bIns="121900" anchor="t" anchorCtr="0">
            <a:noAutofit/>
          </a:bodyPr>
          <a:lstStyle/>
          <a:p>
            <a:r>
              <a:rPr lang="en-US" dirty="0">
                <a:solidFill>
                  <a:srgbClr val="4B4F54"/>
                </a:solidFill>
                <a:latin typeface="Helvetica Neue"/>
                <a:cs typeface="Helvetica Neue"/>
              </a:rPr>
              <a:t>Our Selling agents now enjoy the benefits of a simplified membership process that rolls the dues for a  Local Lodge Membership in the cost of these Insurance Products:</a:t>
            </a:r>
          </a:p>
          <a:p>
            <a:endParaRPr lang="en-US" dirty="0">
              <a:solidFill>
                <a:srgbClr val="4B4F54"/>
              </a:solidFill>
              <a:latin typeface="Helvetica Neue"/>
              <a:cs typeface="Helvetica Neue"/>
            </a:endParaRPr>
          </a:p>
          <a:p>
            <a:pPr marL="285750" indent="-285750">
              <a:buFont typeface="Arial" panose="020B0604020202020204" pitchFamily="34" charset="0"/>
              <a:buChar char="•"/>
            </a:pPr>
            <a:r>
              <a:rPr lang="en-US" dirty="0">
                <a:solidFill>
                  <a:srgbClr val="4B4F54"/>
                </a:solidFill>
                <a:latin typeface="Helvetica Neue"/>
                <a:cs typeface="Helvetica Neue"/>
              </a:rPr>
              <a:t>Simple Solution - Simplified Issue Whole Life</a:t>
            </a:r>
          </a:p>
          <a:p>
            <a:pPr marL="285750" indent="-285750">
              <a:buFont typeface="Arial" panose="020B0604020202020204" pitchFamily="34" charset="0"/>
              <a:buChar char="•"/>
            </a:pPr>
            <a:endParaRPr lang="en-US" dirty="0">
              <a:solidFill>
                <a:srgbClr val="4B4F54"/>
              </a:solidFill>
              <a:latin typeface="Helvetica Neue"/>
              <a:cs typeface="Helvetica Neue"/>
            </a:endParaRPr>
          </a:p>
          <a:p>
            <a:pPr marL="285750" indent="-285750">
              <a:buFont typeface="Arial" panose="020B0604020202020204" pitchFamily="34" charset="0"/>
              <a:buChar char="•"/>
            </a:pPr>
            <a:r>
              <a:rPr lang="en-US" dirty="0">
                <a:solidFill>
                  <a:srgbClr val="4B4F54"/>
                </a:solidFill>
                <a:latin typeface="Helvetica Neue"/>
                <a:cs typeface="Helvetica Neue"/>
              </a:rPr>
              <a:t>Guaranteed Solution – Guaranteed Issue Whole Life</a:t>
            </a:r>
          </a:p>
          <a:p>
            <a:pPr marL="285750" indent="-285750">
              <a:buFont typeface="Arial" panose="020B0604020202020204" pitchFamily="34" charset="0"/>
              <a:buChar char="•"/>
            </a:pPr>
            <a:endParaRPr lang="en-US" dirty="0">
              <a:solidFill>
                <a:srgbClr val="4B4F54"/>
              </a:solidFill>
              <a:latin typeface="Helvetica Neue"/>
              <a:cs typeface="Helvetica Neue"/>
            </a:endParaRPr>
          </a:p>
          <a:p>
            <a:pPr marL="285750" indent="-285750">
              <a:buFont typeface="Arial" panose="020B0604020202020204" pitchFamily="34" charset="0"/>
              <a:buChar char="•"/>
            </a:pPr>
            <a:r>
              <a:rPr lang="en-US" dirty="0">
                <a:solidFill>
                  <a:srgbClr val="4B4F54"/>
                </a:solidFill>
                <a:latin typeface="Helvetica Neue"/>
                <a:cs typeface="Helvetica Neue"/>
              </a:rPr>
              <a:t>One Solution – Single Premium Simplified Issue Whole Life</a:t>
            </a:r>
          </a:p>
          <a:p>
            <a:pPr marL="285750" indent="-285750">
              <a:buFont typeface="Arial" panose="020B0604020202020204" pitchFamily="34" charset="0"/>
              <a:buChar char="•"/>
            </a:pPr>
            <a:endParaRPr lang="en-US" dirty="0">
              <a:solidFill>
                <a:srgbClr val="4B4F54"/>
              </a:solidFill>
              <a:latin typeface="Helvetica Neue"/>
              <a:cs typeface="Helvetica Neue"/>
            </a:endParaRPr>
          </a:p>
          <a:p>
            <a:pPr marL="285750" indent="-285750">
              <a:buFont typeface="Arial" panose="020B0604020202020204" pitchFamily="34" charset="0"/>
              <a:buChar char="•"/>
            </a:pPr>
            <a:r>
              <a:rPr lang="en-US" dirty="0">
                <a:solidFill>
                  <a:srgbClr val="4B4F54"/>
                </a:solidFill>
                <a:latin typeface="Helvetica Neue"/>
                <a:cs typeface="Helvetica Neue"/>
              </a:rPr>
              <a:t>Participating Fully Underwritten Whole Life</a:t>
            </a:r>
          </a:p>
          <a:p>
            <a:pPr marL="285750" indent="-285750">
              <a:buFont typeface="Arial" panose="020B0604020202020204" pitchFamily="34" charset="0"/>
              <a:buChar char="•"/>
            </a:pPr>
            <a:endParaRPr lang="en-US" dirty="0">
              <a:solidFill>
                <a:srgbClr val="4B4F54"/>
              </a:solidFill>
              <a:latin typeface="Helvetica Neue"/>
              <a:cs typeface="Helvetica Neue"/>
            </a:endParaRPr>
          </a:p>
          <a:p>
            <a:pPr marL="285750" indent="-285750">
              <a:buFont typeface="Arial" panose="020B0604020202020204" pitchFamily="34" charset="0"/>
              <a:buChar char="•"/>
            </a:pPr>
            <a:r>
              <a:rPr lang="en-US" dirty="0">
                <a:solidFill>
                  <a:srgbClr val="4B4F54"/>
                </a:solidFill>
                <a:latin typeface="Helvetica Neue"/>
                <a:cs typeface="Helvetica Neue"/>
              </a:rPr>
              <a:t>Single Premium Fully Underwritten Whole Life</a:t>
            </a:r>
          </a:p>
          <a:p>
            <a:endParaRPr lang="en-US" sz="1600" b="1" dirty="0">
              <a:solidFill>
                <a:srgbClr val="4B4F54"/>
              </a:solidFill>
              <a:latin typeface="Helvetica Neue"/>
              <a:cs typeface="Helvetica Neue"/>
            </a:endParaRPr>
          </a:p>
          <a:p>
            <a:endParaRPr lang="en-US" sz="1600" b="1" dirty="0">
              <a:solidFill>
                <a:srgbClr val="4B4F54"/>
              </a:solidFill>
              <a:latin typeface="Helvetica Neue"/>
              <a:cs typeface="Helvetica Neue"/>
            </a:endParaRPr>
          </a:p>
        </p:txBody>
      </p:sp>
      <p:pic>
        <p:nvPicPr>
          <p:cNvPr id="9" name="Picture 8">
            <a:extLst>
              <a:ext uri="{FF2B5EF4-FFF2-40B4-BE49-F238E27FC236}">
                <a16:creationId xmlns:a16="http://schemas.microsoft.com/office/drawing/2014/main" id="{ABB8B4EF-E6A5-4B22-88F1-3F5F68D938BC}"/>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6809174" y="2383050"/>
            <a:ext cx="3461968" cy="2384258"/>
          </a:xfrm>
          <a:prstGeom prst="rect">
            <a:avLst/>
          </a:prstGeom>
          <a:ln>
            <a:solidFill>
              <a:schemeClr val="tx1"/>
            </a:solidFill>
          </a:ln>
          <a:extLst>
            <a:ext uri="{53640926-AAD7-44D8-BBD7-CCE9431645EC}">
              <a14:shadowObscured xmlns:a14="http://schemas.microsoft.com/office/drawing/2010/main"/>
            </a:ext>
          </a:extLst>
        </p:spPr>
      </p:pic>
      <p:grpSp>
        <p:nvGrpSpPr>
          <p:cNvPr id="8" name="Group 7">
            <a:extLst>
              <a:ext uri="{FF2B5EF4-FFF2-40B4-BE49-F238E27FC236}">
                <a16:creationId xmlns:a16="http://schemas.microsoft.com/office/drawing/2014/main" id="{48907BD5-4935-4042-8C14-97497B43AF27}"/>
              </a:ext>
            </a:extLst>
          </p:cNvPr>
          <p:cNvGrpSpPr/>
          <p:nvPr/>
        </p:nvGrpSpPr>
        <p:grpSpPr>
          <a:xfrm flipV="1">
            <a:off x="691565" y="1319775"/>
            <a:ext cx="4165600" cy="177800"/>
            <a:chOff x="2819400" y="1885950"/>
            <a:chExt cx="3124200" cy="152400"/>
          </a:xfrm>
        </p:grpSpPr>
        <p:sp>
          <p:nvSpPr>
            <p:cNvPr id="10" name="Rectangle 9">
              <a:extLst>
                <a:ext uri="{FF2B5EF4-FFF2-40B4-BE49-F238E27FC236}">
                  <a16:creationId xmlns:a16="http://schemas.microsoft.com/office/drawing/2014/main" id="{DB86CD23-0BCA-3B47-867B-DDB7C39760AB}"/>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11" name="Straight Connector 10">
              <a:extLst>
                <a:ext uri="{FF2B5EF4-FFF2-40B4-BE49-F238E27FC236}">
                  <a16:creationId xmlns:a16="http://schemas.microsoft.com/office/drawing/2014/main" id="{05F38206-00CF-7749-8D57-0E24041743A6}"/>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9835222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5" name="Shape 98" descr="IMG_2181.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sp>
        <p:nvSpPr>
          <p:cNvPr id="6" name="Shape 131">
            <a:extLst>
              <a:ext uri="{FF2B5EF4-FFF2-40B4-BE49-F238E27FC236}">
                <a16:creationId xmlns:a16="http://schemas.microsoft.com/office/drawing/2014/main" id="{EF031751-C72E-924E-ACB5-6471D2561033}"/>
              </a:ext>
            </a:extLst>
          </p:cNvPr>
          <p:cNvSpPr txBox="1"/>
          <p:nvPr/>
        </p:nvSpPr>
        <p:spPr>
          <a:xfrm>
            <a:off x="536200" y="413900"/>
            <a:ext cx="9962400" cy="978400"/>
          </a:xfrm>
          <a:prstGeom prst="rect">
            <a:avLst/>
          </a:prstGeom>
          <a:noFill/>
          <a:ln>
            <a:noFill/>
          </a:ln>
        </p:spPr>
        <p:txBody>
          <a:bodyPr lIns="121900" tIns="121900" rIns="121900" bIns="121900" anchor="t" anchorCtr="0">
            <a:noAutofit/>
          </a:bodyPr>
          <a:lstStyle/>
          <a:p>
            <a:pPr lvl="0"/>
            <a:r>
              <a:rPr lang="en-US" sz="3600" dirty="0">
                <a:solidFill>
                  <a:srgbClr val="0085AD"/>
                </a:solidFill>
                <a:latin typeface="Helvetica Neue"/>
                <a:ea typeface="Helvetica Neue"/>
                <a:cs typeface="Helvetica Neue"/>
                <a:sym typeface="Helvetica Neue"/>
              </a:rPr>
              <a:t>Annuities</a:t>
            </a:r>
          </a:p>
        </p:txBody>
      </p:sp>
      <p:sp>
        <p:nvSpPr>
          <p:cNvPr id="8" name="Shape 132">
            <a:extLst>
              <a:ext uri="{FF2B5EF4-FFF2-40B4-BE49-F238E27FC236}">
                <a16:creationId xmlns:a16="http://schemas.microsoft.com/office/drawing/2014/main" id="{66E4A746-F537-884E-A9DD-08B92F1B8B37}"/>
              </a:ext>
            </a:extLst>
          </p:cNvPr>
          <p:cNvSpPr txBox="1"/>
          <p:nvPr/>
        </p:nvSpPr>
        <p:spPr>
          <a:xfrm>
            <a:off x="603669" y="1386439"/>
            <a:ext cx="4935107" cy="4741200"/>
          </a:xfrm>
          <a:prstGeom prst="rect">
            <a:avLst/>
          </a:prstGeom>
          <a:noFill/>
          <a:ln>
            <a:noFill/>
          </a:ln>
        </p:spPr>
        <p:txBody>
          <a:bodyPr lIns="121900" tIns="121900" rIns="121900" bIns="121900" anchor="t" anchorCtr="0">
            <a:noAutofit/>
          </a:bodyPr>
          <a:lstStyle/>
          <a:p>
            <a:pPr lvl="0"/>
            <a:r>
              <a:rPr lang="en-US" sz="1200" dirty="0">
                <a:solidFill>
                  <a:srgbClr val="4B4F54"/>
                </a:solidFill>
                <a:latin typeface="Helvetica Neue"/>
                <a:cs typeface="Helvetica Neue"/>
              </a:rPr>
              <a:t> </a:t>
            </a:r>
          </a:p>
          <a:p>
            <a:pPr lvl="0"/>
            <a:r>
              <a:rPr lang="en-US" dirty="0">
                <a:solidFill>
                  <a:srgbClr val="4B4F54"/>
                </a:solidFill>
                <a:latin typeface="Helvetica Neue"/>
                <a:cs typeface="Helvetica Neue"/>
              </a:rPr>
              <a:t>Features:</a:t>
            </a:r>
          </a:p>
          <a:p>
            <a:pPr marL="228594" indent="-228594">
              <a:buFont typeface="Arial" panose="020B0604020202020204" pitchFamily="34" charset="0"/>
              <a:buChar char="•"/>
            </a:pPr>
            <a:r>
              <a:rPr lang="en-US" dirty="0">
                <a:solidFill>
                  <a:srgbClr val="4B4F54"/>
                </a:solidFill>
                <a:latin typeface="Helvetica Neue"/>
                <a:cs typeface="Helvetica Neue"/>
              </a:rPr>
              <a:t>A solution for retirement</a:t>
            </a:r>
          </a:p>
          <a:p>
            <a:pPr marL="228594" indent="-228594">
              <a:buFont typeface="Arial" panose="020B0604020202020204" pitchFamily="34" charset="0"/>
              <a:buChar char="•"/>
            </a:pPr>
            <a:r>
              <a:rPr lang="en-US" dirty="0">
                <a:solidFill>
                  <a:srgbClr val="4B4F54"/>
                </a:solidFill>
                <a:latin typeface="Helvetica Neue"/>
                <a:cs typeface="Helvetica Neue"/>
              </a:rPr>
              <a:t>Accumulate money on a tax-deferred basis</a:t>
            </a:r>
          </a:p>
          <a:p>
            <a:pPr marL="228594" indent="-228594">
              <a:buFont typeface="Arial" panose="020B0604020202020204" pitchFamily="34" charset="0"/>
              <a:buChar char="•"/>
            </a:pPr>
            <a:r>
              <a:rPr lang="en-US" dirty="0">
                <a:solidFill>
                  <a:srgbClr val="4B4F54"/>
                </a:solidFill>
                <a:latin typeface="Helvetica Neue"/>
                <a:cs typeface="Helvetica Neue"/>
              </a:rPr>
              <a:t>Periodic withdrawals of your cash – both </a:t>
            </a:r>
            <a:br>
              <a:rPr lang="en-US" dirty="0">
                <a:solidFill>
                  <a:srgbClr val="4B4F54"/>
                </a:solidFill>
                <a:latin typeface="Helvetica Neue"/>
                <a:cs typeface="Helvetica Neue"/>
              </a:rPr>
            </a:br>
            <a:r>
              <a:rPr lang="en-US" dirty="0">
                <a:solidFill>
                  <a:srgbClr val="4B4F54"/>
                </a:solidFill>
                <a:latin typeface="Helvetica Neue"/>
                <a:cs typeface="Helvetica Neue"/>
              </a:rPr>
              <a:t>principal and interest</a:t>
            </a:r>
          </a:p>
          <a:p>
            <a:pPr marL="228594" indent="-228594">
              <a:buFont typeface="Arial" panose="020B0604020202020204" pitchFamily="34" charset="0"/>
              <a:buChar char="•"/>
            </a:pPr>
            <a:r>
              <a:rPr lang="en-US" dirty="0">
                <a:solidFill>
                  <a:srgbClr val="4B4F54"/>
                </a:solidFill>
                <a:latin typeface="Helvetica Neue"/>
                <a:cs typeface="Helvetica Neue"/>
              </a:rPr>
              <a:t>Guaranteed lifetime income options available</a:t>
            </a:r>
          </a:p>
          <a:p>
            <a:pPr marL="228594" indent="-228594">
              <a:buFont typeface="Arial" panose="020B0604020202020204" pitchFamily="34" charset="0"/>
              <a:buChar char="•"/>
            </a:pPr>
            <a:r>
              <a:rPr lang="en-US" dirty="0">
                <a:solidFill>
                  <a:srgbClr val="4B4F54"/>
                </a:solidFill>
                <a:latin typeface="Helvetica Neue"/>
                <a:cs typeface="Helvetica Neue"/>
              </a:rPr>
              <a:t>Ideal for rollover of 401k, 403b and other </a:t>
            </a:r>
            <a:br>
              <a:rPr lang="en-US" dirty="0">
                <a:solidFill>
                  <a:srgbClr val="4B4F54"/>
                </a:solidFill>
                <a:latin typeface="Helvetica Neue"/>
                <a:cs typeface="Helvetica Neue"/>
              </a:rPr>
            </a:br>
            <a:r>
              <a:rPr lang="en-US" dirty="0">
                <a:solidFill>
                  <a:srgbClr val="4B4F54"/>
                </a:solidFill>
                <a:latin typeface="Helvetica Neue"/>
                <a:cs typeface="Helvetica Neue"/>
              </a:rPr>
              <a:t>qualified retirement plans</a:t>
            </a:r>
          </a:p>
          <a:p>
            <a:pPr lvl="0"/>
            <a:r>
              <a:rPr lang="en-US" sz="1600" dirty="0">
                <a:solidFill>
                  <a:srgbClr val="4B4F54"/>
                </a:solidFill>
                <a:latin typeface="Helvetica Neue"/>
                <a:cs typeface="Helvetica Neue"/>
              </a:rPr>
              <a:t>  </a:t>
            </a:r>
          </a:p>
        </p:txBody>
      </p:sp>
      <p:pic>
        <p:nvPicPr>
          <p:cNvPr id="3" name="Picture 2">
            <a:extLst>
              <a:ext uri="{FF2B5EF4-FFF2-40B4-BE49-F238E27FC236}">
                <a16:creationId xmlns:a16="http://schemas.microsoft.com/office/drawing/2014/main" id="{07907522-A109-F64F-9593-35A26C1333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27834" y="1497575"/>
            <a:ext cx="4570766" cy="2949355"/>
          </a:xfrm>
          <a:prstGeom prst="rect">
            <a:avLst/>
          </a:prstGeom>
        </p:spPr>
      </p:pic>
      <p:grpSp>
        <p:nvGrpSpPr>
          <p:cNvPr id="7" name="Group 6">
            <a:extLst>
              <a:ext uri="{FF2B5EF4-FFF2-40B4-BE49-F238E27FC236}">
                <a16:creationId xmlns:a16="http://schemas.microsoft.com/office/drawing/2014/main" id="{3423785B-7C7A-8447-B592-E360ACC8D7B4}"/>
              </a:ext>
            </a:extLst>
          </p:cNvPr>
          <p:cNvGrpSpPr/>
          <p:nvPr/>
        </p:nvGrpSpPr>
        <p:grpSpPr>
          <a:xfrm flipV="1">
            <a:off x="691565" y="1319775"/>
            <a:ext cx="4165600" cy="177800"/>
            <a:chOff x="2819400" y="1885950"/>
            <a:chExt cx="3124200" cy="152400"/>
          </a:xfrm>
        </p:grpSpPr>
        <p:sp>
          <p:nvSpPr>
            <p:cNvPr id="9" name="Rectangle 8">
              <a:extLst>
                <a:ext uri="{FF2B5EF4-FFF2-40B4-BE49-F238E27FC236}">
                  <a16:creationId xmlns:a16="http://schemas.microsoft.com/office/drawing/2014/main" id="{B3A2E18A-3317-5040-B813-992CEBB7B237}"/>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10" name="Straight Connector 9">
              <a:extLst>
                <a:ext uri="{FF2B5EF4-FFF2-40B4-BE49-F238E27FC236}">
                  <a16:creationId xmlns:a16="http://schemas.microsoft.com/office/drawing/2014/main" id="{A06AFFCB-616C-F740-8C79-A0C1CDB53D1B}"/>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4435656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5" name="Shape 98" descr="IMG_2181.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sp>
        <p:nvSpPr>
          <p:cNvPr id="6" name="Shape 131">
            <a:extLst>
              <a:ext uri="{FF2B5EF4-FFF2-40B4-BE49-F238E27FC236}">
                <a16:creationId xmlns:a16="http://schemas.microsoft.com/office/drawing/2014/main" id="{EF031751-C72E-924E-ACB5-6471D2561033}"/>
              </a:ext>
            </a:extLst>
          </p:cNvPr>
          <p:cNvSpPr txBox="1"/>
          <p:nvPr/>
        </p:nvSpPr>
        <p:spPr>
          <a:xfrm>
            <a:off x="536200" y="413900"/>
            <a:ext cx="9962400" cy="978400"/>
          </a:xfrm>
          <a:prstGeom prst="rect">
            <a:avLst/>
          </a:prstGeom>
          <a:noFill/>
          <a:ln>
            <a:noFill/>
          </a:ln>
        </p:spPr>
        <p:txBody>
          <a:bodyPr lIns="121900" tIns="121900" rIns="121900" bIns="121900" anchor="t" anchorCtr="0">
            <a:noAutofit/>
          </a:bodyPr>
          <a:lstStyle/>
          <a:p>
            <a:pPr lvl="0"/>
            <a:r>
              <a:rPr lang="en-US" sz="3600" dirty="0">
                <a:solidFill>
                  <a:srgbClr val="0085AD"/>
                </a:solidFill>
                <a:latin typeface="Helvetica Neue"/>
                <a:ea typeface="Helvetica Neue"/>
                <a:cs typeface="Helvetica Neue"/>
                <a:sym typeface="Helvetica Neue"/>
              </a:rPr>
              <a:t>In Summary</a:t>
            </a:r>
          </a:p>
        </p:txBody>
      </p:sp>
      <p:sp>
        <p:nvSpPr>
          <p:cNvPr id="8" name="Shape 132">
            <a:extLst>
              <a:ext uri="{FF2B5EF4-FFF2-40B4-BE49-F238E27FC236}">
                <a16:creationId xmlns:a16="http://schemas.microsoft.com/office/drawing/2014/main" id="{66E4A746-F537-884E-A9DD-08B92F1B8B37}"/>
              </a:ext>
            </a:extLst>
          </p:cNvPr>
          <p:cNvSpPr txBox="1"/>
          <p:nvPr/>
        </p:nvSpPr>
        <p:spPr>
          <a:xfrm>
            <a:off x="603669" y="1701800"/>
            <a:ext cx="9444221" cy="4741200"/>
          </a:xfrm>
          <a:prstGeom prst="rect">
            <a:avLst/>
          </a:prstGeom>
          <a:noFill/>
          <a:ln>
            <a:noFill/>
          </a:ln>
        </p:spPr>
        <p:txBody>
          <a:bodyPr lIns="121900" tIns="121900" rIns="121900" bIns="121900" anchor="t" anchorCtr="0">
            <a:noAutofit/>
          </a:bodyPr>
          <a:lstStyle/>
          <a:p>
            <a:pPr marL="380990" indent="-380990">
              <a:buFont typeface="Arial" panose="020B0604020202020204" pitchFamily="34" charset="0"/>
              <a:buChar char="•"/>
            </a:pPr>
            <a:r>
              <a:rPr lang="en-US" dirty="0">
                <a:solidFill>
                  <a:srgbClr val="4B4F54"/>
                </a:solidFill>
                <a:latin typeface="Helvetica Neue"/>
                <a:cs typeface="Helvetica Neue"/>
              </a:rPr>
              <a:t>Do something for your loved ones</a:t>
            </a:r>
          </a:p>
          <a:p>
            <a:pPr marL="380990" indent="-380990">
              <a:buFont typeface="Arial" panose="020B0604020202020204" pitchFamily="34" charset="0"/>
              <a:buChar char="•"/>
            </a:pPr>
            <a:endParaRPr lang="en-US" dirty="0">
              <a:solidFill>
                <a:srgbClr val="4B4F54"/>
              </a:solidFill>
              <a:latin typeface="Helvetica Neue"/>
              <a:cs typeface="Helvetica Neue"/>
            </a:endParaRPr>
          </a:p>
          <a:p>
            <a:pPr marL="380990" indent="-380990">
              <a:buFont typeface="Arial" panose="020B0604020202020204" pitchFamily="34" charset="0"/>
              <a:buChar char="•"/>
            </a:pPr>
            <a:r>
              <a:rPr lang="en-US" dirty="0">
                <a:solidFill>
                  <a:srgbClr val="4B4F54"/>
                </a:solidFill>
                <a:latin typeface="Helvetica Neue"/>
                <a:cs typeface="Helvetica Neue"/>
              </a:rPr>
              <a:t>Protect them with a certificate from Sons of Norway</a:t>
            </a:r>
          </a:p>
          <a:p>
            <a:endParaRPr lang="en-US" dirty="0">
              <a:solidFill>
                <a:srgbClr val="4B4F54"/>
              </a:solidFill>
              <a:latin typeface="Helvetica Neue"/>
              <a:cs typeface="Helvetica Neue"/>
            </a:endParaRPr>
          </a:p>
          <a:p>
            <a:pPr marL="380990" indent="-380990">
              <a:buFont typeface="Arial" panose="020B0604020202020204" pitchFamily="34" charset="0"/>
              <a:buChar char="•"/>
            </a:pPr>
            <a:r>
              <a:rPr lang="en-US" dirty="0">
                <a:solidFill>
                  <a:srgbClr val="4B4F54"/>
                </a:solidFill>
                <a:latin typeface="Helvetica Neue"/>
                <a:cs typeface="Helvetica Neue"/>
              </a:rPr>
              <a:t>Take full advantage of your member benefits with competitively priced insurance available only to members </a:t>
            </a:r>
          </a:p>
          <a:p>
            <a:pPr lvl="1"/>
            <a:r>
              <a:rPr lang="en-US" dirty="0">
                <a:solidFill>
                  <a:srgbClr val="4B4F54"/>
                </a:solidFill>
                <a:latin typeface="Helvetica Neue"/>
                <a:cs typeface="Helvetica Neue"/>
              </a:rPr>
              <a:t>	• Secure your family’s finances against life’s unknowns </a:t>
            </a:r>
          </a:p>
          <a:p>
            <a:pPr lvl="1"/>
            <a:r>
              <a:rPr lang="en-US" dirty="0">
                <a:solidFill>
                  <a:srgbClr val="4B4F54"/>
                </a:solidFill>
                <a:latin typeface="Helvetica Neue"/>
                <a:cs typeface="Helvetica Neue"/>
              </a:rPr>
              <a:t>	• Get protection you can trust from a not for profit  organization dedicated to </a:t>
            </a:r>
            <a:r>
              <a:rPr lang="en-US">
                <a:solidFill>
                  <a:srgbClr val="4B4F54"/>
                </a:solidFill>
                <a:latin typeface="Helvetica Neue"/>
                <a:cs typeface="Helvetica Neue"/>
              </a:rPr>
              <a:t>its 	members </a:t>
            </a:r>
            <a:r>
              <a:rPr lang="en-US" dirty="0">
                <a:solidFill>
                  <a:srgbClr val="4B4F54"/>
                </a:solidFill>
                <a:latin typeface="Helvetica Neue"/>
                <a:cs typeface="Helvetica Neue"/>
              </a:rPr>
              <a:t>and communities</a:t>
            </a:r>
          </a:p>
          <a:p>
            <a:pPr marL="380990" indent="-380990">
              <a:buFont typeface="Arial" panose="020B0604020202020204" pitchFamily="34" charset="0"/>
              <a:buChar char="•"/>
            </a:pPr>
            <a:endParaRPr lang="en-US" sz="2133" dirty="0">
              <a:solidFill>
                <a:srgbClr val="4B4F54"/>
              </a:solidFill>
              <a:latin typeface="Helvetica Neue"/>
              <a:cs typeface="Helvetica Neue"/>
            </a:endParaRPr>
          </a:p>
          <a:p>
            <a:pPr marL="380990" indent="-380990">
              <a:buFont typeface="Arial" panose="020B0604020202020204" pitchFamily="34" charset="0"/>
              <a:buChar char="•"/>
            </a:pPr>
            <a:endParaRPr lang="en-US" sz="2133" dirty="0">
              <a:solidFill>
                <a:srgbClr val="4B4F54"/>
              </a:solidFill>
              <a:latin typeface="Helvetica Neue"/>
              <a:cs typeface="Helvetica Neue"/>
            </a:endParaRPr>
          </a:p>
        </p:txBody>
      </p:sp>
      <p:grpSp>
        <p:nvGrpSpPr>
          <p:cNvPr id="7" name="Group 6">
            <a:extLst>
              <a:ext uri="{FF2B5EF4-FFF2-40B4-BE49-F238E27FC236}">
                <a16:creationId xmlns:a16="http://schemas.microsoft.com/office/drawing/2014/main" id="{E2B82C7B-6AD2-8C45-9257-E088237E475B}"/>
              </a:ext>
            </a:extLst>
          </p:cNvPr>
          <p:cNvGrpSpPr/>
          <p:nvPr/>
        </p:nvGrpSpPr>
        <p:grpSpPr>
          <a:xfrm flipV="1">
            <a:off x="691565" y="1319775"/>
            <a:ext cx="4165600" cy="177800"/>
            <a:chOff x="2819400" y="1885950"/>
            <a:chExt cx="3124200" cy="152400"/>
          </a:xfrm>
        </p:grpSpPr>
        <p:sp>
          <p:nvSpPr>
            <p:cNvPr id="9" name="Rectangle 8">
              <a:extLst>
                <a:ext uri="{FF2B5EF4-FFF2-40B4-BE49-F238E27FC236}">
                  <a16:creationId xmlns:a16="http://schemas.microsoft.com/office/drawing/2014/main" id="{DA67F7FD-156A-B441-B3A4-C91D28755AB1}"/>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10" name="Straight Connector 9">
              <a:extLst>
                <a:ext uri="{FF2B5EF4-FFF2-40B4-BE49-F238E27FC236}">
                  <a16:creationId xmlns:a16="http://schemas.microsoft.com/office/drawing/2014/main" id="{B140558C-5E03-CD44-BA02-E204B697A290}"/>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8032574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Shape 131"/>
          <p:cNvSpPr txBox="1"/>
          <p:nvPr/>
        </p:nvSpPr>
        <p:spPr>
          <a:xfrm>
            <a:off x="536200" y="413900"/>
            <a:ext cx="9962400" cy="978400"/>
          </a:xfrm>
          <a:prstGeom prst="rect">
            <a:avLst/>
          </a:prstGeom>
          <a:noFill/>
          <a:ln>
            <a:noFill/>
          </a:ln>
        </p:spPr>
        <p:txBody>
          <a:bodyPr lIns="121900" tIns="121900" rIns="121900" bIns="121900" anchor="t" anchorCtr="0">
            <a:noAutofit/>
          </a:bodyPr>
          <a:lstStyle/>
          <a:p>
            <a:pPr lvl="0"/>
            <a:r>
              <a:rPr lang="en-US" sz="3600" dirty="0">
                <a:solidFill>
                  <a:srgbClr val="0085AD"/>
                </a:solidFill>
                <a:latin typeface="Helvetica Neue"/>
                <a:ea typeface="Helvetica Neue"/>
                <a:cs typeface="Helvetica Neue"/>
                <a:sym typeface="Helvetica Neue"/>
              </a:rPr>
              <a:t>Growth Initiatives</a:t>
            </a:r>
          </a:p>
        </p:txBody>
      </p:sp>
      <p:pic>
        <p:nvPicPr>
          <p:cNvPr id="5" name="Shape 98" descr="IMG_2181.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sp>
        <p:nvSpPr>
          <p:cNvPr id="7" name="Shape 132"/>
          <p:cNvSpPr txBox="1"/>
          <p:nvPr/>
        </p:nvSpPr>
        <p:spPr>
          <a:xfrm>
            <a:off x="637428" y="1702899"/>
            <a:ext cx="9759944" cy="5076269"/>
          </a:xfrm>
          <a:prstGeom prst="rect">
            <a:avLst/>
          </a:prstGeom>
          <a:noFill/>
          <a:ln>
            <a:noFill/>
          </a:ln>
        </p:spPr>
        <p:txBody>
          <a:bodyPr lIns="121900" tIns="121900" rIns="121900" bIns="121900" anchor="t" anchorCtr="0">
            <a:noAutofit/>
          </a:bodyPr>
          <a:lstStyle/>
          <a:p>
            <a:pPr marL="342900" indent="-342900">
              <a:buFont typeface="Arial" panose="020B0604020202020204" pitchFamily="34" charset="0"/>
              <a:buChar char="•"/>
            </a:pPr>
            <a:r>
              <a:rPr lang="en-US" dirty="0">
                <a:solidFill>
                  <a:srgbClr val="4B4F54"/>
                </a:solidFill>
                <a:latin typeface="Helvetica Neue"/>
                <a:cs typeface="Helvetica Neue"/>
              </a:rPr>
              <a:t>Increase the number of Insurance Professionals associated with a lodge </a:t>
            </a:r>
          </a:p>
          <a:p>
            <a:pPr marL="800100" lvl="1" indent="-342900">
              <a:buFont typeface="Arial" panose="020B0604020202020204" pitchFamily="34" charset="0"/>
              <a:buChar char="•"/>
            </a:pPr>
            <a:r>
              <a:rPr lang="en-US" dirty="0">
                <a:solidFill>
                  <a:srgbClr val="4B4F54"/>
                </a:solidFill>
                <a:latin typeface="Helvetica Neue"/>
                <a:cs typeface="Helvetica Neue"/>
              </a:rPr>
              <a:t>102 direct contracted agents </a:t>
            </a:r>
          </a:p>
          <a:p>
            <a:endParaRPr lang="en-US" dirty="0">
              <a:solidFill>
                <a:srgbClr val="4B4F54"/>
              </a:solidFill>
              <a:latin typeface="Helvetica Neue"/>
              <a:cs typeface="Helvetica Neue"/>
            </a:endParaRPr>
          </a:p>
          <a:p>
            <a:pPr marL="342900" indent="-342900">
              <a:buFont typeface="Arial" panose="020B0604020202020204" pitchFamily="34" charset="0"/>
              <a:buChar char="•"/>
            </a:pPr>
            <a:r>
              <a:rPr lang="en-US" dirty="0">
                <a:solidFill>
                  <a:srgbClr val="4B4F54"/>
                </a:solidFill>
                <a:latin typeface="Helvetica Neue"/>
                <a:cs typeface="Helvetica Neue"/>
              </a:rPr>
              <a:t>Increase independent agent base </a:t>
            </a:r>
          </a:p>
          <a:p>
            <a:pPr marL="800100" lvl="1" indent="-342900">
              <a:buFont typeface="Arial" panose="020B0604020202020204" pitchFamily="34" charset="0"/>
              <a:buChar char="•"/>
            </a:pPr>
            <a:r>
              <a:rPr lang="en-US" dirty="0">
                <a:solidFill>
                  <a:srgbClr val="4B4F54"/>
                </a:solidFill>
                <a:latin typeface="Helvetica Neue"/>
                <a:cs typeface="Helvetica Neue"/>
              </a:rPr>
              <a:t>266 independent agents </a:t>
            </a:r>
            <a:br>
              <a:rPr lang="en-US" dirty="0">
                <a:solidFill>
                  <a:srgbClr val="4B4F54"/>
                </a:solidFill>
                <a:latin typeface="Helvetica Neue"/>
                <a:cs typeface="Helvetica Neue"/>
              </a:rPr>
            </a:br>
            <a:endParaRPr lang="en-US" dirty="0">
              <a:solidFill>
                <a:srgbClr val="4B4F54"/>
              </a:solidFill>
              <a:latin typeface="Helvetica Neue"/>
              <a:cs typeface="Helvetica Neue"/>
            </a:endParaRPr>
          </a:p>
          <a:p>
            <a:pPr marL="228594" indent="-228594">
              <a:buFont typeface="Arial"/>
              <a:buChar char="•"/>
            </a:pPr>
            <a:r>
              <a:rPr lang="en-US" dirty="0">
                <a:solidFill>
                  <a:srgbClr val="4B4F54"/>
                </a:solidFill>
                <a:latin typeface="Helvetica Neue"/>
                <a:cs typeface="Helvetica Neue"/>
              </a:rPr>
              <a:t> Increase the number of new insurance and annuity products</a:t>
            </a:r>
          </a:p>
          <a:p>
            <a:endParaRPr lang="en-US" dirty="0">
              <a:solidFill>
                <a:srgbClr val="4B4F54"/>
              </a:solidFill>
              <a:latin typeface="Helvetica Neue"/>
              <a:cs typeface="Helvetica Neue"/>
            </a:endParaRPr>
          </a:p>
          <a:p>
            <a:pPr marL="685794" lvl="1" indent="-228594">
              <a:buFont typeface="Arial"/>
              <a:buChar char="•"/>
            </a:pPr>
            <a:r>
              <a:rPr lang="en-US" dirty="0">
                <a:solidFill>
                  <a:srgbClr val="4B4F54"/>
                </a:solidFill>
                <a:latin typeface="Helvetica Neue"/>
                <a:cs typeface="Helvetica Neue"/>
              </a:rPr>
              <a:t>Launched two new annuity products in 2019 </a:t>
            </a:r>
          </a:p>
          <a:p>
            <a:pPr marL="685794" lvl="1" indent="-228594">
              <a:buFont typeface="Arial"/>
              <a:buChar char="•"/>
            </a:pPr>
            <a:r>
              <a:rPr lang="en-US" dirty="0">
                <a:solidFill>
                  <a:srgbClr val="4B4F54"/>
                </a:solidFill>
                <a:latin typeface="Helvetica Neue"/>
                <a:cs typeface="Helvetica Neue"/>
              </a:rPr>
              <a:t>Enhanced five life insurance products to include membership fees </a:t>
            </a:r>
            <a:br>
              <a:rPr lang="en-US" dirty="0">
                <a:solidFill>
                  <a:srgbClr val="4B4F54"/>
                </a:solidFill>
                <a:latin typeface="Helvetica Neue"/>
                <a:cs typeface="Helvetica Neue"/>
              </a:rPr>
            </a:br>
            <a:endParaRPr lang="en-US" dirty="0">
              <a:solidFill>
                <a:srgbClr val="4B4F54"/>
              </a:solidFill>
              <a:latin typeface="Helvetica Neue"/>
              <a:cs typeface="Helvetica Neue"/>
            </a:endParaRPr>
          </a:p>
          <a:p>
            <a:pPr marL="228594" indent="-228594">
              <a:buFont typeface="Arial"/>
              <a:buChar char="•"/>
            </a:pPr>
            <a:r>
              <a:rPr lang="en-US" dirty="0">
                <a:solidFill>
                  <a:srgbClr val="4B4F54"/>
                </a:solidFill>
                <a:latin typeface="Helvetica Neue"/>
                <a:cs typeface="Helvetica Neue"/>
              </a:rPr>
              <a:t> Hire experienced sales department with broad industry experience </a:t>
            </a:r>
          </a:p>
          <a:p>
            <a:pPr marL="685794" lvl="1" indent="-228594">
              <a:buFont typeface="Arial"/>
              <a:buChar char="•"/>
            </a:pPr>
            <a:r>
              <a:rPr lang="en-US" dirty="0">
                <a:solidFill>
                  <a:srgbClr val="4B4F54"/>
                </a:solidFill>
                <a:latin typeface="Helvetica Neue"/>
                <a:cs typeface="Helvetica Neue"/>
              </a:rPr>
              <a:t>Fully staffed sales department as of 10/19</a:t>
            </a:r>
          </a:p>
          <a:p>
            <a:pPr marL="685794" lvl="1" indent="-228594">
              <a:buFont typeface="Arial"/>
              <a:buChar char="•"/>
            </a:pPr>
            <a:r>
              <a:rPr lang="en-US" dirty="0">
                <a:solidFill>
                  <a:srgbClr val="4B4F54"/>
                </a:solidFill>
                <a:latin typeface="Helvetica Neue"/>
                <a:cs typeface="Helvetica Neue"/>
              </a:rPr>
              <a:t>Broad industry experience with all sales employees </a:t>
            </a:r>
          </a:p>
          <a:p>
            <a:endParaRPr lang="en-US" dirty="0">
              <a:solidFill>
                <a:srgbClr val="4B4F54"/>
              </a:solidFill>
              <a:latin typeface="Helvetica Neue"/>
              <a:cs typeface="Helvetica Neue"/>
            </a:endParaRPr>
          </a:p>
          <a:p>
            <a:pPr marL="228594" indent="-228594">
              <a:buFont typeface="Arial"/>
              <a:buChar char="•"/>
            </a:pPr>
            <a:r>
              <a:rPr lang="en-US" dirty="0">
                <a:solidFill>
                  <a:srgbClr val="4B4F54"/>
                </a:solidFill>
                <a:latin typeface="Helvetica Neue"/>
                <a:cs typeface="Helvetica Neue"/>
              </a:rPr>
              <a:t> Enhance the Sons of Norway website to highlight insurance products and </a:t>
            </a:r>
          </a:p>
          <a:p>
            <a:r>
              <a:rPr lang="en-US" dirty="0">
                <a:solidFill>
                  <a:srgbClr val="4B4F54"/>
                </a:solidFill>
                <a:latin typeface="Helvetica Neue"/>
                <a:cs typeface="Helvetica Neue"/>
              </a:rPr>
              <a:t>    provide better sales support materials</a:t>
            </a:r>
          </a:p>
          <a:p>
            <a:endParaRPr lang="en-US" sz="2133" dirty="0">
              <a:solidFill>
                <a:srgbClr val="4B4F54"/>
              </a:solidFill>
              <a:latin typeface="Helvetica Neue"/>
              <a:cs typeface="Helvetica Neue"/>
            </a:endParaRPr>
          </a:p>
        </p:txBody>
      </p:sp>
      <p:grpSp>
        <p:nvGrpSpPr>
          <p:cNvPr id="6" name="Group 5">
            <a:extLst>
              <a:ext uri="{FF2B5EF4-FFF2-40B4-BE49-F238E27FC236}">
                <a16:creationId xmlns:a16="http://schemas.microsoft.com/office/drawing/2014/main" id="{190D4F79-4878-FD47-A12F-FBDC53BE7034}"/>
              </a:ext>
            </a:extLst>
          </p:cNvPr>
          <p:cNvGrpSpPr/>
          <p:nvPr/>
        </p:nvGrpSpPr>
        <p:grpSpPr>
          <a:xfrm flipV="1">
            <a:off x="637428" y="1303400"/>
            <a:ext cx="4165600" cy="177800"/>
            <a:chOff x="2819400" y="1885950"/>
            <a:chExt cx="3124200" cy="152400"/>
          </a:xfrm>
        </p:grpSpPr>
        <p:sp>
          <p:nvSpPr>
            <p:cNvPr id="8" name="Rectangle 7">
              <a:extLst>
                <a:ext uri="{FF2B5EF4-FFF2-40B4-BE49-F238E27FC236}">
                  <a16:creationId xmlns:a16="http://schemas.microsoft.com/office/drawing/2014/main" id="{8C6993DB-FCE8-C345-9884-DBAE7D30D78F}"/>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9" name="Straight Connector 8">
              <a:extLst>
                <a:ext uri="{FF2B5EF4-FFF2-40B4-BE49-F238E27FC236}">
                  <a16:creationId xmlns:a16="http://schemas.microsoft.com/office/drawing/2014/main" id="{43C77375-9129-1346-813A-083993BE7BAF}"/>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0510399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Shape 131"/>
          <p:cNvSpPr txBox="1"/>
          <p:nvPr/>
        </p:nvSpPr>
        <p:spPr>
          <a:xfrm>
            <a:off x="536200" y="202325"/>
            <a:ext cx="9962400" cy="978400"/>
          </a:xfrm>
          <a:prstGeom prst="rect">
            <a:avLst/>
          </a:prstGeom>
          <a:noFill/>
          <a:ln>
            <a:noFill/>
          </a:ln>
        </p:spPr>
        <p:txBody>
          <a:bodyPr lIns="121900" tIns="121900" rIns="121900" bIns="121900" anchor="t" anchorCtr="0">
            <a:noAutofit/>
          </a:bodyPr>
          <a:lstStyle/>
          <a:p>
            <a:pPr lvl="0"/>
            <a:r>
              <a:rPr lang="en-US" sz="3600" dirty="0">
                <a:solidFill>
                  <a:srgbClr val="0085AD"/>
                </a:solidFill>
                <a:latin typeface="Helvetica Neue"/>
                <a:ea typeface="Helvetica Neue"/>
                <a:cs typeface="Helvetica Neue"/>
                <a:sym typeface="Helvetica Neue"/>
              </a:rPr>
              <a:t>The impact of Life and Annuity sales on lodges </a:t>
            </a:r>
          </a:p>
        </p:txBody>
      </p:sp>
      <p:pic>
        <p:nvPicPr>
          <p:cNvPr id="5" name="Shape 98" descr="IMG_2181.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0999695" y="-26816"/>
            <a:ext cx="1177272" cy="6884816"/>
          </a:xfrm>
          <a:prstGeom prst="rect">
            <a:avLst/>
          </a:prstGeom>
          <a:noFill/>
          <a:ln>
            <a:noFill/>
          </a:ln>
        </p:spPr>
      </p:pic>
      <p:sp>
        <p:nvSpPr>
          <p:cNvPr id="7" name="Shape 132"/>
          <p:cNvSpPr txBox="1"/>
          <p:nvPr/>
        </p:nvSpPr>
        <p:spPr>
          <a:xfrm>
            <a:off x="536200" y="1517958"/>
            <a:ext cx="9894931" cy="4741200"/>
          </a:xfrm>
          <a:prstGeom prst="rect">
            <a:avLst/>
          </a:prstGeom>
          <a:noFill/>
          <a:ln>
            <a:noFill/>
          </a:ln>
        </p:spPr>
        <p:txBody>
          <a:bodyPr lIns="121900" tIns="121900" rIns="121900" bIns="121900" anchor="t" anchorCtr="0">
            <a:noAutofit/>
          </a:bodyPr>
          <a:lstStyle/>
          <a:p>
            <a:pPr marL="342900" indent="-342900">
              <a:buFont typeface="Arial" panose="020B0604020202020204" pitchFamily="34" charset="0"/>
              <a:buChar char="•"/>
            </a:pPr>
            <a:r>
              <a:rPr lang="en-US" dirty="0">
                <a:solidFill>
                  <a:srgbClr val="4B4F54"/>
                </a:solidFill>
                <a:latin typeface="Helvetica Neue"/>
                <a:cs typeface="Helvetica Neue"/>
              </a:rPr>
              <a:t>Protecting our members with quality and competitive insurance products.</a:t>
            </a:r>
          </a:p>
          <a:p>
            <a:pPr marL="800100" lvl="1" indent="-342900">
              <a:buFont typeface="Arial" panose="020B0604020202020204" pitchFamily="34" charset="0"/>
              <a:buChar char="•"/>
            </a:pPr>
            <a:r>
              <a:rPr lang="en-US" dirty="0">
                <a:solidFill>
                  <a:srgbClr val="4B4F54"/>
                </a:solidFill>
                <a:latin typeface="Helvetica Neue"/>
                <a:cs typeface="Helvetica Neue"/>
              </a:rPr>
              <a:t>Our products protect their families and their financial security. </a:t>
            </a:r>
          </a:p>
          <a:p>
            <a:pPr marL="1257300" lvl="2" indent="-342900">
              <a:buFont typeface="Arial" panose="020B0604020202020204" pitchFamily="34" charset="0"/>
              <a:buChar char="•"/>
            </a:pPr>
            <a:r>
              <a:rPr lang="en-US" dirty="0">
                <a:solidFill>
                  <a:srgbClr val="4B4F54"/>
                </a:solidFill>
                <a:latin typeface="Helvetica Neue"/>
                <a:cs typeface="Helvetica Neue"/>
              </a:rPr>
              <a:t>Life insurance protects them from life's unexpected events </a:t>
            </a:r>
          </a:p>
          <a:p>
            <a:pPr marL="1257300" lvl="2" indent="-342900">
              <a:buFont typeface="Arial" panose="020B0604020202020204" pitchFamily="34" charset="0"/>
              <a:buChar char="•"/>
            </a:pPr>
            <a:r>
              <a:rPr lang="en-US" dirty="0">
                <a:solidFill>
                  <a:srgbClr val="4B4F54"/>
                </a:solidFill>
                <a:latin typeface="Helvetica Neue"/>
                <a:cs typeface="Helvetica Neue"/>
              </a:rPr>
              <a:t>Annuities protect their financial security from market fluctuations and provide predicable reliable income </a:t>
            </a:r>
          </a:p>
          <a:p>
            <a:pPr marL="342900" indent="-342900">
              <a:buFont typeface="Arial" panose="020B0604020202020204" pitchFamily="34" charset="0"/>
              <a:buChar char="•"/>
            </a:pPr>
            <a:endParaRPr lang="en-US" dirty="0">
              <a:solidFill>
                <a:srgbClr val="4B4F54"/>
              </a:solidFill>
              <a:latin typeface="Helvetica Neue"/>
              <a:cs typeface="Helvetica Neue"/>
            </a:endParaRPr>
          </a:p>
          <a:p>
            <a:pPr marL="342900" indent="-342900">
              <a:buFont typeface="Arial" panose="020B0604020202020204" pitchFamily="34" charset="0"/>
              <a:buChar char="•"/>
            </a:pPr>
            <a:r>
              <a:rPr lang="en-US" dirty="0">
                <a:solidFill>
                  <a:srgbClr val="4B4F54"/>
                </a:solidFill>
                <a:latin typeface="Helvetica Neue"/>
                <a:cs typeface="Helvetica Neue"/>
              </a:rPr>
              <a:t>Sons of Norway insurance sales subsidies 61% of the Fraternal operation </a:t>
            </a:r>
          </a:p>
          <a:p>
            <a:pPr marL="800100" lvl="1" indent="-342900">
              <a:buFont typeface="Arial" panose="020B0604020202020204" pitchFamily="34" charset="0"/>
              <a:buChar char="•"/>
            </a:pPr>
            <a:r>
              <a:rPr lang="en-US" dirty="0">
                <a:solidFill>
                  <a:srgbClr val="4B4F54"/>
                </a:solidFill>
                <a:latin typeface="Helvetica Neue"/>
                <a:cs typeface="Helvetica Neue"/>
              </a:rPr>
              <a:t>Member dues only fund 39% of lodge operations </a:t>
            </a:r>
          </a:p>
          <a:p>
            <a:endParaRPr lang="en-US" dirty="0">
              <a:solidFill>
                <a:srgbClr val="4B4F54"/>
              </a:solidFill>
              <a:latin typeface="Helvetica Neue"/>
              <a:cs typeface="Helvetica Neue"/>
            </a:endParaRPr>
          </a:p>
          <a:p>
            <a:pPr marL="228594" indent="-228594">
              <a:buFont typeface="Arial"/>
              <a:buChar char="•"/>
            </a:pPr>
            <a:r>
              <a:rPr lang="en-US" dirty="0">
                <a:solidFill>
                  <a:srgbClr val="4B4F54"/>
                </a:solidFill>
                <a:latin typeface="Helvetica Neue"/>
                <a:cs typeface="Helvetica Neue"/>
              </a:rPr>
              <a:t> Every sale of an insurance product directly gives back revenue to the lodge.</a:t>
            </a:r>
          </a:p>
          <a:p>
            <a:endParaRPr lang="en-US" sz="2133" dirty="0">
              <a:solidFill>
                <a:srgbClr val="4B4F54"/>
              </a:solidFill>
              <a:latin typeface="Helvetica Neue"/>
              <a:cs typeface="Helvetica Neue"/>
            </a:endParaRPr>
          </a:p>
          <a:p>
            <a:endParaRPr lang="en-US" sz="2133" dirty="0">
              <a:solidFill>
                <a:srgbClr val="4B4F54"/>
              </a:solidFill>
              <a:latin typeface="Helvetica Neue"/>
              <a:cs typeface="Helvetica Neue"/>
            </a:endParaRPr>
          </a:p>
        </p:txBody>
      </p:sp>
      <p:grpSp>
        <p:nvGrpSpPr>
          <p:cNvPr id="6" name="Group 5">
            <a:extLst>
              <a:ext uri="{FF2B5EF4-FFF2-40B4-BE49-F238E27FC236}">
                <a16:creationId xmlns:a16="http://schemas.microsoft.com/office/drawing/2014/main" id="{EBB6E889-E16C-1F4D-A20F-2E98184BFCDE}"/>
              </a:ext>
            </a:extLst>
          </p:cNvPr>
          <p:cNvGrpSpPr/>
          <p:nvPr/>
        </p:nvGrpSpPr>
        <p:grpSpPr>
          <a:xfrm flipV="1">
            <a:off x="658448" y="1180725"/>
            <a:ext cx="4165600" cy="177800"/>
            <a:chOff x="2819400" y="1885950"/>
            <a:chExt cx="3124200" cy="152400"/>
          </a:xfrm>
        </p:grpSpPr>
        <p:sp>
          <p:nvSpPr>
            <p:cNvPr id="8" name="Rectangle 7">
              <a:extLst>
                <a:ext uri="{FF2B5EF4-FFF2-40B4-BE49-F238E27FC236}">
                  <a16:creationId xmlns:a16="http://schemas.microsoft.com/office/drawing/2014/main" id="{1D92310F-A543-F54D-9F8A-6B220549EDD8}"/>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9" name="Straight Connector 8">
              <a:extLst>
                <a:ext uri="{FF2B5EF4-FFF2-40B4-BE49-F238E27FC236}">
                  <a16:creationId xmlns:a16="http://schemas.microsoft.com/office/drawing/2014/main" id="{9CBB83C3-C32A-1B4E-A420-3D83BEDB0E67}"/>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593772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5" name="Shape 98" descr="IMG_2181.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sp>
        <p:nvSpPr>
          <p:cNvPr id="6" name="Shape 131">
            <a:extLst>
              <a:ext uri="{FF2B5EF4-FFF2-40B4-BE49-F238E27FC236}">
                <a16:creationId xmlns:a16="http://schemas.microsoft.com/office/drawing/2014/main" id="{EF031751-C72E-924E-ACB5-6471D2561033}"/>
              </a:ext>
            </a:extLst>
          </p:cNvPr>
          <p:cNvSpPr txBox="1"/>
          <p:nvPr/>
        </p:nvSpPr>
        <p:spPr>
          <a:xfrm>
            <a:off x="536200" y="413900"/>
            <a:ext cx="9962400" cy="978400"/>
          </a:xfrm>
          <a:prstGeom prst="rect">
            <a:avLst/>
          </a:prstGeom>
          <a:noFill/>
          <a:ln>
            <a:noFill/>
          </a:ln>
        </p:spPr>
        <p:txBody>
          <a:bodyPr lIns="121900" tIns="121900" rIns="121900" bIns="121900" anchor="t" anchorCtr="0">
            <a:noAutofit/>
          </a:bodyPr>
          <a:lstStyle/>
          <a:p>
            <a:pPr lvl="0"/>
            <a:r>
              <a:rPr lang="en-US" sz="3600" dirty="0">
                <a:solidFill>
                  <a:srgbClr val="0085AD"/>
                </a:solidFill>
                <a:latin typeface="Helvetica Neue"/>
                <a:ea typeface="Helvetica Neue"/>
                <a:cs typeface="Helvetica Neue"/>
                <a:sym typeface="Helvetica Neue"/>
              </a:rPr>
              <a:t>Nordics Pay it Forward — 5 Steps</a:t>
            </a:r>
          </a:p>
        </p:txBody>
      </p:sp>
      <p:sp>
        <p:nvSpPr>
          <p:cNvPr id="7" name="Shape 132">
            <a:extLst>
              <a:ext uri="{FF2B5EF4-FFF2-40B4-BE49-F238E27FC236}">
                <a16:creationId xmlns:a16="http://schemas.microsoft.com/office/drawing/2014/main" id="{1B6548BD-B600-7C48-9321-D81912D724FC}"/>
              </a:ext>
            </a:extLst>
          </p:cNvPr>
          <p:cNvSpPr txBox="1"/>
          <p:nvPr/>
        </p:nvSpPr>
        <p:spPr>
          <a:xfrm>
            <a:off x="637427" y="1386438"/>
            <a:ext cx="8842903" cy="5598561"/>
          </a:xfrm>
          <a:prstGeom prst="rect">
            <a:avLst/>
          </a:prstGeom>
          <a:noFill/>
          <a:ln>
            <a:noFill/>
          </a:ln>
        </p:spPr>
        <p:txBody>
          <a:bodyPr lIns="121900" tIns="121900" rIns="121900" bIns="121900" anchor="t" anchorCtr="0">
            <a:noAutofit/>
          </a:bodyPr>
          <a:lstStyle/>
          <a:p>
            <a:endParaRPr lang="en-US" dirty="0">
              <a:solidFill>
                <a:srgbClr val="4B4F54"/>
              </a:solidFill>
              <a:latin typeface="Helvetica Neue"/>
              <a:cs typeface="Helvetica Neue"/>
            </a:endParaRPr>
          </a:p>
          <a:p>
            <a:r>
              <a:rPr lang="en-US" dirty="0">
                <a:solidFill>
                  <a:srgbClr val="4B4F54"/>
                </a:solidFill>
                <a:latin typeface="Helvetica Neue"/>
                <a:cs typeface="Helvetica Neue"/>
              </a:rPr>
              <a:t>To explain in a clear fashion how the purchase of a Sons of Norway financial product benefits members, lodges and communities, the “Nordics Pay it Forward” infographic was developed. </a:t>
            </a:r>
          </a:p>
          <a:p>
            <a:endParaRPr lang="en-US" dirty="0">
              <a:solidFill>
                <a:srgbClr val="4B4F54"/>
              </a:solidFill>
              <a:latin typeface="Helvetica Neue"/>
              <a:cs typeface="Helvetica Neue"/>
            </a:endParaRPr>
          </a:p>
          <a:p>
            <a:r>
              <a:rPr lang="en-US" dirty="0">
                <a:solidFill>
                  <a:srgbClr val="4B4F54"/>
                </a:solidFill>
                <a:latin typeface="Helvetica Neue"/>
                <a:cs typeface="Helvetica Neue"/>
              </a:rPr>
              <a:t>It consists of 5 steps, beginning with a member purchasing a financial product and ending with the lodge receiving a check that can be used in a number of ways. </a:t>
            </a:r>
          </a:p>
          <a:p>
            <a:endParaRPr lang="en-US" dirty="0">
              <a:solidFill>
                <a:srgbClr val="4B4F54"/>
              </a:solidFill>
              <a:latin typeface="Helvetica Neue"/>
              <a:cs typeface="Helvetica Neue"/>
            </a:endParaRPr>
          </a:p>
          <a:p>
            <a:r>
              <a:rPr lang="en-US" dirty="0">
                <a:solidFill>
                  <a:srgbClr val="4B4F54"/>
                </a:solidFill>
                <a:latin typeface="Helvetica Neue"/>
                <a:cs typeface="Helvetica Neue"/>
              </a:rPr>
              <a:t>Let’s take a look at the 5 Steps.</a:t>
            </a:r>
          </a:p>
          <a:p>
            <a:endParaRPr lang="en-US" sz="2400" dirty="0">
              <a:solidFill>
                <a:srgbClr val="4B4F54"/>
              </a:solidFill>
              <a:latin typeface="Helvetica Neue"/>
              <a:cs typeface="Helvetica Neue"/>
            </a:endParaRPr>
          </a:p>
          <a:p>
            <a:endParaRPr lang="en-US" sz="2133" dirty="0">
              <a:solidFill>
                <a:srgbClr val="4B4F54"/>
              </a:solidFill>
              <a:latin typeface="Helvetica Neue"/>
              <a:cs typeface="Helvetica Neue"/>
            </a:endParaRPr>
          </a:p>
        </p:txBody>
      </p:sp>
      <p:grpSp>
        <p:nvGrpSpPr>
          <p:cNvPr id="8" name="Group 7">
            <a:extLst>
              <a:ext uri="{FF2B5EF4-FFF2-40B4-BE49-F238E27FC236}">
                <a16:creationId xmlns:a16="http://schemas.microsoft.com/office/drawing/2014/main" id="{93F0B690-7435-744B-AEE1-99FAA0EA2EA2}"/>
              </a:ext>
            </a:extLst>
          </p:cNvPr>
          <p:cNvGrpSpPr/>
          <p:nvPr/>
        </p:nvGrpSpPr>
        <p:grpSpPr>
          <a:xfrm flipV="1">
            <a:off x="637428" y="1303400"/>
            <a:ext cx="4165600" cy="177800"/>
            <a:chOff x="2819400" y="1885950"/>
            <a:chExt cx="3124200" cy="152400"/>
          </a:xfrm>
        </p:grpSpPr>
        <p:sp>
          <p:nvSpPr>
            <p:cNvPr id="9" name="Rectangle 8">
              <a:extLst>
                <a:ext uri="{FF2B5EF4-FFF2-40B4-BE49-F238E27FC236}">
                  <a16:creationId xmlns:a16="http://schemas.microsoft.com/office/drawing/2014/main" id="{A8C17B55-BEFA-3640-9160-E270BF4864DB}"/>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10" name="Straight Connector 9">
              <a:extLst>
                <a:ext uri="{FF2B5EF4-FFF2-40B4-BE49-F238E27FC236}">
                  <a16:creationId xmlns:a16="http://schemas.microsoft.com/office/drawing/2014/main" id="{A2A56DEB-CB0A-3C44-B24D-B23BE7869B9B}"/>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5321601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TextBox 2"/>
          <p:cNvSpPr txBox="1"/>
          <p:nvPr/>
        </p:nvSpPr>
        <p:spPr>
          <a:xfrm>
            <a:off x="508000" y="4575877"/>
            <a:ext cx="10363200" cy="748988"/>
          </a:xfrm>
          <a:prstGeom prst="rect">
            <a:avLst/>
          </a:prstGeom>
          <a:noFill/>
        </p:spPr>
        <p:txBody>
          <a:bodyPr wrap="square" rtlCol="0">
            <a:spAutoFit/>
          </a:bodyPr>
          <a:lstStyle/>
          <a:p>
            <a:pPr algn="ctr"/>
            <a:r>
              <a:rPr lang="en-US" sz="4267" b="1" dirty="0">
                <a:solidFill>
                  <a:schemeClr val="bg1"/>
                </a:solidFill>
                <a:latin typeface="Helvetica Neue"/>
                <a:cs typeface="Helvetica Neue"/>
              </a:rPr>
              <a:t>Financial Products and Services</a:t>
            </a:r>
            <a:endParaRPr lang="en-US" sz="1067" i="1" dirty="0">
              <a:solidFill>
                <a:schemeClr val="bg1"/>
              </a:solidFill>
              <a:latin typeface="Helvetica Neue"/>
              <a:cs typeface="Helvetica Neue"/>
            </a:endParaRPr>
          </a:p>
        </p:txBody>
      </p:sp>
      <p:pic>
        <p:nvPicPr>
          <p:cNvPr id="18" name="Shape 98" descr="IMG_2181.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pic>
        <p:nvPicPr>
          <p:cNvPr id="12" name="Picture 11">
            <a:extLst>
              <a:ext uri="{FF2B5EF4-FFF2-40B4-BE49-F238E27FC236}">
                <a16:creationId xmlns:a16="http://schemas.microsoft.com/office/drawing/2014/main" id="{908BC509-6FDA-6E4F-8727-41DB5A57B267}"/>
              </a:ext>
            </a:extLst>
          </p:cNvPr>
          <p:cNvPicPr>
            <a:picLocks noChangeAspect="1"/>
          </p:cNvPicPr>
          <p:nvPr/>
        </p:nvPicPr>
        <p:blipFill>
          <a:blip r:embed="rId4"/>
          <a:stretch>
            <a:fillRect/>
          </a:stretch>
        </p:blipFill>
        <p:spPr>
          <a:xfrm>
            <a:off x="3043399" y="618346"/>
            <a:ext cx="4418106" cy="5717548"/>
          </a:xfrm>
          <a:prstGeom prst="rect">
            <a:avLst/>
          </a:prstGeom>
          <a:ln>
            <a:solidFill>
              <a:schemeClr val="accent1"/>
            </a:solidFill>
          </a:ln>
        </p:spPr>
      </p:pic>
    </p:spTree>
    <p:extLst>
      <p:ext uri="{BB962C8B-B14F-4D97-AF65-F5344CB8AC3E}">
        <p14:creationId xmlns:p14="http://schemas.microsoft.com/office/powerpoint/2010/main" val="269763288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Rectangle 4">
            <a:extLst>
              <a:ext uri="{FF2B5EF4-FFF2-40B4-BE49-F238E27FC236}">
                <a16:creationId xmlns:a16="http://schemas.microsoft.com/office/drawing/2014/main" id="{E4FEF045-564D-6F47-950E-876C0C2A30F3}"/>
              </a:ext>
            </a:extLst>
          </p:cNvPr>
          <p:cNvSpPr/>
          <p:nvPr/>
        </p:nvSpPr>
        <p:spPr>
          <a:xfrm>
            <a:off x="0" y="-19137"/>
            <a:ext cx="11014728" cy="6884816"/>
          </a:xfrm>
          <a:prstGeom prst="rect">
            <a:avLst/>
          </a:prstGeom>
          <a:solidFill>
            <a:srgbClr val="0085A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 name="TextBox 2"/>
          <p:cNvSpPr txBox="1"/>
          <p:nvPr/>
        </p:nvSpPr>
        <p:spPr>
          <a:xfrm>
            <a:off x="508000" y="4575877"/>
            <a:ext cx="10363200" cy="748988"/>
          </a:xfrm>
          <a:prstGeom prst="rect">
            <a:avLst/>
          </a:prstGeom>
          <a:noFill/>
        </p:spPr>
        <p:txBody>
          <a:bodyPr wrap="square" rtlCol="0">
            <a:spAutoFit/>
          </a:bodyPr>
          <a:lstStyle/>
          <a:p>
            <a:pPr algn="ctr"/>
            <a:r>
              <a:rPr lang="en-US" sz="4267" b="1" dirty="0">
                <a:solidFill>
                  <a:schemeClr val="bg1"/>
                </a:solidFill>
                <a:latin typeface="Helvetica Neue"/>
                <a:cs typeface="Helvetica Neue"/>
              </a:rPr>
              <a:t>Financial Products and Services</a:t>
            </a:r>
            <a:endParaRPr lang="en-US" sz="1067" i="1" dirty="0">
              <a:solidFill>
                <a:schemeClr val="bg1"/>
              </a:solidFill>
              <a:latin typeface="Helvetica Neue"/>
              <a:cs typeface="Helvetica Neue"/>
            </a:endParaRPr>
          </a:p>
        </p:txBody>
      </p:sp>
      <p:pic>
        <p:nvPicPr>
          <p:cNvPr id="18" name="Shape 98" descr="IMG_2181.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sp>
        <p:nvSpPr>
          <p:cNvPr id="8" name="Shape 131">
            <a:extLst>
              <a:ext uri="{FF2B5EF4-FFF2-40B4-BE49-F238E27FC236}">
                <a16:creationId xmlns:a16="http://schemas.microsoft.com/office/drawing/2014/main" id="{1D77E396-5011-5942-B0B6-D915320AB583}"/>
              </a:ext>
            </a:extLst>
          </p:cNvPr>
          <p:cNvSpPr txBox="1"/>
          <p:nvPr/>
        </p:nvSpPr>
        <p:spPr>
          <a:xfrm>
            <a:off x="1676400" y="1800722"/>
            <a:ext cx="8026400" cy="1524000"/>
          </a:xfrm>
          <a:prstGeom prst="rect">
            <a:avLst/>
          </a:prstGeom>
          <a:noFill/>
          <a:ln>
            <a:noFill/>
          </a:ln>
        </p:spPr>
        <p:txBody>
          <a:bodyPr lIns="121900" tIns="121900" rIns="121900" bIns="121900" anchor="t" anchorCtr="0">
            <a:noAutofit/>
          </a:bodyPr>
          <a:lstStyle/>
          <a:p>
            <a:pPr lvl="0" algn="ctr"/>
            <a:r>
              <a:rPr lang="en-US" sz="4800" b="1" dirty="0">
                <a:solidFill>
                  <a:schemeClr val="bg1"/>
                </a:solidFill>
                <a:latin typeface="Helvetica Neue"/>
                <a:ea typeface="Helvetica Neue"/>
                <a:cs typeface="Helvetica Neue"/>
                <a:sym typeface="Helvetica Neue"/>
              </a:rPr>
              <a:t>Sons of Norway’s </a:t>
            </a:r>
            <a:br>
              <a:rPr lang="en-US" sz="4800" b="1" dirty="0">
                <a:solidFill>
                  <a:schemeClr val="bg1"/>
                </a:solidFill>
                <a:latin typeface="Helvetica Neue"/>
                <a:ea typeface="Helvetica Neue"/>
                <a:cs typeface="Helvetica Neue"/>
                <a:sym typeface="Helvetica Neue"/>
              </a:rPr>
            </a:br>
            <a:r>
              <a:rPr lang="en-US" sz="4800" b="1" dirty="0">
                <a:solidFill>
                  <a:schemeClr val="bg1"/>
                </a:solidFill>
                <a:latin typeface="Helvetica Neue"/>
                <a:ea typeface="Helvetica Neue"/>
                <a:cs typeface="Helvetica Neue"/>
                <a:sym typeface="Helvetica Neue"/>
              </a:rPr>
              <a:t>Newest Financial Products</a:t>
            </a:r>
          </a:p>
        </p:txBody>
      </p:sp>
      <p:grpSp>
        <p:nvGrpSpPr>
          <p:cNvPr id="6" name="Group 5">
            <a:extLst>
              <a:ext uri="{FF2B5EF4-FFF2-40B4-BE49-F238E27FC236}">
                <a16:creationId xmlns:a16="http://schemas.microsoft.com/office/drawing/2014/main" id="{C3C21620-01BB-744D-8AE6-6E5D3A9E18AA}"/>
              </a:ext>
            </a:extLst>
          </p:cNvPr>
          <p:cNvGrpSpPr/>
          <p:nvPr/>
        </p:nvGrpSpPr>
        <p:grpSpPr>
          <a:xfrm flipV="1">
            <a:off x="3606800" y="3917329"/>
            <a:ext cx="4165600" cy="177800"/>
            <a:chOff x="2819400" y="1885950"/>
            <a:chExt cx="3124200" cy="152400"/>
          </a:xfrm>
        </p:grpSpPr>
        <p:sp>
          <p:nvSpPr>
            <p:cNvPr id="7" name="Rectangle 6">
              <a:extLst>
                <a:ext uri="{FF2B5EF4-FFF2-40B4-BE49-F238E27FC236}">
                  <a16:creationId xmlns:a16="http://schemas.microsoft.com/office/drawing/2014/main" id="{D0364D84-933D-9C49-9FFF-7B77D6EB8FFA}"/>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9" name="Straight Connector 8">
              <a:extLst>
                <a:ext uri="{FF2B5EF4-FFF2-40B4-BE49-F238E27FC236}">
                  <a16:creationId xmlns:a16="http://schemas.microsoft.com/office/drawing/2014/main" id="{C27AA1CA-2431-A44B-89F7-90ADC1DF727E}"/>
                </a:ext>
              </a:extLst>
            </p:cNvPr>
            <p:cNvCxnSpPr/>
            <p:nvPr/>
          </p:nvCxnSpPr>
          <p:spPr>
            <a:xfrm>
              <a:off x="2819400" y="1962150"/>
              <a:ext cx="31242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1960543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5" name="Shape 98" descr="IMG_2181.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sp>
        <p:nvSpPr>
          <p:cNvPr id="6" name="Shape 131">
            <a:extLst>
              <a:ext uri="{FF2B5EF4-FFF2-40B4-BE49-F238E27FC236}">
                <a16:creationId xmlns:a16="http://schemas.microsoft.com/office/drawing/2014/main" id="{EF031751-C72E-924E-ACB5-6471D2561033}"/>
              </a:ext>
            </a:extLst>
          </p:cNvPr>
          <p:cNvSpPr txBox="1"/>
          <p:nvPr/>
        </p:nvSpPr>
        <p:spPr>
          <a:xfrm>
            <a:off x="536200" y="413900"/>
            <a:ext cx="9962400" cy="978400"/>
          </a:xfrm>
          <a:prstGeom prst="rect">
            <a:avLst/>
          </a:prstGeom>
          <a:noFill/>
          <a:ln>
            <a:noFill/>
          </a:ln>
        </p:spPr>
        <p:txBody>
          <a:bodyPr lIns="121900" tIns="121900" rIns="121900" bIns="121900" anchor="t" anchorCtr="0">
            <a:noAutofit/>
          </a:bodyPr>
          <a:lstStyle/>
          <a:p>
            <a:pPr lvl="0"/>
            <a:r>
              <a:rPr lang="en-US" sz="3600" dirty="0">
                <a:solidFill>
                  <a:srgbClr val="0085AD"/>
                </a:solidFill>
                <a:latin typeface="Helvetica Neue"/>
                <a:ea typeface="Helvetica Neue"/>
                <a:cs typeface="Helvetica Neue"/>
                <a:sym typeface="Helvetica Neue"/>
              </a:rPr>
              <a:t>Sons of Norway’s Newest Products</a:t>
            </a:r>
          </a:p>
        </p:txBody>
      </p:sp>
      <p:sp>
        <p:nvSpPr>
          <p:cNvPr id="7" name="Shape 132">
            <a:extLst>
              <a:ext uri="{FF2B5EF4-FFF2-40B4-BE49-F238E27FC236}">
                <a16:creationId xmlns:a16="http://schemas.microsoft.com/office/drawing/2014/main" id="{1B6548BD-B600-7C48-9321-D81912D724FC}"/>
              </a:ext>
            </a:extLst>
          </p:cNvPr>
          <p:cNvSpPr txBox="1"/>
          <p:nvPr/>
        </p:nvSpPr>
        <p:spPr>
          <a:xfrm>
            <a:off x="637428" y="1703632"/>
            <a:ext cx="10369131" cy="4064000"/>
          </a:xfrm>
          <a:prstGeom prst="rect">
            <a:avLst/>
          </a:prstGeom>
          <a:noFill/>
          <a:ln>
            <a:noFill/>
          </a:ln>
        </p:spPr>
        <p:txBody>
          <a:bodyPr lIns="121900" tIns="121900" rIns="121900" bIns="121900" anchor="t" anchorCtr="0">
            <a:noAutofit/>
          </a:bodyPr>
          <a:lstStyle/>
          <a:p>
            <a:r>
              <a:rPr lang="en-US" b="1" dirty="0">
                <a:solidFill>
                  <a:srgbClr val="4B4F54"/>
                </a:solidFill>
                <a:latin typeface="Helvetica Neue"/>
                <a:cs typeface="Helvetica Neue"/>
              </a:rPr>
              <a:t>Simple Solution - Simplified Issue Whole Life</a:t>
            </a:r>
          </a:p>
          <a:p>
            <a:endParaRPr lang="en-US" b="1" dirty="0">
              <a:solidFill>
                <a:srgbClr val="4B4F54"/>
              </a:solidFill>
              <a:latin typeface="Helvetica Neue"/>
              <a:cs typeface="Helvetica Neue"/>
            </a:endParaRPr>
          </a:p>
          <a:p>
            <a:r>
              <a:rPr lang="en-US" b="1" dirty="0">
                <a:solidFill>
                  <a:srgbClr val="4B4F54"/>
                </a:solidFill>
                <a:latin typeface="Helvetica Neue"/>
                <a:cs typeface="Helvetica Neue"/>
              </a:rPr>
              <a:t>Guaranteed Solution – Guaranteed Issue Whole Life</a:t>
            </a:r>
          </a:p>
          <a:p>
            <a:endParaRPr lang="en-US" b="1" dirty="0">
              <a:solidFill>
                <a:srgbClr val="4B4F54"/>
              </a:solidFill>
              <a:latin typeface="Helvetica Neue"/>
              <a:cs typeface="Helvetica Neue"/>
            </a:endParaRPr>
          </a:p>
          <a:p>
            <a:r>
              <a:rPr lang="en-US" b="1" dirty="0">
                <a:solidFill>
                  <a:srgbClr val="4B4F54"/>
                </a:solidFill>
                <a:latin typeface="Helvetica Neue"/>
                <a:cs typeface="Helvetica Neue"/>
              </a:rPr>
              <a:t>One Solution – Simplified Issue Single Premium Whole Life</a:t>
            </a:r>
          </a:p>
          <a:p>
            <a:endParaRPr lang="en-US" b="1" dirty="0">
              <a:solidFill>
                <a:srgbClr val="4B4F54"/>
              </a:solidFill>
              <a:latin typeface="Helvetica Neue"/>
              <a:cs typeface="Helvetica Neue"/>
            </a:endParaRPr>
          </a:p>
          <a:p>
            <a:r>
              <a:rPr lang="en-US" b="1" dirty="0">
                <a:solidFill>
                  <a:srgbClr val="4B4F54"/>
                </a:solidFill>
                <a:latin typeface="Helvetica Neue"/>
                <a:cs typeface="Helvetica Neue"/>
              </a:rPr>
              <a:t>Bonus Single Premium Annuity </a:t>
            </a:r>
          </a:p>
          <a:p>
            <a:endParaRPr lang="en-US" b="1" dirty="0">
              <a:solidFill>
                <a:srgbClr val="4B4F54"/>
              </a:solidFill>
              <a:latin typeface="Helvetica Neue"/>
              <a:cs typeface="Helvetica Neue"/>
            </a:endParaRPr>
          </a:p>
          <a:p>
            <a:r>
              <a:rPr lang="en-US" b="1" dirty="0">
                <a:solidFill>
                  <a:srgbClr val="4B4F54"/>
                </a:solidFill>
                <a:latin typeface="Helvetica Neue"/>
                <a:cs typeface="Helvetica Neue"/>
              </a:rPr>
              <a:t>Multi-Year Guarantee Annuities – 3, 5 and 7 year</a:t>
            </a:r>
          </a:p>
        </p:txBody>
      </p:sp>
      <p:grpSp>
        <p:nvGrpSpPr>
          <p:cNvPr id="8" name="Group 7">
            <a:extLst>
              <a:ext uri="{FF2B5EF4-FFF2-40B4-BE49-F238E27FC236}">
                <a16:creationId xmlns:a16="http://schemas.microsoft.com/office/drawing/2014/main" id="{DBB4B653-B3EB-3645-BA10-3CEBE4628879}"/>
              </a:ext>
            </a:extLst>
          </p:cNvPr>
          <p:cNvGrpSpPr/>
          <p:nvPr/>
        </p:nvGrpSpPr>
        <p:grpSpPr>
          <a:xfrm flipV="1">
            <a:off x="637428" y="1303400"/>
            <a:ext cx="4165600" cy="177800"/>
            <a:chOff x="2819400" y="1885950"/>
            <a:chExt cx="3124200" cy="152400"/>
          </a:xfrm>
        </p:grpSpPr>
        <p:sp>
          <p:nvSpPr>
            <p:cNvPr id="9" name="Rectangle 8">
              <a:extLst>
                <a:ext uri="{FF2B5EF4-FFF2-40B4-BE49-F238E27FC236}">
                  <a16:creationId xmlns:a16="http://schemas.microsoft.com/office/drawing/2014/main" id="{1B66DA52-62F5-C84D-AD43-FC679A24E1C0}"/>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10" name="Straight Connector 9">
              <a:extLst>
                <a:ext uri="{FF2B5EF4-FFF2-40B4-BE49-F238E27FC236}">
                  <a16:creationId xmlns:a16="http://schemas.microsoft.com/office/drawing/2014/main" id="{DDAEEF2D-107A-434B-8E76-CBF05A628ABB}"/>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4929869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5" name="Shape 98" descr="IMG_2181.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sp>
        <p:nvSpPr>
          <p:cNvPr id="6" name="Shape 131">
            <a:extLst>
              <a:ext uri="{FF2B5EF4-FFF2-40B4-BE49-F238E27FC236}">
                <a16:creationId xmlns:a16="http://schemas.microsoft.com/office/drawing/2014/main" id="{EF031751-C72E-924E-ACB5-6471D2561033}"/>
              </a:ext>
            </a:extLst>
          </p:cNvPr>
          <p:cNvSpPr txBox="1"/>
          <p:nvPr/>
        </p:nvSpPr>
        <p:spPr>
          <a:xfrm>
            <a:off x="536200" y="413900"/>
            <a:ext cx="9962400" cy="978400"/>
          </a:xfrm>
          <a:prstGeom prst="rect">
            <a:avLst/>
          </a:prstGeom>
          <a:noFill/>
          <a:ln>
            <a:noFill/>
          </a:ln>
        </p:spPr>
        <p:txBody>
          <a:bodyPr lIns="121900" tIns="121900" rIns="121900" bIns="121900" anchor="t" anchorCtr="0">
            <a:noAutofit/>
          </a:bodyPr>
          <a:lstStyle/>
          <a:p>
            <a:pPr lvl="0"/>
            <a:r>
              <a:rPr lang="en-US" sz="3600" dirty="0">
                <a:solidFill>
                  <a:srgbClr val="0085AD"/>
                </a:solidFill>
                <a:latin typeface="Helvetica Neue"/>
                <a:ea typeface="Helvetica Neue"/>
                <a:cs typeface="Helvetica Neue"/>
                <a:sym typeface="Helvetica Neue"/>
              </a:rPr>
              <a:t>Simple Solution Whole Life</a:t>
            </a:r>
          </a:p>
        </p:txBody>
      </p:sp>
      <p:sp>
        <p:nvSpPr>
          <p:cNvPr id="8" name="Shape 132">
            <a:extLst>
              <a:ext uri="{FF2B5EF4-FFF2-40B4-BE49-F238E27FC236}">
                <a16:creationId xmlns:a16="http://schemas.microsoft.com/office/drawing/2014/main" id="{66E4A746-F537-884E-A9DD-08B92F1B8B37}"/>
              </a:ext>
            </a:extLst>
          </p:cNvPr>
          <p:cNvSpPr txBox="1"/>
          <p:nvPr/>
        </p:nvSpPr>
        <p:spPr>
          <a:xfrm>
            <a:off x="536200" y="1722993"/>
            <a:ext cx="8641931" cy="4741200"/>
          </a:xfrm>
          <a:prstGeom prst="rect">
            <a:avLst/>
          </a:prstGeom>
          <a:noFill/>
          <a:ln>
            <a:noFill/>
          </a:ln>
        </p:spPr>
        <p:txBody>
          <a:bodyPr lIns="121900" tIns="121900" rIns="121900" bIns="121900" anchor="t" anchorCtr="0">
            <a:noAutofit/>
          </a:bodyPr>
          <a:lstStyle/>
          <a:p>
            <a:pPr>
              <a:lnSpc>
                <a:spcPct val="115000"/>
              </a:lnSpc>
              <a:spcBef>
                <a:spcPts val="933"/>
              </a:spcBef>
              <a:buClr>
                <a:schemeClr val="dk1"/>
              </a:buClr>
              <a:buSzPct val="61111"/>
            </a:pPr>
            <a:r>
              <a:rPr lang="en-US" b="1" dirty="0">
                <a:solidFill>
                  <a:srgbClr val="0085AD"/>
                </a:solidFill>
                <a:latin typeface="Helvetica Neue"/>
                <a:ea typeface="Helvetica Neue"/>
                <a:cs typeface="Helvetica Neue"/>
                <a:sym typeface="Helvetica Neue"/>
              </a:rPr>
              <a:t>Fewer Medical Questions</a:t>
            </a:r>
            <a:endParaRPr lang="en" b="1" dirty="0">
              <a:solidFill>
                <a:srgbClr val="595959"/>
              </a:solidFill>
              <a:latin typeface="Helvetica Neue"/>
              <a:ea typeface="Helvetica Neue"/>
              <a:cs typeface="Helvetica Neue"/>
              <a:sym typeface="Helvetica Neue"/>
            </a:endParaRPr>
          </a:p>
          <a:p>
            <a:br>
              <a:rPr lang="en-US" dirty="0">
                <a:solidFill>
                  <a:srgbClr val="4B4F54"/>
                </a:solidFill>
                <a:latin typeface="Helvetica Neue"/>
                <a:cs typeface="Helvetica Neue"/>
              </a:rPr>
            </a:br>
            <a:r>
              <a:rPr lang="en-US" dirty="0">
                <a:solidFill>
                  <a:srgbClr val="4B4F54"/>
                </a:solidFill>
                <a:latin typeface="Helvetica Neue"/>
                <a:cs typeface="Helvetica Neue"/>
              </a:rPr>
              <a:t>Fulfills the need for a lower death benefit at an affordable rate </a:t>
            </a:r>
            <a:br>
              <a:rPr lang="en-US" dirty="0">
                <a:solidFill>
                  <a:srgbClr val="4B4F54"/>
                </a:solidFill>
                <a:latin typeface="Helvetica Neue"/>
                <a:cs typeface="Helvetica Neue"/>
              </a:rPr>
            </a:br>
            <a:r>
              <a:rPr lang="en-US" dirty="0">
                <a:solidFill>
                  <a:srgbClr val="4B4F54"/>
                </a:solidFill>
                <a:latin typeface="Helvetica Neue"/>
                <a:cs typeface="Helvetica Neue"/>
              </a:rPr>
              <a:t>with fewer health questions. This product will also cover final </a:t>
            </a:r>
            <a:br>
              <a:rPr lang="en-US" dirty="0">
                <a:solidFill>
                  <a:srgbClr val="4B4F54"/>
                </a:solidFill>
                <a:latin typeface="Helvetica Neue"/>
                <a:cs typeface="Helvetica Neue"/>
              </a:rPr>
            </a:br>
            <a:r>
              <a:rPr lang="en-US" dirty="0">
                <a:solidFill>
                  <a:srgbClr val="4B4F54"/>
                </a:solidFill>
                <a:latin typeface="Helvetica Neue"/>
                <a:cs typeface="Helvetica Neue"/>
              </a:rPr>
              <a:t>expenses plus other debts, thus providing peace of mind.</a:t>
            </a:r>
          </a:p>
          <a:p>
            <a:pPr lvl="0"/>
            <a:r>
              <a:rPr lang="en-US" dirty="0">
                <a:solidFill>
                  <a:srgbClr val="4B4F54"/>
                </a:solidFill>
                <a:latin typeface="Helvetica Neue"/>
                <a:cs typeface="Helvetica Neue"/>
              </a:rPr>
              <a:t> </a:t>
            </a:r>
          </a:p>
          <a:p>
            <a:pPr lvl="0"/>
            <a:r>
              <a:rPr lang="en-US" dirty="0">
                <a:solidFill>
                  <a:srgbClr val="4B4F54"/>
                </a:solidFill>
                <a:latin typeface="Helvetica Neue"/>
                <a:cs typeface="Helvetica Neue"/>
              </a:rPr>
              <a:t>Here are the advantages:</a:t>
            </a:r>
          </a:p>
          <a:p>
            <a:pPr marL="228594" indent="-228594">
              <a:buFont typeface="Arial" panose="020B0604020202020204" pitchFamily="34" charset="0"/>
              <a:buChar char="•"/>
            </a:pPr>
            <a:r>
              <a:rPr lang="en-US" dirty="0">
                <a:solidFill>
                  <a:srgbClr val="4B4F54"/>
                </a:solidFill>
                <a:latin typeface="Helvetica Neue"/>
                <a:cs typeface="Helvetica Neue"/>
              </a:rPr>
              <a:t>Available to anyone up to age 85</a:t>
            </a:r>
          </a:p>
          <a:p>
            <a:pPr marL="228594" indent="-228594">
              <a:buFont typeface="Arial" panose="020B0604020202020204" pitchFamily="34" charset="0"/>
              <a:buChar char="•"/>
            </a:pPr>
            <a:r>
              <a:rPr lang="en-US" dirty="0">
                <a:solidFill>
                  <a:srgbClr val="4B4F54"/>
                </a:solidFill>
                <a:latin typeface="Helvetica Neue"/>
                <a:cs typeface="Helvetica Neue"/>
              </a:rPr>
              <a:t>3 health questions – no medical exam</a:t>
            </a:r>
          </a:p>
          <a:p>
            <a:pPr marL="228594" indent="-228594">
              <a:buFont typeface="Arial" panose="020B0604020202020204" pitchFamily="34" charset="0"/>
              <a:buChar char="•"/>
            </a:pPr>
            <a:r>
              <a:rPr lang="en-US" dirty="0">
                <a:solidFill>
                  <a:srgbClr val="4B4F54"/>
                </a:solidFill>
                <a:latin typeface="Helvetica Neue"/>
                <a:cs typeface="Helvetica Neue"/>
              </a:rPr>
              <a:t>Face amounts $10,000 - $50,000</a:t>
            </a:r>
          </a:p>
          <a:p>
            <a:pPr marL="228594" indent="-228594">
              <a:buFont typeface="Arial" panose="020B0604020202020204" pitchFamily="34" charset="0"/>
              <a:buChar char="•"/>
            </a:pPr>
            <a:r>
              <a:rPr lang="en-US" dirty="0">
                <a:solidFill>
                  <a:srgbClr val="4B4F54"/>
                </a:solidFill>
                <a:latin typeface="Helvetica Neue"/>
                <a:cs typeface="Helvetica Neue"/>
              </a:rPr>
              <a:t>Guaranteed cash values</a:t>
            </a:r>
          </a:p>
          <a:p>
            <a:pPr marL="228594" indent="-228594">
              <a:buFont typeface="Arial" panose="020B0604020202020204" pitchFamily="34" charset="0"/>
              <a:buChar char="•"/>
            </a:pPr>
            <a:r>
              <a:rPr lang="en-US" dirty="0">
                <a:solidFill>
                  <a:srgbClr val="4B4F54"/>
                </a:solidFill>
                <a:latin typeface="Helvetica Neue"/>
                <a:cs typeface="Helvetica Neue"/>
              </a:rPr>
              <a:t>Fixed premiums</a:t>
            </a:r>
          </a:p>
          <a:p>
            <a:pPr lvl="0"/>
            <a:r>
              <a:rPr lang="en-US" dirty="0">
                <a:solidFill>
                  <a:srgbClr val="4B4F54"/>
                </a:solidFill>
                <a:latin typeface="Helvetica Neue"/>
                <a:cs typeface="Helvetica Neue"/>
              </a:rPr>
              <a:t>  </a:t>
            </a:r>
          </a:p>
          <a:p>
            <a:pPr lvl="0"/>
            <a:r>
              <a:rPr lang="en-US" sz="1200" i="1" dirty="0">
                <a:solidFill>
                  <a:srgbClr val="4B4F54"/>
                </a:solidFill>
                <a:latin typeface="Helvetica Neue"/>
                <a:cs typeface="Helvetica Neue"/>
              </a:rPr>
              <a:t>Sons of Norway, Minneapolis, MN offers financial products. Products are not available in all states. Products issued by Sons of Norway are available to applicants who meet membership, insurability and residency requirements.</a:t>
            </a:r>
          </a:p>
        </p:txBody>
      </p:sp>
      <p:pic>
        <p:nvPicPr>
          <p:cNvPr id="7" name="Picture 6">
            <a:extLst>
              <a:ext uri="{FF2B5EF4-FFF2-40B4-BE49-F238E27FC236}">
                <a16:creationId xmlns:a16="http://schemas.microsoft.com/office/drawing/2014/main" id="{062A3713-5DD8-4C0E-8D1E-B30FA4057AAD}"/>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7403187" y="1392300"/>
            <a:ext cx="3037368" cy="2919231"/>
          </a:xfrm>
          <a:prstGeom prst="rect">
            <a:avLst/>
          </a:prstGeom>
          <a:ln>
            <a:noFill/>
          </a:ln>
          <a:extLst>
            <a:ext uri="{53640926-AAD7-44D8-BBD7-CCE9431645EC}">
              <a14:shadowObscured xmlns:a14="http://schemas.microsoft.com/office/drawing/2010/main"/>
            </a:ext>
          </a:extLst>
        </p:spPr>
      </p:pic>
      <p:grpSp>
        <p:nvGrpSpPr>
          <p:cNvPr id="9" name="Group 8">
            <a:extLst>
              <a:ext uri="{FF2B5EF4-FFF2-40B4-BE49-F238E27FC236}">
                <a16:creationId xmlns:a16="http://schemas.microsoft.com/office/drawing/2014/main" id="{6D9E613F-F283-444A-9685-8B997496DFC3}"/>
              </a:ext>
            </a:extLst>
          </p:cNvPr>
          <p:cNvGrpSpPr/>
          <p:nvPr/>
        </p:nvGrpSpPr>
        <p:grpSpPr>
          <a:xfrm flipV="1">
            <a:off x="691565" y="1319775"/>
            <a:ext cx="4165600" cy="177800"/>
            <a:chOff x="2819400" y="1885950"/>
            <a:chExt cx="3124200" cy="152400"/>
          </a:xfrm>
        </p:grpSpPr>
        <p:sp>
          <p:nvSpPr>
            <p:cNvPr id="10" name="Rectangle 9">
              <a:extLst>
                <a:ext uri="{FF2B5EF4-FFF2-40B4-BE49-F238E27FC236}">
                  <a16:creationId xmlns:a16="http://schemas.microsoft.com/office/drawing/2014/main" id="{47B85E26-6014-154E-A249-E1B5EF87EED8}"/>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11" name="Straight Connector 10">
              <a:extLst>
                <a:ext uri="{FF2B5EF4-FFF2-40B4-BE49-F238E27FC236}">
                  <a16:creationId xmlns:a16="http://schemas.microsoft.com/office/drawing/2014/main" id="{935419FB-68BD-A54C-A2B9-3C9290C24A0A}"/>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4815224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5" name="Shape 98" descr="IMG_2181.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sp>
        <p:nvSpPr>
          <p:cNvPr id="6" name="Shape 131">
            <a:extLst>
              <a:ext uri="{FF2B5EF4-FFF2-40B4-BE49-F238E27FC236}">
                <a16:creationId xmlns:a16="http://schemas.microsoft.com/office/drawing/2014/main" id="{EF031751-C72E-924E-ACB5-6471D2561033}"/>
              </a:ext>
            </a:extLst>
          </p:cNvPr>
          <p:cNvSpPr txBox="1"/>
          <p:nvPr/>
        </p:nvSpPr>
        <p:spPr>
          <a:xfrm>
            <a:off x="536200" y="408039"/>
            <a:ext cx="9962400" cy="978400"/>
          </a:xfrm>
          <a:prstGeom prst="rect">
            <a:avLst/>
          </a:prstGeom>
          <a:noFill/>
          <a:ln>
            <a:noFill/>
          </a:ln>
        </p:spPr>
        <p:txBody>
          <a:bodyPr lIns="121900" tIns="121900" rIns="121900" bIns="121900" anchor="t" anchorCtr="0">
            <a:noAutofit/>
          </a:bodyPr>
          <a:lstStyle/>
          <a:p>
            <a:pPr lvl="0"/>
            <a:r>
              <a:rPr lang="en-US" sz="3600" dirty="0">
                <a:solidFill>
                  <a:srgbClr val="0085AD"/>
                </a:solidFill>
                <a:latin typeface="Helvetica Neue"/>
                <a:ea typeface="Helvetica Neue"/>
                <a:cs typeface="Helvetica Neue"/>
                <a:sym typeface="Helvetica Neue"/>
              </a:rPr>
              <a:t>Guaranteed Solution Whole Life</a:t>
            </a:r>
          </a:p>
        </p:txBody>
      </p:sp>
      <p:sp>
        <p:nvSpPr>
          <p:cNvPr id="8" name="Shape 132">
            <a:extLst>
              <a:ext uri="{FF2B5EF4-FFF2-40B4-BE49-F238E27FC236}">
                <a16:creationId xmlns:a16="http://schemas.microsoft.com/office/drawing/2014/main" id="{66E4A746-F537-884E-A9DD-08B92F1B8B37}"/>
              </a:ext>
            </a:extLst>
          </p:cNvPr>
          <p:cNvSpPr txBox="1"/>
          <p:nvPr/>
        </p:nvSpPr>
        <p:spPr>
          <a:xfrm>
            <a:off x="614179" y="1727090"/>
            <a:ext cx="8641931" cy="4741200"/>
          </a:xfrm>
          <a:prstGeom prst="rect">
            <a:avLst/>
          </a:prstGeom>
          <a:noFill/>
          <a:ln>
            <a:noFill/>
          </a:ln>
        </p:spPr>
        <p:txBody>
          <a:bodyPr lIns="121900" tIns="121900" rIns="121900" bIns="121900" anchor="t" anchorCtr="0">
            <a:noAutofit/>
          </a:bodyPr>
          <a:lstStyle/>
          <a:p>
            <a:pPr>
              <a:lnSpc>
                <a:spcPct val="115000"/>
              </a:lnSpc>
              <a:spcBef>
                <a:spcPts val="933"/>
              </a:spcBef>
              <a:buClr>
                <a:schemeClr val="dk1"/>
              </a:buClr>
              <a:buSzPct val="61111"/>
            </a:pPr>
            <a:r>
              <a:rPr lang="en-US" b="1" dirty="0">
                <a:solidFill>
                  <a:srgbClr val="0085AD"/>
                </a:solidFill>
                <a:latin typeface="Helvetica Neue"/>
                <a:ea typeface="Helvetica Neue"/>
                <a:cs typeface="Helvetica Neue"/>
                <a:sym typeface="Helvetica Neue"/>
              </a:rPr>
              <a:t>No Medical Questions Asked, </a:t>
            </a:r>
            <a:br>
              <a:rPr lang="en-US" b="1" dirty="0">
                <a:solidFill>
                  <a:srgbClr val="0085AD"/>
                </a:solidFill>
                <a:latin typeface="Helvetica Neue"/>
                <a:ea typeface="Helvetica Neue"/>
                <a:cs typeface="Helvetica Neue"/>
                <a:sym typeface="Helvetica Neue"/>
              </a:rPr>
            </a:br>
            <a:r>
              <a:rPr lang="en-US" b="1" dirty="0">
                <a:solidFill>
                  <a:srgbClr val="0085AD"/>
                </a:solidFill>
                <a:latin typeface="Helvetica Neue"/>
                <a:ea typeface="Helvetica Neue"/>
                <a:cs typeface="Helvetica Neue"/>
                <a:sym typeface="Helvetica Neue"/>
              </a:rPr>
              <a:t>Guaranteed Acceptance</a:t>
            </a:r>
            <a:endParaRPr lang="en" b="1" dirty="0">
              <a:solidFill>
                <a:srgbClr val="595959"/>
              </a:solidFill>
              <a:latin typeface="Helvetica Neue"/>
              <a:ea typeface="Helvetica Neue"/>
              <a:cs typeface="Helvetica Neue"/>
              <a:sym typeface="Helvetica Neue"/>
            </a:endParaRPr>
          </a:p>
          <a:p>
            <a:br>
              <a:rPr lang="en-US" dirty="0">
                <a:solidFill>
                  <a:srgbClr val="4B4F54"/>
                </a:solidFill>
                <a:latin typeface="Helvetica Neue"/>
                <a:cs typeface="Helvetica Neue"/>
              </a:rPr>
            </a:br>
            <a:r>
              <a:rPr lang="en-US" dirty="0">
                <a:solidFill>
                  <a:srgbClr val="4B4F54"/>
                </a:solidFill>
                <a:latin typeface="Helvetica Neue"/>
                <a:cs typeface="Helvetica Neue"/>
              </a:rPr>
              <a:t>Funeral costs, medical bills, left-over debts; these are expenses </a:t>
            </a:r>
            <a:br>
              <a:rPr lang="en-US" dirty="0">
                <a:solidFill>
                  <a:srgbClr val="4B4F54"/>
                </a:solidFill>
                <a:latin typeface="Helvetica Neue"/>
                <a:cs typeface="Helvetica Neue"/>
              </a:rPr>
            </a:br>
            <a:r>
              <a:rPr lang="en-US" dirty="0">
                <a:solidFill>
                  <a:srgbClr val="4B4F54"/>
                </a:solidFill>
                <a:latin typeface="Helvetica Neue"/>
                <a:cs typeface="Helvetica Neue"/>
              </a:rPr>
              <a:t>that you and your family can expect upon the death of a loved </a:t>
            </a:r>
            <a:br>
              <a:rPr lang="en-US" dirty="0">
                <a:solidFill>
                  <a:srgbClr val="4B4F54"/>
                </a:solidFill>
                <a:latin typeface="Helvetica Neue"/>
                <a:cs typeface="Helvetica Neue"/>
              </a:rPr>
            </a:br>
            <a:r>
              <a:rPr lang="en-US" dirty="0">
                <a:solidFill>
                  <a:srgbClr val="4B4F54"/>
                </a:solidFill>
                <a:latin typeface="Helvetica Neue"/>
                <a:cs typeface="Helvetica Neue"/>
              </a:rPr>
              <a:t>one.  But with the affordable insurance plan, you can ease the </a:t>
            </a:r>
            <a:br>
              <a:rPr lang="en-US" dirty="0">
                <a:solidFill>
                  <a:srgbClr val="4B4F54"/>
                </a:solidFill>
                <a:latin typeface="Helvetica Neue"/>
                <a:cs typeface="Helvetica Neue"/>
              </a:rPr>
            </a:br>
            <a:r>
              <a:rPr lang="en-US" dirty="0">
                <a:solidFill>
                  <a:srgbClr val="4B4F54"/>
                </a:solidFill>
                <a:latin typeface="Helvetica Neue"/>
                <a:cs typeface="Helvetica Neue"/>
              </a:rPr>
              <a:t>burden of immediate final expenses, regardless of your health.</a:t>
            </a:r>
          </a:p>
          <a:p>
            <a:pPr lvl="0"/>
            <a:r>
              <a:rPr lang="en-US" dirty="0">
                <a:solidFill>
                  <a:srgbClr val="4B4F54"/>
                </a:solidFill>
                <a:latin typeface="Helvetica Neue"/>
                <a:cs typeface="Helvetica Neue"/>
              </a:rPr>
              <a:t> </a:t>
            </a:r>
          </a:p>
          <a:p>
            <a:pPr lvl="0"/>
            <a:r>
              <a:rPr lang="en-US" dirty="0">
                <a:solidFill>
                  <a:srgbClr val="4B4F54"/>
                </a:solidFill>
                <a:latin typeface="Helvetica Neue"/>
                <a:cs typeface="Helvetica Neue"/>
              </a:rPr>
              <a:t>Here are the advantages:</a:t>
            </a:r>
          </a:p>
          <a:p>
            <a:pPr marL="228594" indent="-228594">
              <a:buFont typeface="Arial" panose="020B0604020202020204" pitchFamily="34" charset="0"/>
              <a:buChar char="•"/>
            </a:pPr>
            <a:r>
              <a:rPr lang="en-US" dirty="0">
                <a:solidFill>
                  <a:srgbClr val="4B4F54"/>
                </a:solidFill>
                <a:latin typeface="Helvetica Neue"/>
                <a:cs typeface="Helvetica Neue"/>
              </a:rPr>
              <a:t>Available to anyone up to age 85</a:t>
            </a:r>
          </a:p>
          <a:p>
            <a:pPr marL="228594" indent="-228594">
              <a:buFont typeface="Arial" panose="020B0604020202020204" pitchFamily="34" charset="0"/>
              <a:buChar char="•"/>
            </a:pPr>
            <a:r>
              <a:rPr lang="en-US" dirty="0">
                <a:solidFill>
                  <a:srgbClr val="4B4F54"/>
                </a:solidFill>
                <a:latin typeface="Helvetica Neue"/>
                <a:cs typeface="Helvetica Neue"/>
              </a:rPr>
              <a:t>No medical exam or health questions</a:t>
            </a:r>
          </a:p>
          <a:p>
            <a:pPr marL="228594" indent="-228594">
              <a:buFont typeface="Arial" panose="020B0604020202020204" pitchFamily="34" charset="0"/>
              <a:buChar char="•"/>
            </a:pPr>
            <a:r>
              <a:rPr lang="en-US" dirty="0">
                <a:solidFill>
                  <a:srgbClr val="4B4F54"/>
                </a:solidFill>
                <a:latin typeface="Helvetica Neue"/>
                <a:cs typeface="Helvetica Neue"/>
              </a:rPr>
              <a:t>Face amounts $5,000 - $25,000 </a:t>
            </a:r>
          </a:p>
          <a:p>
            <a:pPr marL="228594" indent="-228594">
              <a:buFont typeface="Arial" panose="020B0604020202020204" pitchFamily="34" charset="0"/>
              <a:buChar char="•"/>
            </a:pPr>
            <a:r>
              <a:rPr lang="en-US" dirty="0">
                <a:solidFill>
                  <a:srgbClr val="4B4F54"/>
                </a:solidFill>
                <a:latin typeface="Helvetica Neue"/>
                <a:cs typeface="Helvetica Neue"/>
              </a:rPr>
              <a:t>Guaranteed cash values</a:t>
            </a:r>
          </a:p>
          <a:p>
            <a:pPr marL="228594" indent="-228594">
              <a:buFont typeface="Arial" panose="020B0604020202020204" pitchFamily="34" charset="0"/>
              <a:buChar char="•"/>
            </a:pPr>
            <a:r>
              <a:rPr lang="en-US" dirty="0">
                <a:solidFill>
                  <a:srgbClr val="4B4F54"/>
                </a:solidFill>
                <a:latin typeface="Helvetica Neue"/>
                <a:cs typeface="Helvetica Neue"/>
              </a:rPr>
              <a:t>Fixed premiums  </a:t>
            </a:r>
          </a:p>
          <a:p>
            <a:pPr lvl="0"/>
            <a:endParaRPr lang="en-US" b="1" i="1" dirty="0">
              <a:solidFill>
                <a:srgbClr val="4B4F54"/>
              </a:solidFill>
              <a:latin typeface="Helvetica Neue"/>
              <a:cs typeface="Helvetica Neue"/>
            </a:endParaRPr>
          </a:p>
          <a:p>
            <a:r>
              <a:rPr lang="en-US" sz="1200" i="1" dirty="0">
                <a:solidFill>
                  <a:srgbClr val="4B4F54"/>
                </a:solidFill>
                <a:latin typeface="Helvetica Neue"/>
                <a:cs typeface="Helvetica Neue"/>
              </a:rPr>
              <a:t>Sons of Norway, Minneapolis, MN offers financial products. Products are not available in all states. Products issued by Sons of Norway are available to applicants who meet membership, insurability and residency requirements.</a:t>
            </a:r>
          </a:p>
          <a:p>
            <a:pPr lvl="0"/>
            <a:endParaRPr lang="en-US" sz="1600" b="1" i="1" dirty="0">
              <a:solidFill>
                <a:srgbClr val="4B4F54"/>
              </a:solidFill>
              <a:latin typeface="Helvetica Neue"/>
              <a:cs typeface="Helvetica Neue"/>
            </a:endParaRPr>
          </a:p>
        </p:txBody>
      </p:sp>
      <p:pic>
        <p:nvPicPr>
          <p:cNvPr id="9" name="Picture 8">
            <a:extLst>
              <a:ext uri="{FF2B5EF4-FFF2-40B4-BE49-F238E27FC236}">
                <a16:creationId xmlns:a16="http://schemas.microsoft.com/office/drawing/2014/main" id="{B79DB8DC-926A-4475-AF77-FB8732AE85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6834" y="3205656"/>
            <a:ext cx="3336201" cy="2151583"/>
          </a:xfrm>
          <a:prstGeom prst="rect">
            <a:avLst/>
          </a:prstGeom>
        </p:spPr>
      </p:pic>
      <p:grpSp>
        <p:nvGrpSpPr>
          <p:cNvPr id="7" name="Group 6">
            <a:extLst>
              <a:ext uri="{FF2B5EF4-FFF2-40B4-BE49-F238E27FC236}">
                <a16:creationId xmlns:a16="http://schemas.microsoft.com/office/drawing/2014/main" id="{9D92F7BC-860C-9E44-9DE7-A1E8DE15E014}"/>
              </a:ext>
            </a:extLst>
          </p:cNvPr>
          <p:cNvGrpSpPr/>
          <p:nvPr/>
        </p:nvGrpSpPr>
        <p:grpSpPr>
          <a:xfrm flipV="1">
            <a:off x="691565" y="1319775"/>
            <a:ext cx="4165600" cy="177800"/>
            <a:chOff x="2819400" y="1885950"/>
            <a:chExt cx="3124200" cy="152400"/>
          </a:xfrm>
        </p:grpSpPr>
        <p:sp>
          <p:nvSpPr>
            <p:cNvPr id="10" name="Rectangle 9">
              <a:extLst>
                <a:ext uri="{FF2B5EF4-FFF2-40B4-BE49-F238E27FC236}">
                  <a16:creationId xmlns:a16="http://schemas.microsoft.com/office/drawing/2014/main" id="{F19F4767-9C5D-204C-A9ED-DAC91EE03CF4}"/>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11" name="Straight Connector 10">
              <a:extLst>
                <a:ext uri="{FF2B5EF4-FFF2-40B4-BE49-F238E27FC236}">
                  <a16:creationId xmlns:a16="http://schemas.microsoft.com/office/drawing/2014/main" id="{44BBF020-C490-DA44-82AB-8C7A28D57D2D}"/>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55345524"/>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845</TotalTime>
  <Words>996</Words>
  <Application>Microsoft Macintosh PowerPoint</Application>
  <PresentationFormat>Widescreen</PresentationFormat>
  <Paragraphs>131</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Helvetica Neue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Andersen</dc:creator>
  <cp:lastModifiedBy>Amber Frost</cp:lastModifiedBy>
  <cp:revision>28</cp:revision>
  <dcterms:created xsi:type="dcterms:W3CDTF">2018-10-14T14:57:20Z</dcterms:created>
  <dcterms:modified xsi:type="dcterms:W3CDTF">2020-05-08T14:11:29Z</dcterms:modified>
</cp:coreProperties>
</file>