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98" r:id="rId3"/>
    <p:sldId id="301" r:id="rId4"/>
    <p:sldId id="299" r:id="rId5"/>
    <p:sldId id="257" r:id="rId6"/>
    <p:sldId id="300" r:id="rId7"/>
    <p:sldId id="286" r:id="rId8"/>
    <p:sldId id="262" r:id="rId9"/>
    <p:sldId id="263" r:id="rId10"/>
    <p:sldId id="260" r:id="rId11"/>
    <p:sldId id="261" r:id="rId12"/>
    <p:sldId id="258" r:id="rId13"/>
    <p:sldId id="259" r:id="rId14"/>
    <p:sldId id="264" r:id="rId15"/>
    <p:sldId id="265" r:id="rId16"/>
    <p:sldId id="266" r:id="rId17"/>
    <p:sldId id="267" r:id="rId18"/>
    <p:sldId id="268" r:id="rId19"/>
    <p:sldId id="269" r:id="rId20"/>
    <p:sldId id="271" r:id="rId21"/>
    <p:sldId id="270" r:id="rId22"/>
    <p:sldId id="273" r:id="rId23"/>
    <p:sldId id="272" r:id="rId24"/>
    <p:sldId id="275" r:id="rId25"/>
    <p:sldId id="274" r:id="rId26"/>
    <p:sldId id="279" r:id="rId27"/>
    <p:sldId id="280" r:id="rId28"/>
    <p:sldId id="276" r:id="rId29"/>
    <p:sldId id="277" r:id="rId30"/>
    <p:sldId id="281" r:id="rId31"/>
    <p:sldId id="282" r:id="rId32"/>
    <p:sldId id="285" r:id="rId33"/>
    <p:sldId id="284" r:id="rId34"/>
    <p:sldId id="287" r:id="rId35"/>
    <p:sldId id="288" r:id="rId36"/>
    <p:sldId id="289" r:id="rId37"/>
    <p:sldId id="290" r:id="rId38"/>
    <p:sldId id="293" r:id="rId39"/>
    <p:sldId id="292" r:id="rId40"/>
    <p:sldId id="294" r:id="rId41"/>
    <p:sldId id="295" r:id="rId42"/>
    <p:sldId id="296" r:id="rId43"/>
    <p:sldId id="297"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EFF"/>
    <a:srgbClr val="0A3263"/>
    <a:srgbClr val="0049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18" autoAdjust="0"/>
    <p:restoredTop sz="94620" autoAdjust="0"/>
  </p:normalViewPr>
  <p:slideViewPr>
    <p:cSldViewPr snapToGrid="0">
      <p:cViewPr varScale="1">
        <p:scale>
          <a:sx n="108" d="100"/>
          <a:sy n="108" d="100"/>
        </p:scale>
        <p:origin x="282" y="96"/>
      </p:cViewPr>
      <p:guideLst/>
    </p:cSldViewPr>
  </p:slideViewPr>
  <p:outlineViewPr>
    <p:cViewPr>
      <p:scale>
        <a:sx n="33" d="100"/>
        <a:sy n="33" d="100"/>
      </p:scale>
      <p:origin x="0" y="-9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is Kamstra" userId="d5b439f8-79e3-4e82-a1c3-6fd17392781f" providerId="ADAL" clId="{2DE9B00D-D56C-4BBE-8132-02F20C4B1728}"/>
    <pc:docChg chg="modSld">
      <pc:chgData name="Doris Kamstra" userId="d5b439f8-79e3-4e82-a1c3-6fd17392781f" providerId="ADAL" clId="{2DE9B00D-D56C-4BBE-8132-02F20C4B1728}" dt="2020-02-20T21:25:56.379" v="0" actId="1076"/>
      <pc:docMkLst>
        <pc:docMk/>
      </pc:docMkLst>
      <pc:sldChg chg="modSp">
        <pc:chgData name="Doris Kamstra" userId="d5b439f8-79e3-4e82-a1c3-6fd17392781f" providerId="ADAL" clId="{2DE9B00D-D56C-4BBE-8132-02F20C4B1728}" dt="2020-02-20T21:25:56.379" v="0" actId="1076"/>
        <pc:sldMkLst>
          <pc:docMk/>
          <pc:sldMk cId="3962292350" sldId="262"/>
        </pc:sldMkLst>
        <pc:picChg chg="mod">
          <ac:chgData name="Doris Kamstra" userId="d5b439f8-79e3-4e82-a1c3-6fd17392781f" providerId="ADAL" clId="{2DE9B00D-D56C-4BBE-8132-02F20C4B1728}" dt="2020-02-20T21:25:56.379" v="0" actId="1076"/>
          <ac:picMkLst>
            <pc:docMk/>
            <pc:sldMk cId="3962292350" sldId="262"/>
            <ac:picMk id="5" creationId="{27596653-4C48-46F3-A857-F1E7BFA2486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3879-74BF-47DA-907F-2FE77B6F86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7B7EC3-5193-4531-AD23-155473862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5D98E5-F175-4D0A-809D-B7F31B9EE1F6}"/>
              </a:ext>
            </a:extLst>
          </p:cNvPr>
          <p:cNvSpPr>
            <a:spLocks noGrp="1"/>
          </p:cNvSpPr>
          <p:nvPr>
            <p:ph type="dt" sz="half" idx="10"/>
          </p:nvPr>
        </p:nvSpPr>
        <p:spPr/>
        <p:txBody>
          <a:bodyPr/>
          <a:lstStyle/>
          <a:p>
            <a:fld id="{286DC5DB-94B8-42AF-A9FB-D86955E86AD7}" type="datetimeFigureOut">
              <a:rPr lang="en-US" smtClean="0"/>
              <a:t>2/20/2020</a:t>
            </a:fld>
            <a:endParaRPr lang="en-US"/>
          </a:p>
        </p:txBody>
      </p:sp>
      <p:sp>
        <p:nvSpPr>
          <p:cNvPr id="5" name="Footer Placeholder 4">
            <a:extLst>
              <a:ext uri="{FF2B5EF4-FFF2-40B4-BE49-F238E27FC236}">
                <a16:creationId xmlns:a16="http://schemas.microsoft.com/office/drawing/2014/main" id="{7FC162EE-C40D-479E-9CE9-11FCB36902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0F925-97CB-474C-9519-795A77C1B221}"/>
              </a:ext>
            </a:extLst>
          </p:cNvPr>
          <p:cNvSpPr>
            <a:spLocks noGrp="1"/>
          </p:cNvSpPr>
          <p:nvPr>
            <p:ph type="sldNum" sz="quarter" idx="12"/>
          </p:nvPr>
        </p:nvSpPr>
        <p:spPr/>
        <p:txBody>
          <a:bodyPr/>
          <a:lstStyle/>
          <a:p>
            <a:fld id="{0E2EA7F6-7FC2-4A04-B200-4346B6ADEF9D}" type="slidenum">
              <a:rPr lang="en-US" smtClean="0"/>
              <a:t>‹#›</a:t>
            </a:fld>
            <a:endParaRPr lang="en-US"/>
          </a:p>
        </p:txBody>
      </p:sp>
    </p:spTree>
    <p:extLst>
      <p:ext uri="{BB962C8B-B14F-4D97-AF65-F5344CB8AC3E}">
        <p14:creationId xmlns:p14="http://schemas.microsoft.com/office/powerpoint/2010/main" val="172592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68E9-1C96-460F-8B05-7C5CB2A770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52BB0-8673-4377-BEF5-D7CF33205D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E2A68-CE89-426F-A280-97F785B182AE}"/>
              </a:ext>
            </a:extLst>
          </p:cNvPr>
          <p:cNvSpPr>
            <a:spLocks noGrp="1"/>
          </p:cNvSpPr>
          <p:nvPr>
            <p:ph type="dt" sz="half" idx="10"/>
          </p:nvPr>
        </p:nvSpPr>
        <p:spPr/>
        <p:txBody>
          <a:bodyPr/>
          <a:lstStyle/>
          <a:p>
            <a:fld id="{286DC5DB-94B8-42AF-A9FB-D86955E86AD7}" type="datetimeFigureOut">
              <a:rPr lang="en-US" smtClean="0"/>
              <a:t>2/20/2020</a:t>
            </a:fld>
            <a:endParaRPr lang="en-US"/>
          </a:p>
        </p:txBody>
      </p:sp>
      <p:sp>
        <p:nvSpPr>
          <p:cNvPr id="5" name="Footer Placeholder 4">
            <a:extLst>
              <a:ext uri="{FF2B5EF4-FFF2-40B4-BE49-F238E27FC236}">
                <a16:creationId xmlns:a16="http://schemas.microsoft.com/office/drawing/2014/main" id="{1B38844A-4A68-4A5D-A552-C72BC3FE4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A3DA1-25D1-48BF-8475-EC147C3C32F8}"/>
              </a:ext>
            </a:extLst>
          </p:cNvPr>
          <p:cNvSpPr>
            <a:spLocks noGrp="1"/>
          </p:cNvSpPr>
          <p:nvPr>
            <p:ph type="sldNum" sz="quarter" idx="12"/>
          </p:nvPr>
        </p:nvSpPr>
        <p:spPr/>
        <p:txBody>
          <a:bodyPr/>
          <a:lstStyle/>
          <a:p>
            <a:fld id="{0E2EA7F6-7FC2-4A04-B200-4346B6ADEF9D}" type="slidenum">
              <a:rPr lang="en-US" smtClean="0"/>
              <a:t>‹#›</a:t>
            </a:fld>
            <a:endParaRPr lang="en-US"/>
          </a:p>
        </p:txBody>
      </p:sp>
    </p:spTree>
    <p:extLst>
      <p:ext uri="{BB962C8B-B14F-4D97-AF65-F5344CB8AC3E}">
        <p14:creationId xmlns:p14="http://schemas.microsoft.com/office/powerpoint/2010/main" val="1477563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DB326A-1723-40EB-BB3E-2E0D894305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4FC600-832A-48A5-B180-87A43AF53E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CAE5E-3362-4673-963B-269713B9A4C3}"/>
              </a:ext>
            </a:extLst>
          </p:cNvPr>
          <p:cNvSpPr>
            <a:spLocks noGrp="1"/>
          </p:cNvSpPr>
          <p:nvPr>
            <p:ph type="dt" sz="half" idx="10"/>
          </p:nvPr>
        </p:nvSpPr>
        <p:spPr/>
        <p:txBody>
          <a:bodyPr/>
          <a:lstStyle/>
          <a:p>
            <a:fld id="{286DC5DB-94B8-42AF-A9FB-D86955E86AD7}" type="datetimeFigureOut">
              <a:rPr lang="en-US" smtClean="0"/>
              <a:t>2/20/2020</a:t>
            </a:fld>
            <a:endParaRPr lang="en-US"/>
          </a:p>
        </p:txBody>
      </p:sp>
      <p:sp>
        <p:nvSpPr>
          <p:cNvPr id="5" name="Footer Placeholder 4">
            <a:extLst>
              <a:ext uri="{FF2B5EF4-FFF2-40B4-BE49-F238E27FC236}">
                <a16:creationId xmlns:a16="http://schemas.microsoft.com/office/drawing/2014/main" id="{FEA007A4-683B-4A61-9DFB-3ADAAD879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CF901-028E-46B6-8FF4-A846E2851737}"/>
              </a:ext>
            </a:extLst>
          </p:cNvPr>
          <p:cNvSpPr>
            <a:spLocks noGrp="1"/>
          </p:cNvSpPr>
          <p:nvPr>
            <p:ph type="sldNum" sz="quarter" idx="12"/>
          </p:nvPr>
        </p:nvSpPr>
        <p:spPr/>
        <p:txBody>
          <a:bodyPr/>
          <a:lstStyle/>
          <a:p>
            <a:fld id="{0E2EA7F6-7FC2-4A04-B200-4346B6ADEF9D}" type="slidenum">
              <a:rPr lang="en-US" smtClean="0"/>
              <a:t>‹#›</a:t>
            </a:fld>
            <a:endParaRPr lang="en-US"/>
          </a:p>
        </p:txBody>
      </p:sp>
    </p:spTree>
    <p:extLst>
      <p:ext uri="{BB962C8B-B14F-4D97-AF65-F5344CB8AC3E}">
        <p14:creationId xmlns:p14="http://schemas.microsoft.com/office/powerpoint/2010/main" val="355172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D2B0-D761-4B3E-951E-11EC2EFDD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EE567-D427-497B-BE61-3CDCDF7DD8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814F5-DF8C-4EB7-A334-70EAA66B07BB}"/>
              </a:ext>
            </a:extLst>
          </p:cNvPr>
          <p:cNvSpPr>
            <a:spLocks noGrp="1"/>
          </p:cNvSpPr>
          <p:nvPr>
            <p:ph type="dt" sz="half" idx="10"/>
          </p:nvPr>
        </p:nvSpPr>
        <p:spPr/>
        <p:txBody>
          <a:bodyPr/>
          <a:lstStyle/>
          <a:p>
            <a:fld id="{286DC5DB-94B8-42AF-A9FB-D86955E86AD7}" type="datetimeFigureOut">
              <a:rPr lang="en-US" smtClean="0"/>
              <a:t>2/20/2020</a:t>
            </a:fld>
            <a:endParaRPr lang="en-US"/>
          </a:p>
        </p:txBody>
      </p:sp>
      <p:sp>
        <p:nvSpPr>
          <p:cNvPr id="5" name="Footer Placeholder 4">
            <a:extLst>
              <a:ext uri="{FF2B5EF4-FFF2-40B4-BE49-F238E27FC236}">
                <a16:creationId xmlns:a16="http://schemas.microsoft.com/office/drawing/2014/main" id="{7105E0E5-4866-4234-9516-E81FEC458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1A81D-E22D-462F-998A-B507D691FB07}"/>
              </a:ext>
            </a:extLst>
          </p:cNvPr>
          <p:cNvSpPr>
            <a:spLocks noGrp="1"/>
          </p:cNvSpPr>
          <p:nvPr>
            <p:ph type="sldNum" sz="quarter" idx="12"/>
          </p:nvPr>
        </p:nvSpPr>
        <p:spPr/>
        <p:txBody>
          <a:bodyPr/>
          <a:lstStyle/>
          <a:p>
            <a:fld id="{0E2EA7F6-7FC2-4A04-B200-4346B6ADEF9D}" type="slidenum">
              <a:rPr lang="en-US" smtClean="0"/>
              <a:t>‹#›</a:t>
            </a:fld>
            <a:endParaRPr lang="en-US"/>
          </a:p>
        </p:txBody>
      </p:sp>
    </p:spTree>
    <p:extLst>
      <p:ext uri="{BB962C8B-B14F-4D97-AF65-F5344CB8AC3E}">
        <p14:creationId xmlns:p14="http://schemas.microsoft.com/office/powerpoint/2010/main" val="195657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45414-CF76-47A0-9F98-59B33D638F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C390A1-52E6-49CB-BF24-14B0884F29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318F1C-41B7-4E02-BCAE-2851B77263BC}"/>
              </a:ext>
            </a:extLst>
          </p:cNvPr>
          <p:cNvSpPr>
            <a:spLocks noGrp="1"/>
          </p:cNvSpPr>
          <p:nvPr>
            <p:ph type="dt" sz="half" idx="10"/>
          </p:nvPr>
        </p:nvSpPr>
        <p:spPr/>
        <p:txBody>
          <a:bodyPr/>
          <a:lstStyle/>
          <a:p>
            <a:fld id="{286DC5DB-94B8-42AF-A9FB-D86955E86AD7}" type="datetimeFigureOut">
              <a:rPr lang="en-US" smtClean="0"/>
              <a:t>2/20/2020</a:t>
            </a:fld>
            <a:endParaRPr lang="en-US"/>
          </a:p>
        </p:txBody>
      </p:sp>
      <p:sp>
        <p:nvSpPr>
          <p:cNvPr id="5" name="Footer Placeholder 4">
            <a:extLst>
              <a:ext uri="{FF2B5EF4-FFF2-40B4-BE49-F238E27FC236}">
                <a16:creationId xmlns:a16="http://schemas.microsoft.com/office/drawing/2014/main" id="{2FA3C752-9D00-4487-8F03-648D9A418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31BFB7-15D4-4C77-90C2-7A5AC3DC8250}"/>
              </a:ext>
            </a:extLst>
          </p:cNvPr>
          <p:cNvSpPr>
            <a:spLocks noGrp="1"/>
          </p:cNvSpPr>
          <p:nvPr>
            <p:ph type="sldNum" sz="quarter" idx="12"/>
          </p:nvPr>
        </p:nvSpPr>
        <p:spPr/>
        <p:txBody>
          <a:bodyPr/>
          <a:lstStyle/>
          <a:p>
            <a:fld id="{0E2EA7F6-7FC2-4A04-B200-4346B6ADEF9D}" type="slidenum">
              <a:rPr lang="en-US" smtClean="0"/>
              <a:t>‹#›</a:t>
            </a:fld>
            <a:endParaRPr lang="en-US"/>
          </a:p>
        </p:txBody>
      </p:sp>
    </p:spTree>
    <p:extLst>
      <p:ext uri="{BB962C8B-B14F-4D97-AF65-F5344CB8AC3E}">
        <p14:creationId xmlns:p14="http://schemas.microsoft.com/office/powerpoint/2010/main" val="42877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84EA-F2C8-4DD4-B129-F2FB360D73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32245-0EDC-4F93-A353-604D691C07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F1E14C-D0C9-46F7-B38B-66CAE7B261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475A15-8781-47EC-81DF-7EC11A11E937}"/>
              </a:ext>
            </a:extLst>
          </p:cNvPr>
          <p:cNvSpPr>
            <a:spLocks noGrp="1"/>
          </p:cNvSpPr>
          <p:nvPr>
            <p:ph type="dt" sz="half" idx="10"/>
          </p:nvPr>
        </p:nvSpPr>
        <p:spPr/>
        <p:txBody>
          <a:bodyPr/>
          <a:lstStyle/>
          <a:p>
            <a:fld id="{286DC5DB-94B8-42AF-A9FB-D86955E86AD7}" type="datetimeFigureOut">
              <a:rPr lang="en-US" smtClean="0"/>
              <a:t>2/20/2020</a:t>
            </a:fld>
            <a:endParaRPr lang="en-US"/>
          </a:p>
        </p:txBody>
      </p:sp>
      <p:sp>
        <p:nvSpPr>
          <p:cNvPr id="6" name="Footer Placeholder 5">
            <a:extLst>
              <a:ext uri="{FF2B5EF4-FFF2-40B4-BE49-F238E27FC236}">
                <a16:creationId xmlns:a16="http://schemas.microsoft.com/office/drawing/2014/main" id="{B6D2C164-6BDF-42F2-882E-AFEDF3450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C50A3B-B9E3-4100-A9F1-46BFBC79451C}"/>
              </a:ext>
            </a:extLst>
          </p:cNvPr>
          <p:cNvSpPr>
            <a:spLocks noGrp="1"/>
          </p:cNvSpPr>
          <p:nvPr>
            <p:ph type="sldNum" sz="quarter" idx="12"/>
          </p:nvPr>
        </p:nvSpPr>
        <p:spPr/>
        <p:txBody>
          <a:bodyPr/>
          <a:lstStyle/>
          <a:p>
            <a:fld id="{0E2EA7F6-7FC2-4A04-B200-4346B6ADEF9D}" type="slidenum">
              <a:rPr lang="en-US" smtClean="0"/>
              <a:t>‹#›</a:t>
            </a:fld>
            <a:endParaRPr lang="en-US"/>
          </a:p>
        </p:txBody>
      </p:sp>
    </p:spTree>
    <p:extLst>
      <p:ext uri="{BB962C8B-B14F-4D97-AF65-F5344CB8AC3E}">
        <p14:creationId xmlns:p14="http://schemas.microsoft.com/office/powerpoint/2010/main" val="273041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09F3B-E262-448B-8DF7-6B8140A195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90011F-B33B-492F-B8DE-45FADDCDE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607930-16F4-4911-B9C7-9BF6A12774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4E3376-B3F4-4ED4-AE6A-6725CE6EF7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A6BA12-D26B-4E4F-A974-BFB3BD3653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729B6A-3A6A-426C-A21F-BA723F02E5C3}"/>
              </a:ext>
            </a:extLst>
          </p:cNvPr>
          <p:cNvSpPr>
            <a:spLocks noGrp="1"/>
          </p:cNvSpPr>
          <p:nvPr>
            <p:ph type="dt" sz="half" idx="10"/>
          </p:nvPr>
        </p:nvSpPr>
        <p:spPr/>
        <p:txBody>
          <a:bodyPr/>
          <a:lstStyle/>
          <a:p>
            <a:fld id="{286DC5DB-94B8-42AF-A9FB-D86955E86AD7}" type="datetimeFigureOut">
              <a:rPr lang="en-US" smtClean="0"/>
              <a:t>2/20/2020</a:t>
            </a:fld>
            <a:endParaRPr lang="en-US"/>
          </a:p>
        </p:txBody>
      </p:sp>
      <p:sp>
        <p:nvSpPr>
          <p:cNvPr id="8" name="Footer Placeholder 7">
            <a:extLst>
              <a:ext uri="{FF2B5EF4-FFF2-40B4-BE49-F238E27FC236}">
                <a16:creationId xmlns:a16="http://schemas.microsoft.com/office/drawing/2014/main" id="{91B803DD-7A28-472F-AF70-DB83D7E412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ED1F78-2278-4F8E-9683-5B660874F684}"/>
              </a:ext>
            </a:extLst>
          </p:cNvPr>
          <p:cNvSpPr>
            <a:spLocks noGrp="1"/>
          </p:cNvSpPr>
          <p:nvPr>
            <p:ph type="sldNum" sz="quarter" idx="12"/>
          </p:nvPr>
        </p:nvSpPr>
        <p:spPr/>
        <p:txBody>
          <a:bodyPr/>
          <a:lstStyle/>
          <a:p>
            <a:fld id="{0E2EA7F6-7FC2-4A04-B200-4346B6ADEF9D}" type="slidenum">
              <a:rPr lang="en-US" smtClean="0"/>
              <a:t>‹#›</a:t>
            </a:fld>
            <a:endParaRPr lang="en-US"/>
          </a:p>
        </p:txBody>
      </p:sp>
    </p:spTree>
    <p:extLst>
      <p:ext uri="{BB962C8B-B14F-4D97-AF65-F5344CB8AC3E}">
        <p14:creationId xmlns:p14="http://schemas.microsoft.com/office/powerpoint/2010/main" val="147036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AC137-F59C-4AA9-9E7D-0A880D3648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331B65-F3B8-432B-84B1-D35F91C169DC}"/>
              </a:ext>
            </a:extLst>
          </p:cNvPr>
          <p:cNvSpPr>
            <a:spLocks noGrp="1"/>
          </p:cNvSpPr>
          <p:nvPr>
            <p:ph type="dt" sz="half" idx="10"/>
          </p:nvPr>
        </p:nvSpPr>
        <p:spPr/>
        <p:txBody>
          <a:bodyPr/>
          <a:lstStyle/>
          <a:p>
            <a:fld id="{286DC5DB-94B8-42AF-A9FB-D86955E86AD7}" type="datetimeFigureOut">
              <a:rPr lang="en-US" smtClean="0"/>
              <a:t>2/20/2020</a:t>
            </a:fld>
            <a:endParaRPr lang="en-US"/>
          </a:p>
        </p:txBody>
      </p:sp>
      <p:sp>
        <p:nvSpPr>
          <p:cNvPr id="4" name="Footer Placeholder 3">
            <a:extLst>
              <a:ext uri="{FF2B5EF4-FFF2-40B4-BE49-F238E27FC236}">
                <a16:creationId xmlns:a16="http://schemas.microsoft.com/office/drawing/2014/main" id="{41DA9223-A6B1-4E5B-9BB2-9C52A4E60B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30BC4F-8640-4E8C-9442-2F47DCA12D32}"/>
              </a:ext>
            </a:extLst>
          </p:cNvPr>
          <p:cNvSpPr>
            <a:spLocks noGrp="1"/>
          </p:cNvSpPr>
          <p:nvPr>
            <p:ph type="sldNum" sz="quarter" idx="12"/>
          </p:nvPr>
        </p:nvSpPr>
        <p:spPr/>
        <p:txBody>
          <a:bodyPr/>
          <a:lstStyle/>
          <a:p>
            <a:fld id="{0E2EA7F6-7FC2-4A04-B200-4346B6ADEF9D}" type="slidenum">
              <a:rPr lang="en-US" smtClean="0"/>
              <a:t>‹#›</a:t>
            </a:fld>
            <a:endParaRPr lang="en-US"/>
          </a:p>
        </p:txBody>
      </p:sp>
    </p:spTree>
    <p:extLst>
      <p:ext uri="{BB962C8B-B14F-4D97-AF65-F5344CB8AC3E}">
        <p14:creationId xmlns:p14="http://schemas.microsoft.com/office/powerpoint/2010/main" val="3045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4D8755-2D8D-4DDE-87DF-1DC83430F1B8}"/>
              </a:ext>
            </a:extLst>
          </p:cNvPr>
          <p:cNvSpPr>
            <a:spLocks noGrp="1"/>
          </p:cNvSpPr>
          <p:nvPr>
            <p:ph type="dt" sz="half" idx="10"/>
          </p:nvPr>
        </p:nvSpPr>
        <p:spPr/>
        <p:txBody>
          <a:bodyPr/>
          <a:lstStyle/>
          <a:p>
            <a:fld id="{286DC5DB-94B8-42AF-A9FB-D86955E86AD7}" type="datetimeFigureOut">
              <a:rPr lang="en-US" smtClean="0"/>
              <a:t>2/20/2020</a:t>
            </a:fld>
            <a:endParaRPr lang="en-US"/>
          </a:p>
        </p:txBody>
      </p:sp>
      <p:sp>
        <p:nvSpPr>
          <p:cNvPr id="3" name="Footer Placeholder 2">
            <a:extLst>
              <a:ext uri="{FF2B5EF4-FFF2-40B4-BE49-F238E27FC236}">
                <a16:creationId xmlns:a16="http://schemas.microsoft.com/office/drawing/2014/main" id="{099ADF1E-236D-4FD0-A4BE-3BFDCF7C8D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C61AA-588B-44F2-B1D9-66CE26577FF3}"/>
              </a:ext>
            </a:extLst>
          </p:cNvPr>
          <p:cNvSpPr>
            <a:spLocks noGrp="1"/>
          </p:cNvSpPr>
          <p:nvPr>
            <p:ph type="sldNum" sz="quarter" idx="12"/>
          </p:nvPr>
        </p:nvSpPr>
        <p:spPr/>
        <p:txBody>
          <a:bodyPr/>
          <a:lstStyle/>
          <a:p>
            <a:fld id="{0E2EA7F6-7FC2-4A04-B200-4346B6ADEF9D}" type="slidenum">
              <a:rPr lang="en-US" smtClean="0"/>
              <a:t>‹#›</a:t>
            </a:fld>
            <a:endParaRPr lang="en-US"/>
          </a:p>
        </p:txBody>
      </p:sp>
    </p:spTree>
    <p:extLst>
      <p:ext uri="{BB962C8B-B14F-4D97-AF65-F5344CB8AC3E}">
        <p14:creationId xmlns:p14="http://schemas.microsoft.com/office/powerpoint/2010/main" val="371945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34ED-A5C6-473E-AFE4-E77553735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9F3116-9B23-4AA5-8867-DC58A0530D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6EBD23-FF27-4221-AC30-D4951B1DD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D86E1-EA4E-47F2-AC67-A0819455C9D8}"/>
              </a:ext>
            </a:extLst>
          </p:cNvPr>
          <p:cNvSpPr>
            <a:spLocks noGrp="1"/>
          </p:cNvSpPr>
          <p:nvPr>
            <p:ph type="dt" sz="half" idx="10"/>
          </p:nvPr>
        </p:nvSpPr>
        <p:spPr/>
        <p:txBody>
          <a:bodyPr/>
          <a:lstStyle/>
          <a:p>
            <a:fld id="{286DC5DB-94B8-42AF-A9FB-D86955E86AD7}" type="datetimeFigureOut">
              <a:rPr lang="en-US" smtClean="0"/>
              <a:t>2/20/2020</a:t>
            </a:fld>
            <a:endParaRPr lang="en-US"/>
          </a:p>
        </p:txBody>
      </p:sp>
      <p:sp>
        <p:nvSpPr>
          <p:cNvPr id="6" name="Footer Placeholder 5">
            <a:extLst>
              <a:ext uri="{FF2B5EF4-FFF2-40B4-BE49-F238E27FC236}">
                <a16:creationId xmlns:a16="http://schemas.microsoft.com/office/drawing/2014/main" id="{2FA4396C-DA0F-4088-A1FA-221BB212E4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17E87F-1134-4435-99F0-33FB2C494A8D}"/>
              </a:ext>
            </a:extLst>
          </p:cNvPr>
          <p:cNvSpPr>
            <a:spLocks noGrp="1"/>
          </p:cNvSpPr>
          <p:nvPr>
            <p:ph type="sldNum" sz="quarter" idx="12"/>
          </p:nvPr>
        </p:nvSpPr>
        <p:spPr/>
        <p:txBody>
          <a:bodyPr/>
          <a:lstStyle/>
          <a:p>
            <a:fld id="{0E2EA7F6-7FC2-4A04-B200-4346B6ADEF9D}" type="slidenum">
              <a:rPr lang="en-US" smtClean="0"/>
              <a:t>‹#›</a:t>
            </a:fld>
            <a:endParaRPr lang="en-US"/>
          </a:p>
        </p:txBody>
      </p:sp>
    </p:spTree>
    <p:extLst>
      <p:ext uri="{BB962C8B-B14F-4D97-AF65-F5344CB8AC3E}">
        <p14:creationId xmlns:p14="http://schemas.microsoft.com/office/powerpoint/2010/main" val="124943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1010-9E41-489B-A332-6912AEEF9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088C7F-A22B-4C26-ADC6-3B30D41243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28EA9F-D87F-453E-BF3D-2CBA18DF8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E38658-8E7F-40A4-9016-010E029D41D9}"/>
              </a:ext>
            </a:extLst>
          </p:cNvPr>
          <p:cNvSpPr>
            <a:spLocks noGrp="1"/>
          </p:cNvSpPr>
          <p:nvPr>
            <p:ph type="dt" sz="half" idx="10"/>
          </p:nvPr>
        </p:nvSpPr>
        <p:spPr/>
        <p:txBody>
          <a:bodyPr/>
          <a:lstStyle/>
          <a:p>
            <a:fld id="{286DC5DB-94B8-42AF-A9FB-D86955E86AD7}" type="datetimeFigureOut">
              <a:rPr lang="en-US" smtClean="0"/>
              <a:t>2/20/2020</a:t>
            </a:fld>
            <a:endParaRPr lang="en-US"/>
          </a:p>
        </p:txBody>
      </p:sp>
      <p:sp>
        <p:nvSpPr>
          <p:cNvPr id="6" name="Footer Placeholder 5">
            <a:extLst>
              <a:ext uri="{FF2B5EF4-FFF2-40B4-BE49-F238E27FC236}">
                <a16:creationId xmlns:a16="http://schemas.microsoft.com/office/drawing/2014/main" id="{2F36253D-C5C0-48C2-86B9-AC162EB52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AD7D3-568A-4C94-A2A0-74866A7E7B7C}"/>
              </a:ext>
            </a:extLst>
          </p:cNvPr>
          <p:cNvSpPr>
            <a:spLocks noGrp="1"/>
          </p:cNvSpPr>
          <p:nvPr>
            <p:ph type="sldNum" sz="quarter" idx="12"/>
          </p:nvPr>
        </p:nvSpPr>
        <p:spPr/>
        <p:txBody>
          <a:bodyPr/>
          <a:lstStyle/>
          <a:p>
            <a:fld id="{0E2EA7F6-7FC2-4A04-B200-4346B6ADEF9D}" type="slidenum">
              <a:rPr lang="en-US" smtClean="0"/>
              <a:t>‹#›</a:t>
            </a:fld>
            <a:endParaRPr lang="en-US"/>
          </a:p>
        </p:txBody>
      </p:sp>
    </p:spTree>
    <p:extLst>
      <p:ext uri="{BB962C8B-B14F-4D97-AF65-F5344CB8AC3E}">
        <p14:creationId xmlns:p14="http://schemas.microsoft.com/office/powerpoint/2010/main" val="397120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67000">
              <a:srgbClr val="00206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104468-44D4-4D83-B1F5-BF1A72C14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B8009D-A296-4946-A8F0-86709CF1AD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95D19-4831-4409-82AC-FC8F9DCD67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DC5DB-94B8-42AF-A9FB-D86955E86AD7}" type="datetimeFigureOut">
              <a:rPr lang="en-US" smtClean="0"/>
              <a:t>2/20/2020</a:t>
            </a:fld>
            <a:endParaRPr lang="en-US"/>
          </a:p>
        </p:txBody>
      </p:sp>
      <p:sp>
        <p:nvSpPr>
          <p:cNvPr id="5" name="Footer Placeholder 4">
            <a:extLst>
              <a:ext uri="{FF2B5EF4-FFF2-40B4-BE49-F238E27FC236}">
                <a16:creationId xmlns:a16="http://schemas.microsoft.com/office/drawing/2014/main" id="{B240AC25-2164-4A9A-856C-F3C1B2E9D1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E1C46F-125A-41AE-BBA6-D4D9310FDE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EA7F6-7FC2-4A04-B200-4346B6ADEF9D}" type="slidenum">
              <a:rPr lang="en-US" smtClean="0"/>
              <a:t>‹#›</a:t>
            </a:fld>
            <a:endParaRPr lang="en-US"/>
          </a:p>
        </p:txBody>
      </p:sp>
    </p:spTree>
    <p:extLst>
      <p:ext uri="{BB962C8B-B14F-4D97-AF65-F5344CB8AC3E}">
        <p14:creationId xmlns:p14="http://schemas.microsoft.com/office/powerpoint/2010/main" val="359446935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40.xml"/><Relationship Id="rId18" Type="http://schemas.openxmlformats.org/officeDocument/2006/relationships/slide" Target="slide36.xml"/><Relationship Id="rId3" Type="http://schemas.openxmlformats.org/officeDocument/2006/relationships/slide" Target="slide14.xml"/><Relationship Id="rId7" Type="http://schemas.openxmlformats.org/officeDocument/2006/relationships/slide" Target="slide38.xml"/><Relationship Id="rId12" Type="http://schemas.openxmlformats.org/officeDocument/2006/relationships/slide" Target="slide34.xml"/><Relationship Id="rId17" Type="http://schemas.openxmlformats.org/officeDocument/2006/relationships/slide" Target="slide30.xml"/><Relationship Id="rId2" Type="http://schemas.openxmlformats.org/officeDocument/2006/relationships/slide" Target="slide8.xml"/><Relationship Id="rId16" Type="http://schemas.openxmlformats.org/officeDocument/2006/relationships/slide" Target="slide24.xml"/><Relationship Id="rId20"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28.xml"/><Relationship Id="rId5" Type="http://schemas.openxmlformats.org/officeDocument/2006/relationships/slide" Target="slide26.xml"/><Relationship Id="rId15" Type="http://schemas.openxmlformats.org/officeDocument/2006/relationships/slide" Target="slide18.xml"/><Relationship Id="rId10" Type="http://schemas.openxmlformats.org/officeDocument/2006/relationships/slide" Target="slide22.xml"/><Relationship Id="rId19" Type="http://schemas.openxmlformats.org/officeDocument/2006/relationships/slide" Target="slide42.xml"/><Relationship Id="rId4" Type="http://schemas.openxmlformats.org/officeDocument/2006/relationships/slide" Target="slide20.xml"/><Relationship Id="rId9" Type="http://schemas.openxmlformats.org/officeDocument/2006/relationships/slide" Target="slide16.xml"/><Relationship Id="rId14" Type="http://schemas.openxmlformats.org/officeDocument/2006/relationships/slide" Target="slid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C3D0B-C027-4878-AB20-48FE5DAC3066}"/>
              </a:ext>
            </a:extLst>
          </p:cNvPr>
          <p:cNvSpPr>
            <a:spLocks noGrp="1"/>
          </p:cNvSpPr>
          <p:nvPr>
            <p:ph type="ctrTitle"/>
          </p:nvPr>
        </p:nvSpPr>
        <p:spPr>
          <a:xfrm>
            <a:off x="5161280" y="1122363"/>
            <a:ext cx="7030720" cy="2387600"/>
          </a:xfrm>
        </p:spPr>
        <p:txBody>
          <a:bodyPr>
            <a:normAutofit/>
          </a:bodyPr>
          <a:lstStyle/>
          <a:p>
            <a:r>
              <a:rPr lang="en-US" sz="6600" b="1" dirty="0">
                <a:solidFill>
                  <a:schemeClr val="bg1"/>
                </a:solidFill>
                <a:latin typeface="+mn-lt"/>
              </a:rPr>
              <a:t>Stave Church Trivia</a:t>
            </a:r>
          </a:p>
        </p:txBody>
      </p:sp>
      <p:pic>
        <p:nvPicPr>
          <p:cNvPr id="5" name="Picture 4" descr="A wooden bench&#10;&#10;Description automatically generated">
            <a:extLst>
              <a:ext uri="{FF2B5EF4-FFF2-40B4-BE49-F238E27FC236}">
                <a16:creationId xmlns:a16="http://schemas.microsoft.com/office/drawing/2014/main" id="{C845B12E-026D-411B-89B6-5C4B110EF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0214" y="854818"/>
            <a:ext cx="6881707" cy="5161280"/>
          </a:xfrm>
          <a:prstGeom prst="rect">
            <a:avLst/>
          </a:prstGeom>
        </p:spPr>
      </p:pic>
      <p:pic>
        <p:nvPicPr>
          <p:cNvPr id="7" name="Picture 6">
            <a:extLst>
              <a:ext uri="{FF2B5EF4-FFF2-40B4-BE49-F238E27FC236}">
                <a16:creationId xmlns:a16="http://schemas.microsoft.com/office/drawing/2014/main" id="{74AC79F6-3F30-4F8E-B05C-6C6E094EA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843564"/>
            <a:ext cx="5161280" cy="1784146"/>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3E7927E7-3459-4DD1-8E58-54AB90B18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550" y="213727"/>
            <a:ext cx="4996730" cy="1769799"/>
          </a:xfrm>
          <a:prstGeom prst="rect">
            <a:avLst/>
          </a:prstGeom>
        </p:spPr>
      </p:pic>
      <p:sp>
        <p:nvSpPr>
          <p:cNvPr id="8" name="Subtitle 2">
            <a:extLst>
              <a:ext uri="{FF2B5EF4-FFF2-40B4-BE49-F238E27FC236}">
                <a16:creationId xmlns:a16="http://schemas.microsoft.com/office/drawing/2014/main" id="{D1303949-16E8-4B14-9A36-51362F42838C}"/>
              </a:ext>
            </a:extLst>
          </p:cNvPr>
          <p:cNvSpPr txBox="1">
            <a:spLocks/>
          </p:cNvSpPr>
          <p:nvPr/>
        </p:nvSpPr>
        <p:spPr>
          <a:xfrm>
            <a:off x="5334000" y="4286993"/>
            <a:ext cx="668528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bg1"/>
                </a:solidFill>
              </a:rPr>
              <a:t>Created By: </a:t>
            </a:r>
          </a:p>
        </p:txBody>
      </p:sp>
      <p:sp>
        <p:nvSpPr>
          <p:cNvPr id="3" name="Subtitle 2">
            <a:extLst>
              <a:ext uri="{FF2B5EF4-FFF2-40B4-BE49-F238E27FC236}">
                <a16:creationId xmlns:a16="http://schemas.microsoft.com/office/drawing/2014/main" id="{CEA10EE2-2441-49E6-A73D-58C6FD4C7D98}"/>
              </a:ext>
            </a:extLst>
          </p:cNvPr>
          <p:cNvSpPr>
            <a:spLocks noGrp="1"/>
          </p:cNvSpPr>
          <p:nvPr>
            <p:ph type="subTitle" idx="1"/>
          </p:nvPr>
        </p:nvSpPr>
        <p:spPr>
          <a:xfrm>
            <a:off x="5527481" y="3335557"/>
            <a:ext cx="6351326" cy="730977"/>
          </a:xfrm>
        </p:spPr>
        <p:txBody>
          <a:bodyPr>
            <a:normAutofit/>
          </a:bodyPr>
          <a:lstStyle/>
          <a:p>
            <a:r>
              <a:rPr lang="en-US" sz="2800" b="1" i="1" dirty="0">
                <a:solidFill>
                  <a:schemeClr val="bg1"/>
                </a:solidFill>
              </a:rPr>
              <a:t>Can you get them all right?</a:t>
            </a:r>
          </a:p>
        </p:txBody>
      </p:sp>
    </p:spTree>
    <p:extLst>
      <p:ext uri="{BB962C8B-B14F-4D97-AF65-F5344CB8AC3E}">
        <p14:creationId xmlns:p14="http://schemas.microsoft.com/office/powerpoint/2010/main" val="2606043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838199" y="2332162"/>
            <a:ext cx="10515600" cy="1325563"/>
          </a:xfrm>
        </p:spPr>
        <p:txBody>
          <a:bodyPr>
            <a:normAutofit/>
          </a:bodyPr>
          <a:lstStyle/>
          <a:p>
            <a:pPr algn="ctr"/>
            <a:r>
              <a:rPr lang="en-US" dirty="0">
                <a:solidFill>
                  <a:schemeClr val="bg1"/>
                </a:solidFill>
                <a:latin typeface="+mn-lt"/>
              </a:rPr>
              <a:t>True or False: </a:t>
            </a:r>
            <a:r>
              <a:rPr lang="en-US" dirty="0" err="1">
                <a:solidFill>
                  <a:schemeClr val="bg1"/>
                </a:solidFill>
                <a:latin typeface="+mn-lt"/>
              </a:rPr>
              <a:t>Heddal</a:t>
            </a:r>
            <a:r>
              <a:rPr lang="en-US" dirty="0">
                <a:solidFill>
                  <a:schemeClr val="bg1"/>
                </a:solidFill>
                <a:latin typeface="+mn-lt"/>
              </a:rPr>
              <a:t> Stave Church is the smallest surviving stave church.</a:t>
            </a: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83" y="4851199"/>
            <a:ext cx="3459234" cy="691847"/>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8CD4CE25-B8E6-4B7B-859F-990C322B228D}"/>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3" name="Picture 2">
            <a:extLst>
              <a:ext uri="{FF2B5EF4-FFF2-40B4-BE49-F238E27FC236}">
                <a16:creationId xmlns:a16="http://schemas.microsoft.com/office/drawing/2014/main" id="{649ACCEF-FB8E-4280-AB89-DFE1758EC88D}"/>
              </a:ext>
            </a:extLst>
          </p:cNvPr>
          <p:cNvPicPr>
            <a:picLocks noChangeAspect="1"/>
          </p:cNvPicPr>
          <p:nvPr/>
        </p:nvPicPr>
        <p:blipFill>
          <a:blip r:embed="rId5"/>
          <a:stretch>
            <a:fillRect/>
          </a:stretch>
        </p:blipFill>
        <p:spPr>
          <a:xfrm>
            <a:off x="10026425" y="232736"/>
            <a:ext cx="1936137" cy="1029210"/>
          </a:xfrm>
          <a:prstGeom prst="rect">
            <a:avLst/>
          </a:prstGeom>
        </p:spPr>
      </p:pic>
    </p:spTree>
    <p:extLst>
      <p:ext uri="{BB962C8B-B14F-4D97-AF65-F5344CB8AC3E}">
        <p14:creationId xmlns:p14="http://schemas.microsoft.com/office/powerpoint/2010/main" val="342663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838199" y="2339744"/>
            <a:ext cx="10515600" cy="1325563"/>
          </a:xfrm>
        </p:spPr>
        <p:txBody>
          <a:bodyPr>
            <a:noAutofit/>
          </a:bodyPr>
          <a:lstStyle/>
          <a:p>
            <a:pPr algn="ctr"/>
            <a:r>
              <a:rPr lang="en-US" sz="5400" dirty="0">
                <a:solidFill>
                  <a:schemeClr val="bg1"/>
                </a:solidFill>
                <a:latin typeface="+mn-lt"/>
              </a:rPr>
              <a:t>FALSE: </a:t>
            </a:r>
            <a:r>
              <a:rPr lang="en-US" sz="4000" dirty="0" err="1">
                <a:solidFill>
                  <a:schemeClr val="bg1"/>
                </a:solidFill>
                <a:latin typeface="+mn-lt"/>
              </a:rPr>
              <a:t>Heddal</a:t>
            </a:r>
            <a:r>
              <a:rPr lang="en-US" sz="4000" dirty="0">
                <a:solidFill>
                  <a:schemeClr val="bg1"/>
                </a:solidFill>
                <a:latin typeface="+mn-lt"/>
              </a:rPr>
              <a:t> Stave Church is the largest!</a:t>
            </a:r>
            <a:br>
              <a:rPr lang="en-US" sz="5400" dirty="0">
                <a:solidFill>
                  <a:schemeClr val="bg1"/>
                </a:solidFill>
                <a:latin typeface="+mn-lt"/>
              </a:rPr>
            </a:br>
            <a:r>
              <a:rPr lang="en-US" sz="4000" dirty="0">
                <a:solidFill>
                  <a:schemeClr val="bg1"/>
                </a:solidFill>
                <a:latin typeface="+mn-lt"/>
              </a:rPr>
              <a:t>It is 20 meters long and 16 meters wide, with 3 turrets standing 26 meters tall. </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27C76DB0-5910-4F63-AC2F-14C244C6629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803817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838199" y="2332162"/>
            <a:ext cx="10515600" cy="1325563"/>
          </a:xfrm>
        </p:spPr>
        <p:txBody>
          <a:bodyPr>
            <a:noAutofit/>
          </a:bodyPr>
          <a:lstStyle/>
          <a:p>
            <a:pPr algn="ctr"/>
            <a:r>
              <a:rPr lang="en-US" dirty="0">
                <a:solidFill>
                  <a:schemeClr val="bg1"/>
                </a:solidFill>
                <a:latin typeface="+mn-lt"/>
              </a:rPr>
              <a:t>True or False: Gol stave church has always been located in Oslo.</a:t>
            </a: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83" y="4851199"/>
            <a:ext cx="3459234" cy="691847"/>
          </a:xfrm>
          <a:prstGeom prst="rect">
            <a:avLst/>
          </a:prstGeom>
        </p:spPr>
      </p:pic>
      <p:pic>
        <p:nvPicPr>
          <p:cNvPr id="4" name="Picture 3" descr="A picture containing drawing, plate&#10;&#10;Description automatically generated">
            <a:extLst>
              <a:ext uri="{FF2B5EF4-FFF2-40B4-BE49-F238E27FC236}">
                <a16:creationId xmlns:a16="http://schemas.microsoft.com/office/drawing/2014/main" id="{B05E8188-E7B8-4444-954A-EF39ABD234D1}"/>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7" name="Picture 6">
            <a:extLst>
              <a:ext uri="{FF2B5EF4-FFF2-40B4-BE49-F238E27FC236}">
                <a16:creationId xmlns:a16="http://schemas.microsoft.com/office/drawing/2014/main" id="{D851AFA9-5393-442A-A9C5-9802A090A2A5}"/>
              </a:ext>
            </a:extLst>
          </p:cNvPr>
          <p:cNvPicPr>
            <a:picLocks noChangeAspect="1"/>
          </p:cNvPicPr>
          <p:nvPr/>
        </p:nvPicPr>
        <p:blipFill>
          <a:blip r:embed="rId5"/>
          <a:stretch>
            <a:fillRect/>
          </a:stretch>
        </p:blipFill>
        <p:spPr>
          <a:xfrm>
            <a:off x="10003839" y="252033"/>
            <a:ext cx="1937650" cy="1030014"/>
          </a:xfrm>
          <a:prstGeom prst="rect">
            <a:avLst/>
          </a:prstGeom>
        </p:spPr>
      </p:pic>
    </p:spTree>
    <p:extLst>
      <p:ext uri="{BB962C8B-B14F-4D97-AF65-F5344CB8AC3E}">
        <p14:creationId xmlns:p14="http://schemas.microsoft.com/office/powerpoint/2010/main" val="2632140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838199" y="2339744"/>
            <a:ext cx="10515600" cy="1325563"/>
          </a:xfrm>
        </p:spPr>
        <p:txBody>
          <a:bodyPr>
            <a:noAutofit/>
          </a:bodyPr>
          <a:lstStyle/>
          <a:p>
            <a:pPr algn="ctr"/>
            <a:r>
              <a:rPr lang="en-US" sz="5400" dirty="0">
                <a:solidFill>
                  <a:schemeClr val="bg1"/>
                </a:solidFill>
                <a:latin typeface="+mn-lt"/>
              </a:rPr>
              <a:t>False: </a:t>
            </a:r>
            <a:r>
              <a:rPr lang="en-US" sz="4000" dirty="0">
                <a:solidFill>
                  <a:schemeClr val="bg1"/>
                </a:solidFill>
                <a:latin typeface="+mn-lt"/>
              </a:rPr>
              <a:t>Gol Stave Church was </a:t>
            </a:r>
            <a:br>
              <a:rPr lang="en-US" sz="5400" dirty="0">
                <a:latin typeface="+mn-lt"/>
              </a:rPr>
            </a:br>
            <a:r>
              <a:rPr lang="en-US" sz="4000" dirty="0">
                <a:solidFill>
                  <a:schemeClr val="bg1"/>
                </a:solidFill>
                <a:latin typeface="+mn-lt"/>
              </a:rPr>
              <a:t>disassembled from its original location in Gol in 1881, and in 1885 was reconstructed on </a:t>
            </a:r>
            <a:r>
              <a:rPr lang="en-US" sz="4000" dirty="0" err="1">
                <a:solidFill>
                  <a:schemeClr val="bg1"/>
                </a:solidFill>
                <a:latin typeface="+mn-lt"/>
              </a:rPr>
              <a:t>Bygdøy</a:t>
            </a:r>
            <a:r>
              <a:rPr lang="en-US" sz="4000" dirty="0">
                <a:solidFill>
                  <a:schemeClr val="bg1"/>
                </a:solidFill>
                <a:latin typeface="+mn-lt"/>
              </a:rPr>
              <a:t> peninsula in Oslo. It is now part of the Museum of Cultural History.</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9310A8AA-38AC-4E64-BFC3-F1A3E569F591}"/>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2184679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838199" y="1666045"/>
            <a:ext cx="10515600" cy="1325563"/>
          </a:xfrm>
        </p:spPr>
        <p:txBody>
          <a:bodyPr>
            <a:normAutofit/>
          </a:bodyPr>
          <a:lstStyle/>
          <a:p>
            <a:r>
              <a:rPr lang="en-US" dirty="0">
                <a:solidFill>
                  <a:schemeClr val="bg1"/>
                </a:solidFill>
                <a:latin typeface="+mn-lt"/>
              </a:rPr>
              <a:t>What was the name of the troll who, legend says, helped build the </a:t>
            </a:r>
            <a:r>
              <a:rPr lang="en-US" dirty="0" err="1">
                <a:solidFill>
                  <a:schemeClr val="bg1"/>
                </a:solidFill>
                <a:latin typeface="+mn-lt"/>
              </a:rPr>
              <a:t>Heddal</a:t>
            </a:r>
            <a:r>
              <a:rPr lang="en-US" dirty="0">
                <a:solidFill>
                  <a:schemeClr val="bg1"/>
                </a:solidFill>
                <a:latin typeface="+mn-lt"/>
              </a:rPr>
              <a:t> Stave Church?</a:t>
            </a: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83" y="4851199"/>
            <a:ext cx="3459234" cy="691847"/>
          </a:xfrm>
          <a:prstGeom prst="rect">
            <a:avLst/>
          </a:prstGeom>
        </p:spPr>
      </p:pic>
      <p:sp>
        <p:nvSpPr>
          <p:cNvPr id="6" name="Title 1">
            <a:extLst>
              <a:ext uri="{FF2B5EF4-FFF2-40B4-BE49-F238E27FC236}">
                <a16:creationId xmlns:a16="http://schemas.microsoft.com/office/drawing/2014/main" id="{E496CB52-92DD-406A-B3D7-CD5E7E085DA1}"/>
              </a:ext>
            </a:extLst>
          </p:cNvPr>
          <p:cNvSpPr txBox="1">
            <a:spLocks/>
          </p:cNvSpPr>
          <p:nvPr/>
        </p:nvSpPr>
        <p:spPr>
          <a:xfrm>
            <a:off x="419098" y="2963971"/>
            <a:ext cx="11353801" cy="2471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solidFill>
                <a:latin typeface="+mn-lt"/>
              </a:rPr>
              <a:t>Olaf          Sigurd          Grendel          Finn</a:t>
            </a:r>
            <a:br>
              <a:rPr lang="en-US" dirty="0">
                <a:latin typeface="+mn-lt"/>
              </a:rPr>
            </a:br>
            <a:endParaRPr lang="en-US" dirty="0">
              <a:latin typeface="+mn-lt"/>
            </a:endParaRPr>
          </a:p>
        </p:txBody>
      </p:sp>
      <p:pic>
        <p:nvPicPr>
          <p:cNvPr id="7" name="Picture 6" descr="A picture containing drawing, plate&#10;&#10;Description automatically generated">
            <a:extLst>
              <a:ext uri="{FF2B5EF4-FFF2-40B4-BE49-F238E27FC236}">
                <a16:creationId xmlns:a16="http://schemas.microsoft.com/office/drawing/2014/main" id="{C17F768C-FF6D-48B1-B463-92928C3FAFDE}"/>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3" name="Picture 2">
            <a:extLst>
              <a:ext uri="{FF2B5EF4-FFF2-40B4-BE49-F238E27FC236}">
                <a16:creationId xmlns:a16="http://schemas.microsoft.com/office/drawing/2014/main" id="{83928336-0615-472A-BAC8-7A07961B7B9D}"/>
              </a:ext>
            </a:extLst>
          </p:cNvPr>
          <p:cNvPicPr>
            <a:picLocks noChangeAspect="1"/>
          </p:cNvPicPr>
          <p:nvPr/>
        </p:nvPicPr>
        <p:blipFill>
          <a:blip r:embed="rId5"/>
          <a:stretch>
            <a:fillRect/>
          </a:stretch>
        </p:blipFill>
        <p:spPr>
          <a:xfrm>
            <a:off x="9974785" y="232736"/>
            <a:ext cx="1936137" cy="1029210"/>
          </a:xfrm>
          <a:prstGeom prst="rect">
            <a:avLst/>
          </a:prstGeom>
        </p:spPr>
      </p:pic>
    </p:spTree>
    <p:extLst>
      <p:ext uri="{BB962C8B-B14F-4D97-AF65-F5344CB8AC3E}">
        <p14:creationId xmlns:p14="http://schemas.microsoft.com/office/powerpoint/2010/main" val="1786349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838200" y="2339744"/>
            <a:ext cx="10515600" cy="1325563"/>
          </a:xfrm>
        </p:spPr>
        <p:txBody>
          <a:bodyPr>
            <a:noAutofit/>
          </a:bodyPr>
          <a:lstStyle/>
          <a:p>
            <a:pPr algn="ctr"/>
            <a:r>
              <a:rPr lang="en-US" sz="5400" dirty="0">
                <a:solidFill>
                  <a:schemeClr val="bg1"/>
                </a:solidFill>
                <a:latin typeface="+mn-lt"/>
              </a:rPr>
              <a:t>Finn </a:t>
            </a:r>
            <a:r>
              <a:rPr lang="en-US" sz="5400" dirty="0" err="1">
                <a:solidFill>
                  <a:schemeClr val="bg1"/>
                </a:solidFill>
                <a:latin typeface="+mn-lt"/>
              </a:rPr>
              <a:t>Finehair</a:t>
            </a:r>
            <a:br>
              <a:rPr lang="en-US" sz="5400" dirty="0">
                <a:latin typeface="+mn-lt"/>
              </a:rPr>
            </a:br>
            <a:r>
              <a:rPr lang="en-US" sz="4000" dirty="0">
                <a:solidFill>
                  <a:schemeClr val="bg1"/>
                </a:solidFill>
                <a:latin typeface="+mn-lt"/>
              </a:rPr>
              <a:t>He is said to have completed the </a:t>
            </a:r>
            <a:r>
              <a:rPr lang="en-US" sz="4000" dirty="0" err="1">
                <a:solidFill>
                  <a:schemeClr val="bg1"/>
                </a:solidFill>
                <a:latin typeface="+mn-lt"/>
              </a:rPr>
              <a:t>Heddal</a:t>
            </a:r>
            <a:r>
              <a:rPr lang="en-US" sz="4000" dirty="0">
                <a:solidFill>
                  <a:schemeClr val="bg1"/>
                </a:solidFill>
                <a:latin typeface="+mn-lt"/>
              </a:rPr>
              <a:t> Stave Church in just three days! According to legend, Finn </a:t>
            </a:r>
            <a:r>
              <a:rPr lang="en-US" sz="4000" dirty="0" err="1">
                <a:solidFill>
                  <a:schemeClr val="bg1"/>
                </a:solidFill>
                <a:latin typeface="+mn-lt"/>
              </a:rPr>
              <a:t>Finehair</a:t>
            </a:r>
            <a:r>
              <a:rPr lang="en-US" sz="4000" dirty="0">
                <a:solidFill>
                  <a:schemeClr val="bg1"/>
                </a:solidFill>
                <a:latin typeface="+mn-lt"/>
              </a:rPr>
              <a:t> (</a:t>
            </a:r>
            <a:r>
              <a:rPr lang="en-US" sz="4000" i="1" dirty="0">
                <a:solidFill>
                  <a:schemeClr val="bg1"/>
                </a:solidFill>
                <a:latin typeface="+mn-lt"/>
              </a:rPr>
              <a:t>Finn </a:t>
            </a:r>
            <a:r>
              <a:rPr lang="en-US" sz="4000" i="1" dirty="0" err="1">
                <a:solidFill>
                  <a:schemeClr val="bg1"/>
                </a:solidFill>
                <a:latin typeface="+mn-lt"/>
              </a:rPr>
              <a:t>Fagerlokk</a:t>
            </a:r>
            <a:r>
              <a:rPr lang="en-US" sz="4000" dirty="0">
                <a:solidFill>
                  <a:schemeClr val="bg1"/>
                </a:solidFill>
                <a:latin typeface="+mn-lt"/>
              </a:rPr>
              <a:t>) also played a part in building Nidaros Cathedral in Trondheim and Lund Cathedral in Sweden.</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4" y="4866363"/>
            <a:ext cx="2105910" cy="1991636"/>
          </a:xfrm>
          <a:prstGeom prst="rect">
            <a:avLst/>
          </a:prstGeom>
        </p:spPr>
      </p:pic>
      <p:pic>
        <p:nvPicPr>
          <p:cNvPr id="5" name="Picture 4">
            <a:extLst>
              <a:ext uri="{FF2B5EF4-FFF2-40B4-BE49-F238E27FC236}">
                <a16:creationId xmlns:a16="http://schemas.microsoft.com/office/drawing/2014/main" id="{FAD58822-C125-424B-A9E9-27BB33BB437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1793242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279854" y="1929548"/>
            <a:ext cx="11632290" cy="1325563"/>
          </a:xfrm>
        </p:spPr>
        <p:txBody>
          <a:bodyPr>
            <a:noAutofit/>
          </a:bodyPr>
          <a:lstStyle/>
          <a:p>
            <a:pPr algn="ctr"/>
            <a:r>
              <a:rPr lang="en-US" dirty="0">
                <a:solidFill>
                  <a:schemeClr val="bg1"/>
                </a:solidFill>
                <a:latin typeface="+mn-lt"/>
              </a:rPr>
              <a:t>The Society for the Preservation of Ancient Norwegian Monuments (</a:t>
            </a:r>
            <a:r>
              <a:rPr lang="en-US" i="1" dirty="0" err="1">
                <a:solidFill>
                  <a:schemeClr val="bg1"/>
                </a:solidFill>
                <a:latin typeface="+mn-lt"/>
              </a:rPr>
              <a:t>Fortidsminneforeningen</a:t>
            </a:r>
            <a:r>
              <a:rPr lang="en-US" dirty="0">
                <a:solidFill>
                  <a:schemeClr val="bg1"/>
                </a:solidFill>
                <a:latin typeface="+mn-lt"/>
              </a:rPr>
              <a:t>) manages how many of the 28 remaining </a:t>
            </a:r>
            <a:br>
              <a:rPr lang="en-US" dirty="0">
                <a:solidFill>
                  <a:schemeClr val="bg1"/>
                </a:solidFill>
                <a:latin typeface="+mn-lt"/>
              </a:rPr>
            </a:br>
            <a:r>
              <a:rPr lang="en-US" dirty="0">
                <a:solidFill>
                  <a:schemeClr val="bg1"/>
                </a:solidFill>
                <a:latin typeface="+mn-lt"/>
              </a:rPr>
              <a:t>stave churches?</a:t>
            </a: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83" y="5030489"/>
            <a:ext cx="3459234" cy="691847"/>
          </a:xfrm>
          <a:prstGeom prst="rect">
            <a:avLst/>
          </a:prstGeom>
        </p:spPr>
      </p:pic>
      <p:sp>
        <p:nvSpPr>
          <p:cNvPr id="6" name="Title 1">
            <a:extLst>
              <a:ext uri="{FF2B5EF4-FFF2-40B4-BE49-F238E27FC236}">
                <a16:creationId xmlns:a16="http://schemas.microsoft.com/office/drawing/2014/main" id="{E496CB52-92DD-406A-B3D7-CD5E7E085DA1}"/>
              </a:ext>
            </a:extLst>
          </p:cNvPr>
          <p:cNvSpPr txBox="1">
            <a:spLocks/>
          </p:cNvSpPr>
          <p:nvPr/>
        </p:nvSpPr>
        <p:spPr>
          <a:xfrm>
            <a:off x="1837065" y="3072081"/>
            <a:ext cx="8517868" cy="2471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solidFill>
                <a:latin typeface="+mn-lt"/>
              </a:rPr>
              <a:t>2		8		19		All of Them</a:t>
            </a:r>
          </a:p>
        </p:txBody>
      </p:sp>
      <p:pic>
        <p:nvPicPr>
          <p:cNvPr id="7" name="Picture 6" descr="A picture containing drawing, plate&#10;&#10;Description automatically generated">
            <a:extLst>
              <a:ext uri="{FF2B5EF4-FFF2-40B4-BE49-F238E27FC236}">
                <a16:creationId xmlns:a16="http://schemas.microsoft.com/office/drawing/2014/main" id="{BF231E75-9057-4056-AA8D-7F5C084BCF6D}"/>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3" name="Picture 2">
            <a:extLst>
              <a:ext uri="{FF2B5EF4-FFF2-40B4-BE49-F238E27FC236}">
                <a16:creationId xmlns:a16="http://schemas.microsoft.com/office/drawing/2014/main" id="{A34525A0-3A0E-44EC-8B09-B486ABC577F4}"/>
              </a:ext>
            </a:extLst>
          </p:cNvPr>
          <p:cNvPicPr>
            <a:picLocks noChangeAspect="1"/>
          </p:cNvPicPr>
          <p:nvPr/>
        </p:nvPicPr>
        <p:blipFill>
          <a:blip r:embed="rId5"/>
          <a:stretch>
            <a:fillRect/>
          </a:stretch>
        </p:blipFill>
        <p:spPr>
          <a:xfrm>
            <a:off x="10041210" y="267493"/>
            <a:ext cx="1936138" cy="1029210"/>
          </a:xfrm>
          <a:prstGeom prst="rect">
            <a:avLst/>
          </a:prstGeom>
        </p:spPr>
      </p:pic>
    </p:spTree>
    <p:extLst>
      <p:ext uri="{BB962C8B-B14F-4D97-AF65-F5344CB8AC3E}">
        <p14:creationId xmlns:p14="http://schemas.microsoft.com/office/powerpoint/2010/main" val="3189160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838199" y="2339744"/>
            <a:ext cx="10515600" cy="1325563"/>
          </a:xfrm>
        </p:spPr>
        <p:txBody>
          <a:bodyPr>
            <a:noAutofit/>
          </a:bodyPr>
          <a:lstStyle/>
          <a:p>
            <a:pPr algn="ctr"/>
            <a:r>
              <a:rPr lang="en-US" sz="5400" dirty="0">
                <a:solidFill>
                  <a:schemeClr val="bg1"/>
                </a:solidFill>
                <a:latin typeface="+mn-lt"/>
              </a:rPr>
              <a:t>8</a:t>
            </a:r>
            <a:br>
              <a:rPr lang="en-US" sz="5400" dirty="0">
                <a:latin typeface="+mn-lt"/>
              </a:rPr>
            </a:br>
            <a:r>
              <a:rPr lang="en-US" sz="4000" dirty="0">
                <a:solidFill>
                  <a:schemeClr val="bg1"/>
                </a:solidFill>
                <a:latin typeface="+mn-lt"/>
              </a:rPr>
              <a:t>They include the churches of </a:t>
            </a:r>
            <a:r>
              <a:rPr lang="en-US" sz="4000" dirty="0" err="1">
                <a:solidFill>
                  <a:schemeClr val="bg1"/>
                </a:solidFill>
                <a:latin typeface="+mn-lt"/>
              </a:rPr>
              <a:t>Borgund</a:t>
            </a:r>
            <a:r>
              <a:rPr lang="en-US" sz="4000" dirty="0">
                <a:solidFill>
                  <a:schemeClr val="bg1"/>
                </a:solidFill>
                <a:latin typeface="+mn-lt"/>
              </a:rPr>
              <a:t>, </a:t>
            </a:r>
            <a:r>
              <a:rPr lang="en-US" sz="4000" dirty="0" err="1">
                <a:solidFill>
                  <a:schemeClr val="bg1"/>
                </a:solidFill>
                <a:latin typeface="+mn-lt"/>
              </a:rPr>
              <a:t>Urnes</a:t>
            </a:r>
            <a:r>
              <a:rPr lang="en-US" sz="4000" dirty="0">
                <a:solidFill>
                  <a:schemeClr val="bg1"/>
                </a:solidFill>
                <a:latin typeface="+mn-lt"/>
              </a:rPr>
              <a:t>, </a:t>
            </a:r>
            <a:r>
              <a:rPr lang="en-US" sz="4000" dirty="0" err="1">
                <a:solidFill>
                  <a:schemeClr val="bg1"/>
                </a:solidFill>
                <a:latin typeface="+mn-lt"/>
              </a:rPr>
              <a:t>Hopperstad</a:t>
            </a:r>
            <a:r>
              <a:rPr lang="en-US" sz="4000" dirty="0">
                <a:solidFill>
                  <a:schemeClr val="bg1"/>
                </a:solidFill>
                <a:latin typeface="+mn-lt"/>
              </a:rPr>
              <a:t>, and </a:t>
            </a:r>
            <a:r>
              <a:rPr lang="en-US" sz="4000" dirty="0" err="1">
                <a:solidFill>
                  <a:schemeClr val="bg1"/>
                </a:solidFill>
                <a:latin typeface="+mn-lt"/>
              </a:rPr>
              <a:t>Uvdal</a:t>
            </a:r>
            <a:r>
              <a:rPr lang="en-US" sz="4000" dirty="0">
                <a:solidFill>
                  <a:schemeClr val="bg1"/>
                </a:solidFill>
                <a:latin typeface="+mn-lt"/>
              </a:rPr>
              <a:t>.</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FAD58822-C125-424B-A9E9-27BB33BB437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2494107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838200" y="2098801"/>
            <a:ext cx="10515600" cy="1325563"/>
          </a:xfrm>
        </p:spPr>
        <p:txBody>
          <a:bodyPr>
            <a:noAutofit/>
          </a:bodyPr>
          <a:lstStyle/>
          <a:p>
            <a:pPr algn="ctr"/>
            <a:r>
              <a:rPr lang="en-US" dirty="0">
                <a:solidFill>
                  <a:schemeClr val="bg1"/>
                </a:solidFill>
                <a:latin typeface="+mn-lt"/>
              </a:rPr>
              <a:t>The heyday for stave churches was between the 12</a:t>
            </a:r>
            <a:r>
              <a:rPr lang="en-US" baseline="30000" dirty="0">
                <a:solidFill>
                  <a:schemeClr val="bg1"/>
                </a:solidFill>
                <a:latin typeface="+mn-lt"/>
              </a:rPr>
              <a:t>th</a:t>
            </a:r>
            <a:r>
              <a:rPr lang="en-US" dirty="0">
                <a:solidFill>
                  <a:schemeClr val="bg1"/>
                </a:solidFill>
                <a:latin typeface="+mn-lt"/>
              </a:rPr>
              <a:t> and 14</a:t>
            </a:r>
            <a:r>
              <a:rPr lang="en-US" baseline="30000" dirty="0">
                <a:solidFill>
                  <a:schemeClr val="bg1"/>
                </a:solidFill>
                <a:latin typeface="+mn-lt"/>
              </a:rPr>
              <a:t>th</a:t>
            </a:r>
            <a:r>
              <a:rPr lang="en-US" dirty="0">
                <a:solidFill>
                  <a:schemeClr val="bg1"/>
                </a:solidFill>
                <a:latin typeface="+mn-lt"/>
              </a:rPr>
              <a:t> centuries. How many churches were thought to have been built during this time period?</a:t>
            </a: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83" y="5066349"/>
            <a:ext cx="3459234" cy="691847"/>
          </a:xfrm>
          <a:prstGeom prst="rect">
            <a:avLst/>
          </a:prstGeom>
        </p:spPr>
      </p:pic>
      <p:sp>
        <p:nvSpPr>
          <p:cNvPr id="6" name="Title 1">
            <a:extLst>
              <a:ext uri="{FF2B5EF4-FFF2-40B4-BE49-F238E27FC236}">
                <a16:creationId xmlns:a16="http://schemas.microsoft.com/office/drawing/2014/main" id="{E496CB52-92DD-406A-B3D7-CD5E7E085DA1}"/>
              </a:ext>
            </a:extLst>
          </p:cNvPr>
          <p:cNvSpPr txBox="1">
            <a:spLocks/>
          </p:cNvSpPr>
          <p:nvPr/>
        </p:nvSpPr>
        <p:spPr>
          <a:xfrm>
            <a:off x="838200" y="3225596"/>
            <a:ext cx="10755702" cy="2471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solidFill>
                <a:latin typeface="+mn-lt"/>
              </a:rPr>
              <a:t>200-300          552          880          Over 1,000</a:t>
            </a:r>
          </a:p>
        </p:txBody>
      </p:sp>
      <p:pic>
        <p:nvPicPr>
          <p:cNvPr id="7" name="Picture 6" descr="A picture containing drawing, plate&#10;&#10;Description automatically generated">
            <a:extLst>
              <a:ext uri="{FF2B5EF4-FFF2-40B4-BE49-F238E27FC236}">
                <a16:creationId xmlns:a16="http://schemas.microsoft.com/office/drawing/2014/main" id="{AD70F832-8D4C-481E-8DA7-FBA5D3685D23}"/>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3" name="Picture 2">
            <a:extLst>
              <a:ext uri="{FF2B5EF4-FFF2-40B4-BE49-F238E27FC236}">
                <a16:creationId xmlns:a16="http://schemas.microsoft.com/office/drawing/2014/main" id="{EE5A9042-E452-454E-9237-62F3104930AE}"/>
              </a:ext>
            </a:extLst>
          </p:cNvPr>
          <p:cNvPicPr>
            <a:picLocks noChangeAspect="1"/>
          </p:cNvPicPr>
          <p:nvPr/>
        </p:nvPicPr>
        <p:blipFill>
          <a:blip r:embed="rId5"/>
          <a:stretch>
            <a:fillRect/>
          </a:stretch>
        </p:blipFill>
        <p:spPr>
          <a:xfrm>
            <a:off x="10058401" y="232580"/>
            <a:ext cx="1936878" cy="1029603"/>
          </a:xfrm>
          <a:prstGeom prst="rect">
            <a:avLst/>
          </a:prstGeom>
        </p:spPr>
      </p:pic>
    </p:spTree>
    <p:extLst>
      <p:ext uri="{BB962C8B-B14F-4D97-AF65-F5344CB8AC3E}">
        <p14:creationId xmlns:p14="http://schemas.microsoft.com/office/powerpoint/2010/main" val="1679584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838199" y="2339744"/>
            <a:ext cx="10515600" cy="1325563"/>
          </a:xfrm>
        </p:spPr>
        <p:txBody>
          <a:bodyPr>
            <a:noAutofit/>
          </a:bodyPr>
          <a:lstStyle/>
          <a:p>
            <a:pPr algn="ctr"/>
            <a:r>
              <a:rPr lang="en-US" sz="5400" dirty="0">
                <a:solidFill>
                  <a:schemeClr val="bg1"/>
                </a:solidFill>
                <a:latin typeface="+mn-lt"/>
              </a:rPr>
              <a:t>Over 1,000</a:t>
            </a:r>
            <a:br>
              <a:rPr lang="en-US" sz="5400" dirty="0">
                <a:latin typeface="+mn-lt"/>
              </a:rPr>
            </a:br>
            <a:r>
              <a:rPr lang="en-US" sz="4000" dirty="0">
                <a:solidFill>
                  <a:schemeClr val="bg1"/>
                </a:solidFill>
                <a:latin typeface="+mn-lt"/>
              </a:rPr>
              <a:t>It is estimated that 1-2 thousand stave churches were built during this era all across Europe. Only 28 remain today and all are located in Norway.</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FAD58822-C125-424B-A9E9-27BB33BB437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334669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287454" y="2630311"/>
            <a:ext cx="6435399" cy="1325563"/>
          </a:xfrm>
        </p:spPr>
        <p:txBody>
          <a:bodyPr>
            <a:noAutofit/>
          </a:bodyPr>
          <a:lstStyle/>
          <a:p>
            <a:pPr algn="ctr"/>
            <a:r>
              <a:rPr lang="en-US" sz="3600" dirty="0" err="1">
                <a:solidFill>
                  <a:schemeClr val="bg1"/>
                </a:solidFill>
                <a:latin typeface="+mn-lt"/>
              </a:rPr>
              <a:t>Stavkirker</a:t>
            </a:r>
            <a:r>
              <a:rPr lang="en-US" sz="3600" dirty="0">
                <a:solidFill>
                  <a:schemeClr val="bg1"/>
                </a:solidFill>
                <a:latin typeface="+mn-lt"/>
              </a:rPr>
              <a:t>/</a:t>
            </a:r>
            <a:r>
              <a:rPr lang="en-US" sz="3600" dirty="0" err="1">
                <a:solidFill>
                  <a:schemeClr val="bg1"/>
                </a:solidFill>
                <a:latin typeface="+mn-lt"/>
              </a:rPr>
              <a:t>stavkyrkjer</a:t>
            </a:r>
            <a:r>
              <a:rPr lang="en-US" sz="3600" dirty="0">
                <a:solidFill>
                  <a:schemeClr val="bg1"/>
                </a:solidFill>
                <a:latin typeface="+mn-lt"/>
              </a:rPr>
              <a:t> (stave churches) are considered to be among the most important examples of wooden medieval architecture in Europe. Today there are only 28 left in existence and they are all located in Norway. This quiz will test your knowledge of these magnificent structures. </a:t>
            </a:r>
            <a:endParaRPr lang="en-US" sz="3600" b="1" dirty="0">
              <a:solidFill>
                <a:schemeClr val="bg1"/>
              </a:solidFill>
              <a:latin typeface="+mn-lt"/>
            </a:endParaRPr>
          </a:p>
        </p:txBody>
      </p:sp>
      <p:pic>
        <p:nvPicPr>
          <p:cNvPr id="5" name="Picture 4" descr="A large green field with a mountain in the background&#10;&#10;Description automatically generated">
            <a:extLst>
              <a:ext uri="{FF2B5EF4-FFF2-40B4-BE49-F238E27FC236}">
                <a16:creationId xmlns:a16="http://schemas.microsoft.com/office/drawing/2014/main" id="{2661A1F0-9BB2-453F-8D85-5253DABB3941}"/>
              </a:ext>
            </a:extLst>
          </p:cNvPr>
          <p:cNvPicPr>
            <a:picLocks noChangeAspect="1"/>
          </p:cNvPicPr>
          <p:nvPr/>
        </p:nvPicPr>
        <p:blipFill rotWithShape="1">
          <a:blip r:embed="rId2">
            <a:extLst>
              <a:ext uri="{28A0092B-C50C-407E-A947-70E740481C1C}">
                <a14:useLocalDpi xmlns:a14="http://schemas.microsoft.com/office/drawing/2010/main" val="0"/>
              </a:ext>
            </a:extLst>
          </a:blip>
          <a:srcRect l="38201" r="10629"/>
          <a:stretch/>
        </p:blipFill>
        <p:spPr>
          <a:xfrm>
            <a:off x="6929887" y="0"/>
            <a:ext cx="5262113" cy="6858000"/>
          </a:xfrm>
          <a:prstGeom prst="rect">
            <a:avLst/>
          </a:prstGeom>
        </p:spPr>
      </p:pic>
      <p:sp>
        <p:nvSpPr>
          <p:cNvPr id="7" name="TextBox 6">
            <a:extLst>
              <a:ext uri="{FF2B5EF4-FFF2-40B4-BE49-F238E27FC236}">
                <a16:creationId xmlns:a16="http://schemas.microsoft.com/office/drawing/2014/main" id="{07148C9C-49CE-4539-8F12-74B2F1BBBEB9}"/>
              </a:ext>
            </a:extLst>
          </p:cNvPr>
          <p:cNvSpPr txBox="1"/>
          <p:nvPr/>
        </p:nvSpPr>
        <p:spPr>
          <a:xfrm>
            <a:off x="8275607" y="6519446"/>
            <a:ext cx="5262113" cy="338554"/>
          </a:xfrm>
          <a:prstGeom prst="rect">
            <a:avLst/>
          </a:prstGeom>
          <a:noFill/>
        </p:spPr>
        <p:txBody>
          <a:bodyPr wrap="square" rtlCol="0">
            <a:spAutoFit/>
          </a:bodyPr>
          <a:lstStyle/>
          <a:p>
            <a:r>
              <a:rPr lang="en-US" sz="1600" dirty="0">
                <a:solidFill>
                  <a:schemeClr val="bg1"/>
                </a:solidFill>
              </a:rPr>
              <a:t>Photo: Andrew Knott/Borton Overseas Client</a:t>
            </a:r>
          </a:p>
        </p:txBody>
      </p:sp>
    </p:spTree>
    <p:extLst>
      <p:ext uri="{BB962C8B-B14F-4D97-AF65-F5344CB8AC3E}">
        <p14:creationId xmlns:p14="http://schemas.microsoft.com/office/powerpoint/2010/main" val="1807394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838199" y="2332162"/>
            <a:ext cx="10515600" cy="1325563"/>
          </a:xfrm>
        </p:spPr>
        <p:txBody>
          <a:bodyPr>
            <a:normAutofit fontScale="90000"/>
          </a:bodyPr>
          <a:lstStyle/>
          <a:p>
            <a:pPr algn="ctr"/>
            <a:r>
              <a:rPr lang="en-US" dirty="0">
                <a:solidFill>
                  <a:schemeClr val="bg1"/>
                </a:solidFill>
                <a:latin typeface="+mn-lt"/>
              </a:rPr>
              <a:t>True or False: Stone, metal and wood were all common structural materials used in the building of stave churches.</a:t>
            </a: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83" y="4851199"/>
            <a:ext cx="3459234" cy="691847"/>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0931D542-794A-4DCC-B21F-7724D5AD5049}"/>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3" name="Picture 2">
            <a:extLst>
              <a:ext uri="{FF2B5EF4-FFF2-40B4-BE49-F238E27FC236}">
                <a16:creationId xmlns:a16="http://schemas.microsoft.com/office/drawing/2014/main" id="{8646E0F3-2DF4-491B-BFCF-73C585F6AA48}"/>
              </a:ext>
            </a:extLst>
          </p:cNvPr>
          <p:cNvPicPr>
            <a:picLocks noChangeAspect="1"/>
          </p:cNvPicPr>
          <p:nvPr/>
        </p:nvPicPr>
        <p:blipFill>
          <a:blip r:embed="rId5"/>
          <a:stretch>
            <a:fillRect/>
          </a:stretch>
        </p:blipFill>
        <p:spPr>
          <a:xfrm>
            <a:off x="10005353" y="232737"/>
            <a:ext cx="1936138" cy="1029210"/>
          </a:xfrm>
          <a:prstGeom prst="rect">
            <a:avLst/>
          </a:prstGeom>
        </p:spPr>
      </p:pic>
    </p:spTree>
    <p:extLst>
      <p:ext uri="{BB962C8B-B14F-4D97-AF65-F5344CB8AC3E}">
        <p14:creationId xmlns:p14="http://schemas.microsoft.com/office/powerpoint/2010/main" val="4102957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838199" y="2339744"/>
            <a:ext cx="10515600" cy="1325563"/>
          </a:xfrm>
        </p:spPr>
        <p:txBody>
          <a:bodyPr>
            <a:noAutofit/>
          </a:bodyPr>
          <a:lstStyle/>
          <a:p>
            <a:pPr algn="ctr"/>
            <a:r>
              <a:rPr lang="en-US" sz="5400" dirty="0">
                <a:solidFill>
                  <a:schemeClr val="bg1"/>
                </a:solidFill>
                <a:latin typeface="+mn-lt"/>
              </a:rPr>
              <a:t>FALSE: </a:t>
            </a:r>
            <a:r>
              <a:rPr lang="en-US" sz="4000" dirty="0">
                <a:solidFill>
                  <a:schemeClr val="bg1"/>
                </a:solidFill>
                <a:latin typeface="+mn-lt"/>
              </a:rPr>
              <a:t>Stave churches have a post and lintel building structure composed primarily of wood. Metal was only used on decorative door panels and locks. </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FAD58822-C125-424B-A9E9-27BB33BB437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151687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838201" y="1462837"/>
            <a:ext cx="10515600" cy="1325563"/>
          </a:xfrm>
        </p:spPr>
        <p:txBody>
          <a:bodyPr>
            <a:normAutofit/>
          </a:bodyPr>
          <a:lstStyle/>
          <a:p>
            <a:pPr algn="ctr"/>
            <a:r>
              <a:rPr lang="en-US" dirty="0">
                <a:solidFill>
                  <a:schemeClr val="bg1"/>
                </a:solidFill>
                <a:latin typeface="+mn-lt"/>
              </a:rPr>
              <a:t>Late Viking-era carvings are featured on which part of the </a:t>
            </a:r>
            <a:r>
              <a:rPr lang="en-US" dirty="0" err="1">
                <a:solidFill>
                  <a:schemeClr val="bg1"/>
                </a:solidFill>
                <a:latin typeface="+mn-lt"/>
              </a:rPr>
              <a:t>Urnes</a:t>
            </a:r>
            <a:r>
              <a:rPr lang="en-US" dirty="0">
                <a:solidFill>
                  <a:schemeClr val="bg1"/>
                </a:solidFill>
                <a:latin typeface="+mn-lt"/>
              </a:rPr>
              <a:t> Stave Church?</a:t>
            </a: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83" y="5309242"/>
            <a:ext cx="3459234" cy="691847"/>
          </a:xfrm>
          <a:prstGeom prst="rect">
            <a:avLst/>
          </a:prstGeom>
        </p:spPr>
      </p:pic>
      <p:sp>
        <p:nvSpPr>
          <p:cNvPr id="6" name="Title 1">
            <a:extLst>
              <a:ext uri="{FF2B5EF4-FFF2-40B4-BE49-F238E27FC236}">
                <a16:creationId xmlns:a16="http://schemas.microsoft.com/office/drawing/2014/main" id="{E496CB52-92DD-406A-B3D7-CD5E7E085DA1}"/>
              </a:ext>
            </a:extLst>
          </p:cNvPr>
          <p:cNvSpPr txBox="1">
            <a:spLocks/>
          </p:cNvSpPr>
          <p:nvPr/>
        </p:nvSpPr>
        <p:spPr>
          <a:xfrm>
            <a:off x="838199" y="2788400"/>
            <a:ext cx="10755702" cy="247130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solidFill>
                <a:latin typeface="+mn-lt"/>
              </a:rPr>
              <a:t>Entry Doors          </a:t>
            </a:r>
          </a:p>
          <a:p>
            <a:pPr algn="ctr"/>
            <a:r>
              <a:rPr lang="en-US" dirty="0">
                <a:solidFill>
                  <a:schemeClr val="bg1"/>
                </a:solidFill>
                <a:latin typeface="+mn-lt"/>
              </a:rPr>
              <a:t>Altar         </a:t>
            </a:r>
          </a:p>
          <a:p>
            <a:pPr algn="ctr"/>
            <a:r>
              <a:rPr lang="en-US" dirty="0">
                <a:solidFill>
                  <a:schemeClr val="bg1"/>
                </a:solidFill>
                <a:latin typeface="+mn-lt"/>
              </a:rPr>
              <a:t>Between the Pews</a:t>
            </a:r>
          </a:p>
          <a:p>
            <a:pPr algn="ctr"/>
            <a:r>
              <a:rPr lang="en-US" dirty="0">
                <a:solidFill>
                  <a:schemeClr val="bg1"/>
                </a:solidFill>
                <a:latin typeface="+mn-lt"/>
              </a:rPr>
              <a:t>Interior Walls</a:t>
            </a:r>
          </a:p>
        </p:txBody>
      </p:sp>
      <p:pic>
        <p:nvPicPr>
          <p:cNvPr id="7" name="Picture 6" descr="A picture containing drawing, plate&#10;&#10;Description automatically generated">
            <a:extLst>
              <a:ext uri="{FF2B5EF4-FFF2-40B4-BE49-F238E27FC236}">
                <a16:creationId xmlns:a16="http://schemas.microsoft.com/office/drawing/2014/main" id="{9EDEA485-2464-411C-B809-F02E18C2947C}"/>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3" name="Picture 2">
            <a:extLst>
              <a:ext uri="{FF2B5EF4-FFF2-40B4-BE49-F238E27FC236}">
                <a16:creationId xmlns:a16="http://schemas.microsoft.com/office/drawing/2014/main" id="{C9ED102B-4669-4C6B-971C-16C92A287DFB}"/>
              </a:ext>
            </a:extLst>
          </p:cNvPr>
          <p:cNvPicPr>
            <a:picLocks noChangeAspect="1"/>
          </p:cNvPicPr>
          <p:nvPr/>
        </p:nvPicPr>
        <p:blipFill>
          <a:blip r:embed="rId5"/>
          <a:stretch>
            <a:fillRect/>
          </a:stretch>
        </p:blipFill>
        <p:spPr>
          <a:xfrm>
            <a:off x="10040472" y="232736"/>
            <a:ext cx="1933618" cy="1027871"/>
          </a:xfrm>
          <a:prstGeom prst="rect">
            <a:avLst/>
          </a:prstGeom>
        </p:spPr>
      </p:pic>
    </p:spTree>
    <p:extLst>
      <p:ext uri="{BB962C8B-B14F-4D97-AF65-F5344CB8AC3E}">
        <p14:creationId xmlns:p14="http://schemas.microsoft.com/office/powerpoint/2010/main" val="3292400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838199" y="2339744"/>
            <a:ext cx="10515600" cy="1325563"/>
          </a:xfrm>
        </p:spPr>
        <p:txBody>
          <a:bodyPr>
            <a:noAutofit/>
          </a:bodyPr>
          <a:lstStyle/>
          <a:p>
            <a:pPr algn="ctr"/>
            <a:r>
              <a:rPr lang="en-US" sz="5400" dirty="0">
                <a:solidFill>
                  <a:schemeClr val="bg1"/>
                </a:solidFill>
                <a:latin typeface="+mn-lt"/>
              </a:rPr>
              <a:t>Entry Doors</a:t>
            </a:r>
            <a:br>
              <a:rPr lang="en-US" sz="5400" dirty="0">
                <a:solidFill>
                  <a:schemeClr val="bg1"/>
                </a:solidFill>
                <a:latin typeface="+mn-lt"/>
              </a:rPr>
            </a:br>
            <a:r>
              <a:rPr lang="en-US" sz="4000" dirty="0">
                <a:solidFill>
                  <a:schemeClr val="bg1"/>
                </a:solidFill>
                <a:latin typeface="+mn-lt"/>
              </a:rPr>
              <a:t>The wooden door panels are the original example of the </a:t>
            </a:r>
            <a:r>
              <a:rPr lang="en-US" sz="4000" dirty="0" err="1">
                <a:solidFill>
                  <a:schemeClr val="bg1"/>
                </a:solidFill>
                <a:latin typeface="+mn-lt"/>
              </a:rPr>
              <a:t>Urnes</a:t>
            </a:r>
            <a:r>
              <a:rPr lang="en-US" sz="4000" dirty="0">
                <a:solidFill>
                  <a:schemeClr val="bg1"/>
                </a:solidFill>
                <a:latin typeface="+mn-lt"/>
              </a:rPr>
              <a:t> Style of carving, which depicts sinuous animals interlacing and looping, with long eyes pointed forward. This style dates from </a:t>
            </a:r>
            <a:br>
              <a:rPr lang="en-US" sz="4000" dirty="0">
                <a:solidFill>
                  <a:schemeClr val="bg1"/>
                </a:solidFill>
                <a:latin typeface="+mn-lt"/>
              </a:rPr>
            </a:br>
            <a:r>
              <a:rPr lang="en-US" sz="4000" dirty="0">
                <a:solidFill>
                  <a:schemeClr val="bg1"/>
                </a:solidFill>
                <a:latin typeface="+mn-lt"/>
              </a:rPr>
              <a:t>1050 A.D. into the 12</a:t>
            </a:r>
            <a:r>
              <a:rPr lang="en-US" sz="4000" baseline="30000" dirty="0">
                <a:solidFill>
                  <a:schemeClr val="bg1"/>
                </a:solidFill>
                <a:latin typeface="+mn-lt"/>
              </a:rPr>
              <a:t>th</a:t>
            </a:r>
            <a:r>
              <a:rPr lang="en-US" sz="4000" dirty="0">
                <a:solidFill>
                  <a:schemeClr val="bg1"/>
                </a:solidFill>
                <a:latin typeface="+mn-lt"/>
              </a:rPr>
              <a:t> century. </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FAD58822-C125-424B-A9E9-27BB33BB437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3703818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838199" y="2545284"/>
            <a:ext cx="10515600" cy="1325563"/>
          </a:xfrm>
        </p:spPr>
        <p:txBody>
          <a:bodyPr>
            <a:noAutofit/>
          </a:bodyPr>
          <a:lstStyle/>
          <a:p>
            <a:pPr algn="ctr"/>
            <a:r>
              <a:rPr lang="en-US" dirty="0">
                <a:solidFill>
                  <a:schemeClr val="bg1"/>
                </a:solidFill>
                <a:latin typeface="+mn-lt"/>
              </a:rPr>
              <a:t>Ore-pine is the English translation for the cured heartwood of mountain fir trees that were used for the central supports of stave churches across Scandinavia. Each region had its own pronunciation for ore-pine. </a:t>
            </a:r>
            <a:br>
              <a:rPr lang="en-US" dirty="0">
                <a:solidFill>
                  <a:schemeClr val="bg1"/>
                </a:solidFill>
                <a:latin typeface="+mn-lt"/>
              </a:rPr>
            </a:br>
            <a:r>
              <a:rPr lang="en-US" dirty="0">
                <a:solidFill>
                  <a:schemeClr val="bg1"/>
                </a:solidFill>
                <a:latin typeface="+mn-lt"/>
              </a:rPr>
              <a:t>Which of these is Norwegian? </a:t>
            </a: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82" y="5933417"/>
            <a:ext cx="3459234" cy="691847"/>
          </a:xfrm>
          <a:prstGeom prst="rect">
            <a:avLst/>
          </a:prstGeom>
        </p:spPr>
      </p:pic>
      <p:sp>
        <p:nvSpPr>
          <p:cNvPr id="6" name="Title 1">
            <a:extLst>
              <a:ext uri="{FF2B5EF4-FFF2-40B4-BE49-F238E27FC236}">
                <a16:creationId xmlns:a16="http://schemas.microsoft.com/office/drawing/2014/main" id="{E496CB52-92DD-406A-B3D7-CD5E7E085DA1}"/>
              </a:ext>
            </a:extLst>
          </p:cNvPr>
          <p:cNvSpPr txBox="1">
            <a:spLocks/>
          </p:cNvSpPr>
          <p:nvPr/>
        </p:nvSpPr>
        <p:spPr>
          <a:xfrm>
            <a:off x="-1" y="4153962"/>
            <a:ext cx="11967713" cy="2471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err="1">
                <a:solidFill>
                  <a:schemeClr val="bg1"/>
                </a:solidFill>
                <a:latin typeface="+mn-lt"/>
              </a:rPr>
              <a:t>malmfura</a:t>
            </a:r>
            <a:r>
              <a:rPr lang="en-US" dirty="0">
                <a:solidFill>
                  <a:schemeClr val="bg1"/>
                </a:solidFill>
                <a:latin typeface="+mn-lt"/>
              </a:rPr>
              <a:t>       </a:t>
            </a:r>
            <a:r>
              <a:rPr lang="en-US" dirty="0" err="1">
                <a:solidFill>
                  <a:schemeClr val="bg1"/>
                </a:solidFill>
                <a:latin typeface="+mn-lt"/>
              </a:rPr>
              <a:t>malmfuru</a:t>
            </a:r>
            <a:r>
              <a:rPr lang="en-US" dirty="0">
                <a:solidFill>
                  <a:schemeClr val="bg1"/>
                </a:solidFill>
                <a:latin typeface="+mn-lt"/>
              </a:rPr>
              <a:t>       </a:t>
            </a:r>
            <a:r>
              <a:rPr lang="en-US" dirty="0" err="1">
                <a:solidFill>
                  <a:schemeClr val="bg1"/>
                </a:solidFill>
                <a:latin typeface="+mn-lt"/>
              </a:rPr>
              <a:t>malmfyr</a:t>
            </a:r>
            <a:r>
              <a:rPr lang="en-US" dirty="0">
                <a:solidFill>
                  <a:schemeClr val="bg1"/>
                </a:solidFill>
                <a:latin typeface="+mn-lt"/>
              </a:rPr>
              <a:t>       </a:t>
            </a:r>
            <a:r>
              <a:rPr lang="en-US" dirty="0" err="1">
                <a:solidFill>
                  <a:schemeClr val="bg1"/>
                </a:solidFill>
                <a:latin typeface="+mn-lt"/>
              </a:rPr>
              <a:t>málmfura</a:t>
            </a:r>
            <a:endParaRPr lang="en-US" dirty="0">
              <a:solidFill>
                <a:schemeClr val="bg1"/>
              </a:solidFill>
              <a:latin typeface="+mn-lt"/>
            </a:endParaRPr>
          </a:p>
        </p:txBody>
      </p:sp>
      <p:pic>
        <p:nvPicPr>
          <p:cNvPr id="7" name="Picture 6" descr="A picture containing drawing, plate&#10;&#10;Description automatically generated">
            <a:extLst>
              <a:ext uri="{FF2B5EF4-FFF2-40B4-BE49-F238E27FC236}">
                <a16:creationId xmlns:a16="http://schemas.microsoft.com/office/drawing/2014/main" id="{C6C95351-C7F4-4DA7-AE71-F469E4293300}"/>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3" name="Picture 2">
            <a:extLst>
              <a:ext uri="{FF2B5EF4-FFF2-40B4-BE49-F238E27FC236}">
                <a16:creationId xmlns:a16="http://schemas.microsoft.com/office/drawing/2014/main" id="{29B472E0-44E0-487F-BB96-0911F4CECDD1}"/>
              </a:ext>
            </a:extLst>
          </p:cNvPr>
          <p:cNvPicPr>
            <a:picLocks noChangeAspect="1"/>
          </p:cNvPicPr>
          <p:nvPr/>
        </p:nvPicPr>
        <p:blipFill>
          <a:blip r:embed="rId5"/>
          <a:stretch>
            <a:fillRect/>
          </a:stretch>
        </p:blipFill>
        <p:spPr>
          <a:xfrm>
            <a:off x="10031575" y="232736"/>
            <a:ext cx="1936137" cy="1029210"/>
          </a:xfrm>
          <a:prstGeom prst="rect">
            <a:avLst/>
          </a:prstGeom>
        </p:spPr>
      </p:pic>
    </p:spTree>
    <p:extLst>
      <p:ext uri="{BB962C8B-B14F-4D97-AF65-F5344CB8AC3E}">
        <p14:creationId xmlns:p14="http://schemas.microsoft.com/office/powerpoint/2010/main" val="1210079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838199" y="2339744"/>
            <a:ext cx="10515600" cy="1325563"/>
          </a:xfrm>
        </p:spPr>
        <p:txBody>
          <a:bodyPr>
            <a:noAutofit/>
          </a:bodyPr>
          <a:lstStyle/>
          <a:p>
            <a:pPr algn="ctr"/>
            <a:r>
              <a:rPr lang="en-US" sz="5400" dirty="0" err="1">
                <a:solidFill>
                  <a:schemeClr val="bg1"/>
                </a:solidFill>
                <a:latin typeface="+mn-lt"/>
              </a:rPr>
              <a:t>Malmfuru</a:t>
            </a:r>
            <a:br>
              <a:rPr lang="en-US" sz="5400" dirty="0">
                <a:latin typeface="+mn-lt"/>
              </a:rPr>
            </a:br>
            <a:r>
              <a:rPr lang="en-US" sz="4000" dirty="0">
                <a:solidFill>
                  <a:schemeClr val="bg1"/>
                </a:solidFill>
                <a:latin typeface="+mn-lt"/>
              </a:rPr>
              <a:t>Is the Norwegian diction and it stems from Old Norse root words that each region shared during the Viking era. </a:t>
            </a:r>
            <a:br>
              <a:rPr lang="en-US" sz="4000" dirty="0">
                <a:solidFill>
                  <a:schemeClr val="bg1"/>
                </a:solidFill>
                <a:latin typeface="+mn-lt"/>
              </a:rPr>
            </a:br>
            <a:r>
              <a:rPr lang="en-US" sz="4000" dirty="0" err="1">
                <a:solidFill>
                  <a:schemeClr val="bg1"/>
                </a:solidFill>
                <a:latin typeface="+mn-lt"/>
              </a:rPr>
              <a:t>Malmfura</a:t>
            </a:r>
            <a:r>
              <a:rPr lang="en-US" sz="4000" dirty="0">
                <a:solidFill>
                  <a:schemeClr val="bg1"/>
                </a:solidFill>
                <a:latin typeface="+mn-lt"/>
              </a:rPr>
              <a:t> = Swedish, </a:t>
            </a:r>
            <a:r>
              <a:rPr lang="en-US" sz="4000" dirty="0" err="1">
                <a:solidFill>
                  <a:schemeClr val="bg1"/>
                </a:solidFill>
                <a:latin typeface="+mn-lt"/>
              </a:rPr>
              <a:t>Malmfyr</a:t>
            </a:r>
            <a:r>
              <a:rPr lang="en-US" sz="4000" dirty="0">
                <a:solidFill>
                  <a:schemeClr val="bg1"/>
                </a:solidFill>
                <a:latin typeface="+mn-lt"/>
              </a:rPr>
              <a:t> = Danish, </a:t>
            </a:r>
            <a:br>
              <a:rPr lang="en-US" sz="4000" dirty="0">
                <a:solidFill>
                  <a:schemeClr val="bg1"/>
                </a:solidFill>
                <a:latin typeface="+mn-lt"/>
              </a:rPr>
            </a:br>
            <a:r>
              <a:rPr lang="en-US" sz="4000" dirty="0" err="1">
                <a:solidFill>
                  <a:schemeClr val="bg1"/>
                </a:solidFill>
                <a:latin typeface="+mn-lt"/>
              </a:rPr>
              <a:t>Málmfura</a:t>
            </a:r>
            <a:r>
              <a:rPr lang="en-US" sz="4000" dirty="0">
                <a:solidFill>
                  <a:schemeClr val="bg1"/>
                </a:solidFill>
                <a:latin typeface="+mn-lt"/>
              </a:rPr>
              <a:t> = Icelandic</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FAD58822-C125-424B-A9E9-27BB33BB437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466484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838201" y="1462837"/>
            <a:ext cx="10515600" cy="1325563"/>
          </a:xfrm>
        </p:spPr>
        <p:txBody>
          <a:bodyPr>
            <a:normAutofit/>
          </a:bodyPr>
          <a:lstStyle/>
          <a:p>
            <a:pPr algn="ctr"/>
            <a:r>
              <a:rPr lang="en-US" dirty="0">
                <a:solidFill>
                  <a:schemeClr val="bg1"/>
                </a:solidFill>
                <a:latin typeface="+mn-lt"/>
              </a:rPr>
              <a:t>What denomination were the majority of stave churches built to service?</a:t>
            </a: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83" y="5309242"/>
            <a:ext cx="3459234" cy="691847"/>
          </a:xfrm>
          <a:prstGeom prst="rect">
            <a:avLst/>
          </a:prstGeom>
        </p:spPr>
      </p:pic>
      <p:sp>
        <p:nvSpPr>
          <p:cNvPr id="6" name="Title 1">
            <a:extLst>
              <a:ext uri="{FF2B5EF4-FFF2-40B4-BE49-F238E27FC236}">
                <a16:creationId xmlns:a16="http://schemas.microsoft.com/office/drawing/2014/main" id="{E496CB52-92DD-406A-B3D7-CD5E7E085DA1}"/>
              </a:ext>
            </a:extLst>
          </p:cNvPr>
          <p:cNvSpPr txBox="1">
            <a:spLocks/>
          </p:cNvSpPr>
          <p:nvPr/>
        </p:nvSpPr>
        <p:spPr>
          <a:xfrm>
            <a:off x="838199" y="2788400"/>
            <a:ext cx="10755702" cy="247130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solidFill>
                <a:latin typeface="+mn-lt"/>
              </a:rPr>
              <a:t>Lutheran</a:t>
            </a:r>
          </a:p>
          <a:p>
            <a:pPr algn="ctr"/>
            <a:r>
              <a:rPr lang="en-US" dirty="0">
                <a:solidFill>
                  <a:schemeClr val="bg1"/>
                </a:solidFill>
                <a:latin typeface="+mn-lt"/>
              </a:rPr>
              <a:t>Catholic        </a:t>
            </a:r>
          </a:p>
          <a:p>
            <a:pPr algn="ctr"/>
            <a:r>
              <a:rPr lang="en-US" dirty="0">
                <a:solidFill>
                  <a:schemeClr val="bg1"/>
                </a:solidFill>
                <a:latin typeface="+mn-lt"/>
              </a:rPr>
              <a:t>Anglican</a:t>
            </a:r>
          </a:p>
          <a:p>
            <a:pPr algn="ctr"/>
            <a:r>
              <a:rPr lang="en-US" dirty="0">
                <a:solidFill>
                  <a:schemeClr val="bg1"/>
                </a:solidFill>
                <a:latin typeface="+mn-lt"/>
              </a:rPr>
              <a:t>Baptist</a:t>
            </a:r>
          </a:p>
        </p:txBody>
      </p:sp>
      <p:pic>
        <p:nvPicPr>
          <p:cNvPr id="7" name="Picture 6" descr="A picture containing drawing, plate&#10;&#10;Description automatically generated">
            <a:extLst>
              <a:ext uri="{FF2B5EF4-FFF2-40B4-BE49-F238E27FC236}">
                <a16:creationId xmlns:a16="http://schemas.microsoft.com/office/drawing/2014/main" id="{9EDEA485-2464-411C-B809-F02E18C2947C}"/>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4" name="Picture 3">
            <a:extLst>
              <a:ext uri="{FF2B5EF4-FFF2-40B4-BE49-F238E27FC236}">
                <a16:creationId xmlns:a16="http://schemas.microsoft.com/office/drawing/2014/main" id="{9506770F-DC74-4D39-92D0-D2ACE008AC67}"/>
              </a:ext>
            </a:extLst>
          </p:cNvPr>
          <p:cNvPicPr>
            <a:picLocks noChangeAspect="1"/>
          </p:cNvPicPr>
          <p:nvPr/>
        </p:nvPicPr>
        <p:blipFill>
          <a:blip r:embed="rId5"/>
          <a:stretch>
            <a:fillRect/>
          </a:stretch>
        </p:blipFill>
        <p:spPr>
          <a:xfrm>
            <a:off x="10082965" y="215325"/>
            <a:ext cx="1938696" cy="1030313"/>
          </a:xfrm>
          <a:prstGeom prst="rect">
            <a:avLst/>
          </a:prstGeom>
        </p:spPr>
      </p:pic>
    </p:spTree>
    <p:extLst>
      <p:ext uri="{BB962C8B-B14F-4D97-AF65-F5344CB8AC3E}">
        <p14:creationId xmlns:p14="http://schemas.microsoft.com/office/powerpoint/2010/main" val="730178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838199" y="2339744"/>
            <a:ext cx="10515600" cy="1325563"/>
          </a:xfrm>
        </p:spPr>
        <p:txBody>
          <a:bodyPr>
            <a:noAutofit/>
          </a:bodyPr>
          <a:lstStyle/>
          <a:p>
            <a:pPr algn="ctr"/>
            <a:r>
              <a:rPr lang="en-US" sz="5400" dirty="0">
                <a:solidFill>
                  <a:schemeClr val="bg1"/>
                </a:solidFill>
                <a:latin typeface="+mn-lt"/>
              </a:rPr>
              <a:t>Catholic</a:t>
            </a:r>
            <a:br>
              <a:rPr lang="en-US" sz="5400" dirty="0">
                <a:solidFill>
                  <a:schemeClr val="bg1"/>
                </a:solidFill>
                <a:latin typeface="+mn-lt"/>
              </a:rPr>
            </a:br>
            <a:r>
              <a:rPr lang="en-US" sz="4000" dirty="0">
                <a:solidFill>
                  <a:schemeClr val="bg1"/>
                </a:solidFill>
                <a:latin typeface="+mn-lt"/>
              </a:rPr>
              <a:t>Stave churches were built before the Protestant Reformation that swept Norway in 1537 A.D. </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FAD58822-C125-424B-A9E9-27BB33BB437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36349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838199" y="2332162"/>
            <a:ext cx="10515600" cy="1325563"/>
          </a:xfrm>
        </p:spPr>
        <p:txBody>
          <a:bodyPr>
            <a:normAutofit/>
          </a:bodyPr>
          <a:lstStyle/>
          <a:p>
            <a:pPr algn="ctr"/>
            <a:r>
              <a:rPr lang="en-US" dirty="0">
                <a:solidFill>
                  <a:schemeClr val="bg1"/>
                </a:solidFill>
                <a:latin typeface="+mn-lt"/>
              </a:rPr>
              <a:t>True or False: </a:t>
            </a:r>
            <a:r>
              <a:rPr lang="en-US" dirty="0" err="1">
                <a:solidFill>
                  <a:schemeClr val="bg1"/>
                </a:solidFill>
                <a:latin typeface="+mn-lt"/>
              </a:rPr>
              <a:t>Borgund</a:t>
            </a:r>
            <a:r>
              <a:rPr lang="en-US" dirty="0">
                <a:solidFill>
                  <a:schemeClr val="bg1"/>
                </a:solidFill>
                <a:latin typeface="+mn-lt"/>
              </a:rPr>
              <a:t> Stave Church is dedicated to Saint Andrew.</a:t>
            </a: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83" y="4851199"/>
            <a:ext cx="3459234" cy="691847"/>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04D3DC48-3F00-40FC-9ED2-5CCD7AC8EEC6}"/>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7" name="Picture 6">
            <a:extLst>
              <a:ext uri="{FF2B5EF4-FFF2-40B4-BE49-F238E27FC236}">
                <a16:creationId xmlns:a16="http://schemas.microsoft.com/office/drawing/2014/main" id="{73C2CBC9-B76A-4735-877E-FB42C2E814F5}"/>
              </a:ext>
            </a:extLst>
          </p:cNvPr>
          <p:cNvPicPr>
            <a:picLocks noChangeAspect="1"/>
          </p:cNvPicPr>
          <p:nvPr/>
        </p:nvPicPr>
        <p:blipFill>
          <a:blip r:embed="rId5"/>
          <a:stretch>
            <a:fillRect/>
          </a:stretch>
        </p:blipFill>
        <p:spPr>
          <a:xfrm>
            <a:off x="10077888" y="232736"/>
            <a:ext cx="1935319" cy="1028775"/>
          </a:xfrm>
          <a:prstGeom prst="rect">
            <a:avLst/>
          </a:prstGeom>
        </p:spPr>
      </p:pic>
    </p:spTree>
    <p:extLst>
      <p:ext uri="{BB962C8B-B14F-4D97-AF65-F5344CB8AC3E}">
        <p14:creationId xmlns:p14="http://schemas.microsoft.com/office/powerpoint/2010/main" val="3286680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1173420" y="2339744"/>
            <a:ext cx="10515600" cy="1325563"/>
          </a:xfrm>
        </p:spPr>
        <p:txBody>
          <a:bodyPr>
            <a:noAutofit/>
          </a:bodyPr>
          <a:lstStyle/>
          <a:p>
            <a:pPr algn="ctr"/>
            <a:r>
              <a:rPr lang="en-US" sz="5400" dirty="0">
                <a:solidFill>
                  <a:schemeClr val="bg1"/>
                </a:solidFill>
                <a:latin typeface="+mn-lt"/>
              </a:rPr>
              <a:t>TRUE: </a:t>
            </a:r>
            <a:r>
              <a:rPr lang="en-US" sz="4000" dirty="0" err="1">
                <a:solidFill>
                  <a:schemeClr val="bg1"/>
                </a:solidFill>
                <a:latin typeface="+mn-lt"/>
              </a:rPr>
              <a:t>Borgund</a:t>
            </a:r>
            <a:r>
              <a:rPr lang="en-US" sz="4000" dirty="0">
                <a:solidFill>
                  <a:schemeClr val="bg1"/>
                </a:solidFill>
                <a:latin typeface="+mn-lt"/>
              </a:rPr>
              <a:t> Stave Church was built around 1180 A.D. and dedicated to Saint Andrew, the patron saint of singers and fishermen.</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FAD58822-C125-424B-A9E9-27BB33BB437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271095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626539" y="2966735"/>
            <a:ext cx="10932231" cy="1325563"/>
          </a:xfrm>
        </p:spPr>
        <p:txBody>
          <a:bodyPr>
            <a:noAutofit/>
          </a:bodyPr>
          <a:lstStyle/>
          <a:p>
            <a:pPr algn="ctr"/>
            <a:r>
              <a:rPr lang="en-US" sz="3600" dirty="0">
                <a:solidFill>
                  <a:schemeClr val="bg1"/>
                </a:solidFill>
                <a:latin typeface="+mn-lt"/>
              </a:rPr>
              <a:t>Take turns calling out which question on the grid you would like to select. To see the correct answer to a question, use the “Answer” button. The “BACK” button on the answer pages returns you to the quiz grid. As we go through the game, fill in your answer sheet to keep track of whether you got it right. There are six categories with three questions each, ranging in point value from 1-3 depending on difficulty. Select the “Done” button at the end of the quiz and tally up the scores. The person with most points wins a prize!</a:t>
            </a:r>
            <a:endParaRPr lang="en-US" sz="3600" b="1" dirty="0">
              <a:solidFill>
                <a:schemeClr val="bg1"/>
              </a:solidFill>
              <a:latin typeface="+mn-lt"/>
            </a:endParaRPr>
          </a:p>
        </p:txBody>
      </p:sp>
      <p:sp>
        <p:nvSpPr>
          <p:cNvPr id="8" name="Title 1">
            <a:extLst>
              <a:ext uri="{FF2B5EF4-FFF2-40B4-BE49-F238E27FC236}">
                <a16:creationId xmlns:a16="http://schemas.microsoft.com/office/drawing/2014/main" id="{6AEF2D29-1A4B-4637-B9CE-7A9A754301F4}"/>
              </a:ext>
            </a:extLst>
          </p:cNvPr>
          <p:cNvSpPr txBox="1">
            <a:spLocks/>
          </p:cNvSpPr>
          <p:nvPr/>
        </p:nvSpPr>
        <p:spPr>
          <a:xfrm>
            <a:off x="355746" y="218970"/>
            <a:ext cx="1120302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solidFill>
                  <a:schemeClr val="bg1"/>
                </a:solidFill>
                <a:latin typeface="+mn-lt"/>
              </a:rPr>
              <a:t>How to Play - Individual</a:t>
            </a:r>
          </a:p>
        </p:txBody>
      </p:sp>
      <p:sp>
        <p:nvSpPr>
          <p:cNvPr id="7" name="Title 1">
            <a:extLst>
              <a:ext uri="{FF2B5EF4-FFF2-40B4-BE49-F238E27FC236}">
                <a16:creationId xmlns:a16="http://schemas.microsoft.com/office/drawing/2014/main" id="{FF7D0F3B-625D-4196-B067-27CF3A69E2DD}"/>
              </a:ext>
            </a:extLst>
          </p:cNvPr>
          <p:cNvSpPr txBox="1">
            <a:spLocks/>
          </p:cNvSpPr>
          <p:nvPr/>
        </p:nvSpPr>
        <p:spPr>
          <a:xfrm>
            <a:off x="491143" y="5990602"/>
            <a:ext cx="11203024" cy="726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i="1" dirty="0">
                <a:solidFill>
                  <a:schemeClr val="bg1"/>
                </a:solidFill>
                <a:latin typeface="+mn-lt"/>
              </a:rPr>
              <a:t>Have fun!!!</a:t>
            </a:r>
          </a:p>
        </p:txBody>
      </p:sp>
    </p:spTree>
    <p:extLst>
      <p:ext uri="{BB962C8B-B14F-4D97-AF65-F5344CB8AC3E}">
        <p14:creationId xmlns:p14="http://schemas.microsoft.com/office/powerpoint/2010/main" val="498652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838201" y="1462837"/>
            <a:ext cx="10515600" cy="1325563"/>
          </a:xfrm>
        </p:spPr>
        <p:txBody>
          <a:bodyPr>
            <a:normAutofit fontScale="90000"/>
          </a:bodyPr>
          <a:lstStyle/>
          <a:p>
            <a:pPr algn="ctr"/>
            <a:r>
              <a:rPr lang="en-US" dirty="0">
                <a:solidFill>
                  <a:schemeClr val="bg1"/>
                </a:solidFill>
                <a:latin typeface="+mn-lt"/>
              </a:rPr>
              <a:t>Canonized in 1031 A.D., who is the patron saint </a:t>
            </a:r>
            <a:br>
              <a:rPr lang="en-US" dirty="0">
                <a:solidFill>
                  <a:schemeClr val="bg1"/>
                </a:solidFill>
                <a:latin typeface="+mn-lt"/>
              </a:rPr>
            </a:br>
            <a:r>
              <a:rPr lang="en-US" dirty="0">
                <a:solidFill>
                  <a:schemeClr val="bg1"/>
                </a:solidFill>
                <a:latin typeface="+mn-lt"/>
              </a:rPr>
              <a:t>of Norway?</a:t>
            </a: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83" y="5309242"/>
            <a:ext cx="3459234" cy="691847"/>
          </a:xfrm>
          <a:prstGeom prst="rect">
            <a:avLst/>
          </a:prstGeom>
        </p:spPr>
      </p:pic>
      <p:sp>
        <p:nvSpPr>
          <p:cNvPr id="6" name="Title 1">
            <a:extLst>
              <a:ext uri="{FF2B5EF4-FFF2-40B4-BE49-F238E27FC236}">
                <a16:creationId xmlns:a16="http://schemas.microsoft.com/office/drawing/2014/main" id="{E496CB52-92DD-406A-B3D7-CD5E7E085DA1}"/>
              </a:ext>
            </a:extLst>
          </p:cNvPr>
          <p:cNvSpPr txBox="1">
            <a:spLocks/>
          </p:cNvSpPr>
          <p:nvPr/>
        </p:nvSpPr>
        <p:spPr>
          <a:xfrm>
            <a:off x="3612873" y="2989291"/>
            <a:ext cx="4966253" cy="247130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solidFill>
                <a:latin typeface="+mn-lt"/>
              </a:rPr>
              <a:t>Harald Hardrada</a:t>
            </a:r>
          </a:p>
          <a:p>
            <a:pPr algn="ctr"/>
            <a:r>
              <a:rPr lang="en-US" dirty="0">
                <a:solidFill>
                  <a:schemeClr val="bg1"/>
                </a:solidFill>
                <a:latin typeface="+mn-lt"/>
              </a:rPr>
              <a:t>Ragnar Lodbrok</a:t>
            </a:r>
          </a:p>
          <a:p>
            <a:pPr algn="ctr"/>
            <a:r>
              <a:rPr lang="en-US" dirty="0">
                <a:solidFill>
                  <a:schemeClr val="bg1"/>
                </a:solidFill>
                <a:latin typeface="+mn-lt"/>
              </a:rPr>
              <a:t>Olaf </a:t>
            </a:r>
            <a:r>
              <a:rPr lang="en-US" dirty="0" err="1">
                <a:solidFill>
                  <a:schemeClr val="bg1"/>
                </a:solidFill>
                <a:latin typeface="+mn-lt"/>
              </a:rPr>
              <a:t>Harraldson</a:t>
            </a:r>
            <a:endParaRPr lang="en-US" dirty="0">
              <a:solidFill>
                <a:schemeClr val="bg1"/>
              </a:solidFill>
              <a:latin typeface="+mn-lt"/>
            </a:endParaRPr>
          </a:p>
          <a:p>
            <a:pPr algn="ctr"/>
            <a:r>
              <a:rPr lang="en-US" dirty="0">
                <a:solidFill>
                  <a:schemeClr val="bg1"/>
                </a:solidFill>
                <a:latin typeface="+mn-lt"/>
              </a:rPr>
              <a:t>Magnus V</a:t>
            </a:r>
          </a:p>
          <a:p>
            <a:pPr algn="ctr"/>
            <a:endParaRPr lang="en-US" dirty="0">
              <a:solidFill>
                <a:schemeClr val="bg1"/>
              </a:solidFill>
              <a:latin typeface="+mn-lt"/>
            </a:endParaRPr>
          </a:p>
        </p:txBody>
      </p:sp>
      <p:pic>
        <p:nvPicPr>
          <p:cNvPr id="7" name="Picture 6" descr="A picture containing drawing, plate&#10;&#10;Description automatically generated">
            <a:extLst>
              <a:ext uri="{FF2B5EF4-FFF2-40B4-BE49-F238E27FC236}">
                <a16:creationId xmlns:a16="http://schemas.microsoft.com/office/drawing/2014/main" id="{9EDEA485-2464-411C-B809-F02E18C2947C}"/>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3" name="Picture 2">
            <a:extLst>
              <a:ext uri="{FF2B5EF4-FFF2-40B4-BE49-F238E27FC236}">
                <a16:creationId xmlns:a16="http://schemas.microsoft.com/office/drawing/2014/main" id="{7A7E16C5-A55D-467D-A1E5-8F18938338A5}"/>
              </a:ext>
            </a:extLst>
          </p:cNvPr>
          <p:cNvPicPr>
            <a:picLocks noChangeAspect="1"/>
          </p:cNvPicPr>
          <p:nvPr/>
        </p:nvPicPr>
        <p:blipFill>
          <a:blip r:embed="rId5"/>
          <a:stretch>
            <a:fillRect/>
          </a:stretch>
        </p:blipFill>
        <p:spPr>
          <a:xfrm>
            <a:off x="10056580" y="231375"/>
            <a:ext cx="1938697" cy="1030571"/>
          </a:xfrm>
          <a:prstGeom prst="rect">
            <a:avLst/>
          </a:prstGeom>
        </p:spPr>
      </p:pic>
    </p:spTree>
    <p:extLst>
      <p:ext uri="{BB962C8B-B14F-4D97-AF65-F5344CB8AC3E}">
        <p14:creationId xmlns:p14="http://schemas.microsoft.com/office/powerpoint/2010/main" val="2257333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1045233" y="2339744"/>
            <a:ext cx="10515600" cy="1325563"/>
          </a:xfrm>
        </p:spPr>
        <p:txBody>
          <a:bodyPr>
            <a:noAutofit/>
          </a:bodyPr>
          <a:lstStyle/>
          <a:p>
            <a:pPr algn="ctr"/>
            <a:r>
              <a:rPr lang="en-US" sz="5400" dirty="0">
                <a:solidFill>
                  <a:schemeClr val="bg1"/>
                </a:solidFill>
                <a:latin typeface="+mn-lt"/>
              </a:rPr>
              <a:t>Olaf </a:t>
            </a:r>
            <a:r>
              <a:rPr lang="en-US" sz="5400" dirty="0" err="1">
                <a:solidFill>
                  <a:schemeClr val="bg1"/>
                </a:solidFill>
                <a:latin typeface="+mn-lt"/>
              </a:rPr>
              <a:t>Harraldson</a:t>
            </a:r>
            <a:br>
              <a:rPr lang="en-US" sz="5400" dirty="0">
                <a:solidFill>
                  <a:schemeClr val="bg1"/>
                </a:solidFill>
                <a:latin typeface="+mn-lt"/>
              </a:rPr>
            </a:br>
            <a:r>
              <a:rPr lang="en-US" sz="4000" dirty="0">
                <a:solidFill>
                  <a:schemeClr val="bg1"/>
                </a:solidFill>
                <a:latin typeface="+mn-lt"/>
              </a:rPr>
              <a:t>Also known as St. Olaf, he is known to be buried within Nidaros Cathedral, located in Trondheim.</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FAD58822-C125-424B-A9E9-27BB33BB437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1643550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838199" y="2332162"/>
            <a:ext cx="10515600" cy="1325563"/>
          </a:xfrm>
        </p:spPr>
        <p:txBody>
          <a:bodyPr>
            <a:normAutofit fontScale="90000"/>
          </a:bodyPr>
          <a:lstStyle/>
          <a:p>
            <a:pPr algn="ctr"/>
            <a:br>
              <a:rPr lang="en-US" dirty="0">
                <a:solidFill>
                  <a:schemeClr val="bg1"/>
                </a:solidFill>
                <a:latin typeface="+mn-lt"/>
              </a:rPr>
            </a:br>
            <a:r>
              <a:rPr lang="en-US" dirty="0">
                <a:solidFill>
                  <a:schemeClr val="bg1"/>
                </a:solidFill>
                <a:latin typeface="+mn-lt"/>
              </a:rPr>
              <a:t>How many stave churches are in </a:t>
            </a:r>
            <a:br>
              <a:rPr lang="en-US" dirty="0">
                <a:solidFill>
                  <a:schemeClr val="bg1"/>
                </a:solidFill>
                <a:latin typeface="+mn-lt"/>
              </a:rPr>
            </a:br>
            <a:r>
              <a:rPr lang="en-US" dirty="0" err="1">
                <a:solidFill>
                  <a:schemeClr val="bg1"/>
                </a:solidFill>
                <a:latin typeface="+mn-lt"/>
              </a:rPr>
              <a:t>Sogn</a:t>
            </a:r>
            <a:r>
              <a:rPr lang="en-US" dirty="0">
                <a:solidFill>
                  <a:schemeClr val="bg1"/>
                </a:solidFill>
                <a:latin typeface="+mn-lt"/>
              </a:rPr>
              <a:t> </a:t>
            </a:r>
            <a:r>
              <a:rPr lang="en-US" dirty="0" err="1">
                <a:solidFill>
                  <a:schemeClr val="bg1"/>
                </a:solidFill>
                <a:latin typeface="+mn-lt"/>
              </a:rPr>
              <a:t>og</a:t>
            </a:r>
            <a:r>
              <a:rPr lang="en-US" dirty="0">
                <a:solidFill>
                  <a:schemeClr val="bg1"/>
                </a:solidFill>
                <a:latin typeface="+mn-lt"/>
              </a:rPr>
              <a:t> Fjordane?</a:t>
            </a:r>
            <a:br>
              <a:rPr lang="en-US" dirty="0">
                <a:solidFill>
                  <a:schemeClr val="bg1"/>
                </a:solidFill>
                <a:latin typeface="+mn-lt"/>
              </a:rPr>
            </a:br>
            <a:r>
              <a:rPr lang="en-US" dirty="0">
                <a:solidFill>
                  <a:schemeClr val="bg1"/>
                </a:solidFill>
                <a:latin typeface="+mn-lt"/>
              </a:rPr>
              <a:t>10</a:t>
            </a:r>
            <a:br>
              <a:rPr lang="en-US" dirty="0">
                <a:solidFill>
                  <a:schemeClr val="bg1"/>
                </a:solidFill>
                <a:latin typeface="+mn-lt"/>
              </a:rPr>
            </a:br>
            <a:r>
              <a:rPr lang="en-US" dirty="0">
                <a:solidFill>
                  <a:schemeClr val="bg1"/>
                </a:solidFill>
                <a:latin typeface="+mn-lt"/>
              </a:rPr>
              <a:t>5</a:t>
            </a:r>
            <a:br>
              <a:rPr lang="en-US" dirty="0">
                <a:solidFill>
                  <a:schemeClr val="bg1"/>
                </a:solidFill>
                <a:latin typeface="+mn-lt"/>
              </a:rPr>
            </a:br>
            <a:r>
              <a:rPr lang="en-US" dirty="0">
                <a:solidFill>
                  <a:schemeClr val="bg1"/>
                </a:solidFill>
                <a:latin typeface="+mn-lt"/>
              </a:rPr>
              <a:t>4</a:t>
            </a:r>
            <a:br>
              <a:rPr lang="en-US" dirty="0">
                <a:solidFill>
                  <a:schemeClr val="bg1"/>
                </a:solidFill>
                <a:latin typeface="+mn-lt"/>
              </a:rPr>
            </a:br>
            <a:r>
              <a:rPr lang="en-US" dirty="0">
                <a:solidFill>
                  <a:schemeClr val="bg1"/>
                </a:solidFill>
                <a:latin typeface="+mn-lt"/>
              </a:rPr>
              <a:t>2</a:t>
            </a:r>
            <a:br>
              <a:rPr lang="en-US" dirty="0">
                <a:solidFill>
                  <a:schemeClr val="bg1"/>
                </a:solidFill>
                <a:latin typeface="+mn-lt"/>
              </a:rPr>
            </a:br>
            <a:endParaRPr lang="en-US" dirty="0">
              <a:solidFill>
                <a:schemeClr val="bg1"/>
              </a:solidFill>
              <a:latin typeface="+mn-lt"/>
            </a:endParaRP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83" y="4851199"/>
            <a:ext cx="3459234" cy="691847"/>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04D3DC48-3F00-40FC-9ED2-5CCD7AC8EEC6}"/>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3" name="Picture 2">
            <a:extLst>
              <a:ext uri="{FF2B5EF4-FFF2-40B4-BE49-F238E27FC236}">
                <a16:creationId xmlns:a16="http://schemas.microsoft.com/office/drawing/2014/main" id="{4072FE95-34F2-46D0-85A4-1CF5724C777B}"/>
              </a:ext>
            </a:extLst>
          </p:cNvPr>
          <p:cNvPicPr>
            <a:picLocks noChangeAspect="1"/>
          </p:cNvPicPr>
          <p:nvPr/>
        </p:nvPicPr>
        <p:blipFill>
          <a:blip r:embed="rId5"/>
          <a:stretch>
            <a:fillRect/>
          </a:stretch>
        </p:blipFill>
        <p:spPr>
          <a:xfrm>
            <a:off x="10024098" y="171398"/>
            <a:ext cx="1935319" cy="1028775"/>
          </a:xfrm>
          <a:prstGeom prst="rect">
            <a:avLst/>
          </a:prstGeom>
        </p:spPr>
      </p:pic>
    </p:spTree>
    <p:extLst>
      <p:ext uri="{BB962C8B-B14F-4D97-AF65-F5344CB8AC3E}">
        <p14:creationId xmlns:p14="http://schemas.microsoft.com/office/powerpoint/2010/main" val="2386818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494487" y="2339744"/>
            <a:ext cx="11203024" cy="1325563"/>
          </a:xfrm>
        </p:spPr>
        <p:txBody>
          <a:bodyPr>
            <a:noAutofit/>
          </a:bodyPr>
          <a:lstStyle/>
          <a:p>
            <a:pPr algn="ctr"/>
            <a:r>
              <a:rPr lang="en-US" sz="5400" dirty="0">
                <a:solidFill>
                  <a:schemeClr val="bg1"/>
                </a:solidFill>
                <a:latin typeface="+mn-lt"/>
              </a:rPr>
              <a:t>5</a:t>
            </a:r>
            <a:br>
              <a:rPr lang="en-US" sz="5400" dirty="0">
                <a:solidFill>
                  <a:schemeClr val="bg1"/>
                </a:solidFill>
                <a:latin typeface="+mn-lt"/>
              </a:rPr>
            </a:br>
            <a:r>
              <a:rPr lang="en-US" sz="4000" dirty="0" err="1">
                <a:solidFill>
                  <a:schemeClr val="bg1"/>
                </a:solidFill>
                <a:latin typeface="+mn-lt"/>
              </a:rPr>
              <a:t>Borgund</a:t>
            </a:r>
            <a:r>
              <a:rPr lang="en-US" sz="4000" dirty="0">
                <a:solidFill>
                  <a:schemeClr val="bg1"/>
                </a:solidFill>
                <a:latin typeface="+mn-lt"/>
              </a:rPr>
              <a:t>, </a:t>
            </a:r>
            <a:r>
              <a:rPr lang="en-US" sz="4000" dirty="0" err="1">
                <a:solidFill>
                  <a:schemeClr val="bg1"/>
                </a:solidFill>
                <a:latin typeface="+mn-lt"/>
              </a:rPr>
              <a:t>Hopperstad</a:t>
            </a:r>
            <a:r>
              <a:rPr lang="en-US" sz="4000" dirty="0">
                <a:solidFill>
                  <a:schemeClr val="bg1"/>
                </a:solidFill>
                <a:latin typeface="+mn-lt"/>
              </a:rPr>
              <a:t>, </a:t>
            </a:r>
            <a:r>
              <a:rPr lang="en-US" sz="4000" dirty="0" err="1">
                <a:solidFill>
                  <a:schemeClr val="bg1"/>
                </a:solidFill>
                <a:latin typeface="+mn-lt"/>
              </a:rPr>
              <a:t>Kaupanger</a:t>
            </a:r>
            <a:r>
              <a:rPr lang="en-US" sz="4000" dirty="0">
                <a:solidFill>
                  <a:schemeClr val="bg1"/>
                </a:solidFill>
                <a:latin typeface="+mn-lt"/>
              </a:rPr>
              <a:t>, </a:t>
            </a:r>
            <a:r>
              <a:rPr lang="en-US" sz="4000" dirty="0" err="1">
                <a:solidFill>
                  <a:schemeClr val="bg1"/>
                </a:solidFill>
                <a:latin typeface="+mn-lt"/>
              </a:rPr>
              <a:t>Undredal</a:t>
            </a:r>
            <a:r>
              <a:rPr lang="en-US" sz="4000" dirty="0">
                <a:solidFill>
                  <a:schemeClr val="bg1"/>
                </a:solidFill>
                <a:latin typeface="+mn-lt"/>
              </a:rPr>
              <a:t> &amp; </a:t>
            </a:r>
            <a:r>
              <a:rPr lang="en-US" sz="4000" dirty="0" err="1">
                <a:solidFill>
                  <a:schemeClr val="bg1"/>
                </a:solidFill>
                <a:latin typeface="+mn-lt"/>
              </a:rPr>
              <a:t>Urnes</a:t>
            </a:r>
            <a:endParaRPr lang="en-US" sz="4000" dirty="0">
              <a:solidFill>
                <a:schemeClr val="bg1"/>
              </a:solidFill>
              <a:latin typeface="+mn-lt"/>
            </a:endParaRP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FAD58822-C125-424B-A9E9-27BB33BB437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2102157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838199" y="2332162"/>
            <a:ext cx="10515600" cy="1325563"/>
          </a:xfrm>
        </p:spPr>
        <p:txBody>
          <a:bodyPr>
            <a:noAutofit/>
          </a:bodyPr>
          <a:lstStyle/>
          <a:p>
            <a:pPr algn="ctr"/>
            <a:r>
              <a:rPr lang="en-US" sz="5400" dirty="0">
                <a:solidFill>
                  <a:schemeClr val="bg1"/>
                </a:solidFill>
                <a:latin typeface="+mn-lt"/>
              </a:rPr>
              <a:t>True or False:</a:t>
            </a:r>
            <a:br>
              <a:rPr lang="en-US" dirty="0">
                <a:solidFill>
                  <a:schemeClr val="bg1"/>
                </a:solidFill>
                <a:latin typeface="+mn-lt"/>
              </a:rPr>
            </a:br>
            <a:r>
              <a:rPr lang="en-US" dirty="0">
                <a:solidFill>
                  <a:schemeClr val="bg1"/>
                </a:solidFill>
                <a:latin typeface="+mn-lt"/>
              </a:rPr>
              <a:t>The surviving stave churches in </a:t>
            </a:r>
            <a:r>
              <a:rPr lang="en-US" dirty="0" err="1">
                <a:solidFill>
                  <a:schemeClr val="bg1"/>
                </a:solidFill>
                <a:latin typeface="+mn-lt"/>
              </a:rPr>
              <a:t>Sogn</a:t>
            </a:r>
            <a:r>
              <a:rPr lang="en-US" dirty="0">
                <a:solidFill>
                  <a:schemeClr val="bg1"/>
                </a:solidFill>
                <a:latin typeface="+mn-lt"/>
              </a:rPr>
              <a:t> </a:t>
            </a:r>
            <a:r>
              <a:rPr lang="en-US" dirty="0" err="1">
                <a:solidFill>
                  <a:schemeClr val="bg1"/>
                </a:solidFill>
                <a:latin typeface="+mn-lt"/>
              </a:rPr>
              <a:t>og</a:t>
            </a:r>
            <a:r>
              <a:rPr lang="en-US" dirty="0">
                <a:solidFill>
                  <a:schemeClr val="bg1"/>
                </a:solidFill>
                <a:latin typeface="+mn-lt"/>
              </a:rPr>
              <a:t> Fjordane were all built at the end of the 14th century.</a:t>
            </a: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83" y="4851199"/>
            <a:ext cx="3459234" cy="691847"/>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04D3DC48-3F00-40FC-9ED2-5CCD7AC8EEC6}"/>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4" name="Picture 3">
            <a:extLst>
              <a:ext uri="{FF2B5EF4-FFF2-40B4-BE49-F238E27FC236}">
                <a16:creationId xmlns:a16="http://schemas.microsoft.com/office/drawing/2014/main" id="{E452D44A-FC70-42D3-89B0-F9F8CA6FB299}"/>
              </a:ext>
            </a:extLst>
          </p:cNvPr>
          <p:cNvPicPr>
            <a:picLocks noChangeAspect="1"/>
          </p:cNvPicPr>
          <p:nvPr/>
        </p:nvPicPr>
        <p:blipFill>
          <a:blip r:embed="rId5"/>
          <a:stretch>
            <a:fillRect/>
          </a:stretch>
        </p:blipFill>
        <p:spPr>
          <a:xfrm>
            <a:off x="10018643" y="233171"/>
            <a:ext cx="1935319" cy="1028775"/>
          </a:xfrm>
          <a:prstGeom prst="rect">
            <a:avLst/>
          </a:prstGeom>
        </p:spPr>
      </p:pic>
    </p:spTree>
    <p:extLst>
      <p:ext uri="{BB962C8B-B14F-4D97-AF65-F5344CB8AC3E}">
        <p14:creationId xmlns:p14="http://schemas.microsoft.com/office/powerpoint/2010/main" val="1956733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494487" y="2339744"/>
            <a:ext cx="11203024" cy="1325563"/>
          </a:xfrm>
        </p:spPr>
        <p:txBody>
          <a:bodyPr>
            <a:noAutofit/>
          </a:bodyPr>
          <a:lstStyle/>
          <a:p>
            <a:pPr algn="ctr"/>
            <a:r>
              <a:rPr lang="en-US" sz="5400" dirty="0">
                <a:solidFill>
                  <a:schemeClr val="bg1"/>
                </a:solidFill>
                <a:latin typeface="+mn-lt"/>
              </a:rPr>
              <a:t>FALSE: </a:t>
            </a:r>
            <a:r>
              <a:rPr lang="en-US" sz="4000" dirty="0">
                <a:solidFill>
                  <a:schemeClr val="bg1"/>
                </a:solidFill>
                <a:latin typeface="+mn-lt"/>
              </a:rPr>
              <a:t>They all date back to the 12th century, which was the beginning of the era in which the style and construction of stave churches was popular.</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FAD58822-C125-424B-A9E9-27BB33BB437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1411701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838200" y="1995229"/>
            <a:ext cx="10515600" cy="1325563"/>
          </a:xfrm>
        </p:spPr>
        <p:txBody>
          <a:bodyPr>
            <a:noAutofit/>
          </a:bodyPr>
          <a:lstStyle/>
          <a:p>
            <a:pPr algn="ctr"/>
            <a:r>
              <a:rPr lang="en-US" dirty="0">
                <a:solidFill>
                  <a:schemeClr val="bg1"/>
                </a:solidFill>
                <a:latin typeface="+mn-lt"/>
              </a:rPr>
              <a:t>Considered the largest of the stave churches in the Sognefjord region, </a:t>
            </a:r>
            <a:r>
              <a:rPr lang="en-US" dirty="0" err="1">
                <a:solidFill>
                  <a:schemeClr val="bg1"/>
                </a:solidFill>
                <a:latin typeface="+mn-lt"/>
              </a:rPr>
              <a:t>Kaupanger</a:t>
            </a:r>
            <a:r>
              <a:rPr lang="en-US" dirty="0">
                <a:solidFill>
                  <a:schemeClr val="bg1"/>
                </a:solidFill>
                <a:latin typeface="+mn-lt"/>
              </a:rPr>
              <a:t> Stave Church has how many stave supports?</a:t>
            </a: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83" y="5066349"/>
            <a:ext cx="3459234" cy="691847"/>
          </a:xfrm>
          <a:prstGeom prst="rect">
            <a:avLst/>
          </a:prstGeom>
        </p:spPr>
      </p:pic>
      <p:sp>
        <p:nvSpPr>
          <p:cNvPr id="6" name="Title 1">
            <a:extLst>
              <a:ext uri="{FF2B5EF4-FFF2-40B4-BE49-F238E27FC236}">
                <a16:creationId xmlns:a16="http://schemas.microsoft.com/office/drawing/2014/main" id="{E496CB52-92DD-406A-B3D7-CD5E7E085DA1}"/>
              </a:ext>
            </a:extLst>
          </p:cNvPr>
          <p:cNvSpPr txBox="1">
            <a:spLocks/>
          </p:cNvSpPr>
          <p:nvPr/>
        </p:nvSpPr>
        <p:spPr>
          <a:xfrm>
            <a:off x="838200" y="3107941"/>
            <a:ext cx="10755702" cy="2471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solidFill>
                <a:latin typeface="+mn-lt"/>
              </a:rPr>
              <a:t>18          22          24          28</a:t>
            </a:r>
          </a:p>
        </p:txBody>
      </p:sp>
      <p:pic>
        <p:nvPicPr>
          <p:cNvPr id="7" name="Picture 6" descr="A picture containing drawing, plate&#10;&#10;Description automatically generated">
            <a:extLst>
              <a:ext uri="{FF2B5EF4-FFF2-40B4-BE49-F238E27FC236}">
                <a16:creationId xmlns:a16="http://schemas.microsoft.com/office/drawing/2014/main" id="{AD70F832-8D4C-481E-8DA7-FBA5D3685D23}"/>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4" name="Picture 3">
            <a:extLst>
              <a:ext uri="{FF2B5EF4-FFF2-40B4-BE49-F238E27FC236}">
                <a16:creationId xmlns:a16="http://schemas.microsoft.com/office/drawing/2014/main" id="{A1BB0597-C0EB-40A0-A414-0DDBC41DDA75}"/>
              </a:ext>
            </a:extLst>
          </p:cNvPr>
          <p:cNvPicPr>
            <a:picLocks noChangeAspect="1"/>
          </p:cNvPicPr>
          <p:nvPr/>
        </p:nvPicPr>
        <p:blipFill>
          <a:blip r:embed="rId5"/>
          <a:stretch>
            <a:fillRect/>
          </a:stretch>
        </p:blipFill>
        <p:spPr>
          <a:xfrm>
            <a:off x="10030334" y="232342"/>
            <a:ext cx="1936879" cy="1029604"/>
          </a:xfrm>
          <a:prstGeom prst="rect">
            <a:avLst/>
          </a:prstGeom>
        </p:spPr>
      </p:pic>
    </p:spTree>
    <p:extLst>
      <p:ext uri="{BB962C8B-B14F-4D97-AF65-F5344CB8AC3E}">
        <p14:creationId xmlns:p14="http://schemas.microsoft.com/office/powerpoint/2010/main" val="4120044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494487" y="2339744"/>
            <a:ext cx="11203024" cy="1325563"/>
          </a:xfrm>
        </p:spPr>
        <p:txBody>
          <a:bodyPr>
            <a:noAutofit/>
          </a:bodyPr>
          <a:lstStyle/>
          <a:p>
            <a:pPr algn="ctr"/>
            <a:r>
              <a:rPr lang="en-US" sz="5400" dirty="0">
                <a:solidFill>
                  <a:schemeClr val="bg1"/>
                </a:solidFill>
                <a:latin typeface="+mn-lt"/>
              </a:rPr>
              <a:t>22</a:t>
            </a:r>
            <a:br>
              <a:rPr lang="en-US" sz="5400" dirty="0">
                <a:solidFill>
                  <a:schemeClr val="bg1"/>
                </a:solidFill>
                <a:latin typeface="+mn-lt"/>
              </a:rPr>
            </a:br>
            <a:r>
              <a:rPr lang="en-US" sz="4000" dirty="0" err="1">
                <a:solidFill>
                  <a:schemeClr val="bg1"/>
                </a:solidFill>
                <a:latin typeface="+mn-lt"/>
              </a:rPr>
              <a:t>Kaupanger</a:t>
            </a:r>
            <a:r>
              <a:rPr lang="en-US" sz="4000" dirty="0">
                <a:solidFill>
                  <a:schemeClr val="bg1"/>
                </a:solidFill>
                <a:latin typeface="+mn-lt"/>
              </a:rPr>
              <a:t> Stave Church contains 22 stave supports and has a capacity of 125 people. It is still being used as the local parish church every Sunday.</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FAD58822-C125-424B-A9E9-27BB33BB437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2811510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838199" y="2332162"/>
            <a:ext cx="10515600" cy="1325563"/>
          </a:xfrm>
        </p:spPr>
        <p:txBody>
          <a:bodyPr>
            <a:normAutofit fontScale="90000"/>
          </a:bodyPr>
          <a:lstStyle/>
          <a:p>
            <a:pPr algn="ctr"/>
            <a:r>
              <a:rPr lang="en-US" dirty="0">
                <a:solidFill>
                  <a:schemeClr val="bg1"/>
                </a:solidFill>
                <a:latin typeface="+mn-lt"/>
              </a:rPr>
              <a:t>How many replicas of </a:t>
            </a:r>
            <a:r>
              <a:rPr lang="en-US" dirty="0" err="1">
                <a:solidFill>
                  <a:schemeClr val="bg1"/>
                </a:solidFill>
                <a:latin typeface="+mn-lt"/>
              </a:rPr>
              <a:t>Borgund</a:t>
            </a:r>
            <a:r>
              <a:rPr lang="en-US" dirty="0">
                <a:solidFill>
                  <a:schemeClr val="bg1"/>
                </a:solidFill>
                <a:latin typeface="+mn-lt"/>
              </a:rPr>
              <a:t> Stave Church are there in the United States?</a:t>
            </a:r>
            <a:br>
              <a:rPr lang="en-US" dirty="0">
                <a:solidFill>
                  <a:schemeClr val="bg1"/>
                </a:solidFill>
                <a:latin typeface="+mn-lt"/>
              </a:rPr>
            </a:br>
            <a:r>
              <a:rPr lang="en-US" dirty="0">
                <a:solidFill>
                  <a:schemeClr val="bg1"/>
                </a:solidFill>
                <a:latin typeface="+mn-lt"/>
              </a:rPr>
              <a:t>None</a:t>
            </a:r>
            <a:br>
              <a:rPr lang="en-US" dirty="0">
                <a:solidFill>
                  <a:schemeClr val="bg1"/>
                </a:solidFill>
                <a:latin typeface="+mn-lt"/>
              </a:rPr>
            </a:br>
            <a:r>
              <a:rPr lang="en-US" dirty="0">
                <a:solidFill>
                  <a:schemeClr val="bg1"/>
                </a:solidFill>
                <a:latin typeface="+mn-lt"/>
              </a:rPr>
              <a:t>5</a:t>
            </a:r>
            <a:br>
              <a:rPr lang="en-US" dirty="0">
                <a:solidFill>
                  <a:schemeClr val="bg1"/>
                </a:solidFill>
                <a:latin typeface="+mn-lt"/>
              </a:rPr>
            </a:br>
            <a:r>
              <a:rPr lang="en-US" dirty="0">
                <a:solidFill>
                  <a:schemeClr val="bg1"/>
                </a:solidFill>
                <a:latin typeface="+mn-lt"/>
              </a:rPr>
              <a:t>3</a:t>
            </a: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83" y="4851199"/>
            <a:ext cx="3459234" cy="691847"/>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04D3DC48-3F00-40FC-9ED2-5CCD7AC8EEC6}"/>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4" name="Picture 3">
            <a:extLst>
              <a:ext uri="{FF2B5EF4-FFF2-40B4-BE49-F238E27FC236}">
                <a16:creationId xmlns:a16="http://schemas.microsoft.com/office/drawing/2014/main" id="{4556F0B1-EAF9-4C06-AD3E-8FAC066E58AF}"/>
              </a:ext>
            </a:extLst>
          </p:cNvPr>
          <p:cNvPicPr>
            <a:picLocks noChangeAspect="1"/>
          </p:cNvPicPr>
          <p:nvPr/>
        </p:nvPicPr>
        <p:blipFill>
          <a:blip r:embed="rId5"/>
          <a:stretch>
            <a:fillRect/>
          </a:stretch>
        </p:blipFill>
        <p:spPr>
          <a:xfrm>
            <a:off x="10042027" y="232736"/>
            <a:ext cx="1935321" cy="1028776"/>
          </a:xfrm>
          <a:prstGeom prst="rect">
            <a:avLst/>
          </a:prstGeom>
        </p:spPr>
      </p:pic>
    </p:spTree>
    <p:extLst>
      <p:ext uri="{BB962C8B-B14F-4D97-AF65-F5344CB8AC3E}">
        <p14:creationId xmlns:p14="http://schemas.microsoft.com/office/powerpoint/2010/main" val="949393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494487" y="2339744"/>
            <a:ext cx="11203024" cy="1325563"/>
          </a:xfrm>
        </p:spPr>
        <p:txBody>
          <a:bodyPr>
            <a:noAutofit/>
          </a:bodyPr>
          <a:lstStyle/>
          <a:p>
            <a:pPr algn="ctr"/>
            <a:r>
              <a:rPr lang="en-US" sz="5400" dirty="0">
                <a:solidFill>
                  <a:schemeClr val="bg1"/>
                </a:solidFill>
                <a:latin typeface="+mn-lt"/>
              </a:rPr>
              <a:t>3</a:t>
            </a:r>
            <a:br>
              <a:rPr lang="en-US" sz="5400" dirty="0">
                <a:solidFill>
                  <a:schemeClr val="bg1"/>
                </a:solidFill>
                <a:latin typeface="+mn-lt"/>
              </a:rPr>
            </a:br>
            <a:r>
              <a:rPr lang="en-US" sz="4000" dirty="0">
                <a:solidFill>
                  <a:schemeClr val="bg1"/>
                </a:solidFill>
                <a:latin typeface="+mn-lt"/>
              </a:rPr>
              <a:t>They are located in: </a:t>
            </a:r>
            <a:br>
              <a:rPr lang="en-US" sz="4000" dirty="0">
                <a:solidFill>
                  <a:schemeClr val="bg1"/>
                </a:solidFill>
                <a:latin typeface="+mn-lt"/>
              </a:rPr>
            </a:br>
            <a:r>
              <a:rPr lang="en-US" sz="4000" dirty="0">
                <a:solidFill>
                  <a:schemeClr val="bg1"/>
                </a:solidFill>
                <a:latin typeface="+mn-lt"/>
              </a:rPr>
              <a:t>Rapid City, South Dakota</a:t>
            </a:r>
            <a:br>
              <a:rPr lang="en-US" sz="4000" dirty="0">
                <a:solidFill>
                  <a:schemeClr val="bg1"/>
                </a:solidFill>
                <a:latin typeface="+mn-lt"/>
              </a:rPr>
            </a:br>
            <a:r>
              <a:rPr lang="en-US" sz="4000" dirty="0">
                <a:solidFill>
                  <a:schemeClr val="bg1"/>
                </a:solidFill>
                <a:latin typeface="+mn-lt"/>
              </a:rPr>
              <a:t>Lyme, Connecticut</a:t>
            </a:r>
            <a:br>
              <a:rPr lang="en-US" sz="4000" dirty="0">
                <a:solidFill>
                  <a:schemeClr val="bg1"/>
                </a:solidFill>
                <a:latin typeface="+mn-lt"/>
              </a:rPr>
            </a:br>
            <a:r>
              <a:rPr lang="en-US" sz="4000" dirty="0">
                <a:solidFill>
                  <a:schemeClr val="bg1"/>
                </a:solidFill>
                <a:latin typeface="+mn-lt"/>
              </a:rPr>
              <a:t>Washington Island, Wisconsin</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FAD58822-C125-424B-A9E9-27BB33BB437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306936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626539" y="2966735"/>
            <a:ext cx="10932231" cy="1325563"/>
          </a:xfrm>
        </p:spPr>
        <p:txBody>
          <a:bodyPr>
            <a:noAutofit/>
          </a:bodyPr>
          <a:lstStyle/>
          <a:p>
            <a:pPr algn="ctr"/>
            <a:r>
              <a:rPr lang="en-US" sz="3600" dirty="0">
                <a:solidFill>
                  <a:schemeClr val="bg1"/>
                </a:solidFill>
                <a:latin typeface="+mn-lt"/>
              </a:rPr>
              <a:t>Pick your teams and choose a team member to fill in your answers on your team’s answer sheet. Play follows as with individual play, taking turns among teams to select the questions. At the end we will tally up the scores and the team with most points wins. Draw from the team member names to select the lucky winner of prize!</a:t>
            </a:r>
            <a:br>
              <a:rPr lang="en-US" sz="3600" dirty="0">
                <a:solidFill>
                  <a:schemeClr val="bg1"/>
                </a:solidFill>
                <a:latin typeface="+mn-lt"/>
              </a:rPr>
            </a:br>
            <a:endParaRPr lang="en-US" sz="3600" b="1" dirty="0">
              <a:solidFill>
                <a:schemeClr val="bg1"/>
              </a:solidFill>
              <a:latin typeface="+mn-lt"/>
            </a:endParaRPr>
          </a:p>
        </p:txBody>
      </p:sp>
      <p:sp>
        <p:nvSpPr>
          <p:cNvPr id="8" name="Title 1">
            <a:extLst>
              <a:ext uri="{FF2B5EF4-FFF2-40B4-BE49-F238E27FC236}">
                <a16:creationId xmlns:a16="http://schemas.microsoft.com/office/drawing/2014/main" id="{6AEF2D29-1A4B-4637-B9CE-7A9A754301F4}"/>
              </a:ext>
            </a:extLst>
          </p:cNvPr>
          <p:cNvSpPr txBox="1">
            <a:spLocks/>
          </p:cNvSpPr>
          <p:nvPr/>
        </p:nvSpPr>
        <p:spPr>
          <a:xfrm>
            <a:off x="332117" y="188446"/>
            <a:ext cx="1120302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solidFill>
                  <a:schemeClr val="bg1"/>
                </a:solidFill>
                <a:latin typeface="+mn-lt"/>
              </a:rPr>
              <a:t>How to Play- Teams</a:t>
            </a:r>
          </a:p>
        </p:txBody>
      </p:sp>
      <p:sp>
        <p:nvSpPr>
          <p:cNvPr id="7" name="Title 1">
            <a:extLst>
              <a:ext uri="{FF2B5EF4-FFF2-40B4-BE49-F238E27FC236}">
                <a16:creationId xmlns:a16="http://schemas.microsoft.com/office/drawing/2014/main" id="{FF7D0F3B-625D-4196-B067-27CF3A69E2DD}"/>
              </a:ext>
            </a:extLst>
          </p:cNvPr>
          <p:cNvSpPr txBox="1">
            <a:spLocks/>
          </p:cNvSpPr>
          <p:nvPr/>
        </p:nvSpPr>
        <p:spPr>
          <a:xfrm>
            <a:off x="491143" y="5124880"/>
            <a:ext cx="1120302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i="1" dirty="0">
                <a:solidFill>
                  <a:schemeClr val="bg1"/>
                </a:solidFill>
                <a:latin typeface="+mn-lt"/>
              </a:rPr>
              <a:t>Let’s Get Started!</a:t>
            </a:r>
          </a:p>
        </p:txBody>
      </p:sp>
    </p:spTree>
    <p:extLst>
      <p:ext uri="{BB962C8B-B14F-4D97-AF65-F5344CB8AC3E}">
        <p14:creationId xmlns:p14="http://schemas.microsoft.com/office/powerpoint/2010/main" val="3133371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838199" y="2332163"/>
            <a:ext cx="10515600" cy="1325563"/>
          </a:xfrm>
        </p:spPr>
        <p:txBody>
          <a:bodyPr>
            <a:noAutofit/>
          </a:bodyPr>
          <a:lstStyle/>
          <a:p>
            <a:pPr algn="ctr"/>
            <a:r>
              <a:rPr lang="en-US" dirty="0">
                <a:solidFill>
                  <a:schemeClr val="bg1"/>
                </a:solidFill>
                <a:latin typeface="+mn-lt"/>
              </a:rPr>
              <a:t>True or False: Gol Stave Church is featured as a full size replica in Minot, North Dakota, at the Scandinavian Heritage Park.</a:t>
            </a: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82" y="4851199"/>
            <a:ext cx="3459234" cy="691847"/>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04D3DC48-3F00-40FC-9ED2-5CCD7AC8EEC6}"/>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3" name="Picture 2">
            <a:extLst>
              <a:ext uri="{FF2B5EF4-FFF2-40B4-BE49-F238E27FC236}">
                <a16:creationId xmlns:a16="http://schemas.microsoft.com/office/drawing/2014/main" id="{BDAA23E8-280E-4D83-8921-B64CBBA96030}"/>
              </a:ext>
            </a:extLst>
          </p:cNvPr>
          <p:cNvPicPr>
            <a:picLocks noChangeAspect="1"/>
          </p:cNvPicPr>
          <p:nvPr/>
        </p:nvPicPr>
        <p:blipFill>
          <a:blip r:embed="rId5"/>
          <a:stretch>
            <a:fillRect/>
          </a:stretch>
        </p:blipFill>
        <p:spPr>
          <a:xfrm>
            <a:off x="9952380" y="350253"/>
            <a:ext cx="1935321" cy="1028776"/>
          </a:xfrm>
          <a:prstGeom prst="rect">
            <a:avLst/>
          </a:prstGeom>
        </p:spPr>
      </p:pic>
    </p:spTree>
    <p:extLst>
      <p:ext uri="{BB962C8B-B14F-4D97-AF65-F5344CB8AC3E}">
        <p14:creationId xmlns:p14="http://schemas.microsoft.com/office/powerpoint/2010/main" val="1101515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494487" y="2339744"/>
            <a:ext cx="11203024" cy="1325563"/>
          </a:xfrm>
        </p:spPr>
        <p:txBody>
          <a:bodyPr>
            <a:noAutofit/>
          </a:bodyPr>
          <a:lstStyle/>
          <a:p>
            <a:pPr algn="ctr"/>
            <a:r>
              <a:rPr lang="en-US" sz="5400" dirty="0">
                <a:solidFill>
                  <a:schemeClr val="bg1"/>
                </a:solidFill>
                <a:latin typeface="+mn-lt"/>
              </a:rPr>
              <a:t>TRUE: </a:t>
            </a:r>
            <a:r>
              <a:rPr lang="en-US" sz="4000" dirty="0">
                <a:solidFill>
                  <a:schemeClr val="bg1"/>
                </a:solidFill>
                <a:latin typeface="+mn-lt"/>
              </a:rPr>
              <a:t>The original Gol Stave Church is at the Museum of Cultural History in Norway.</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FAD58822-C125-424B-A9E9-27BB33BB437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2227361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728930" y="1642127"/>
            <a:ext cx="10974239" cy="1325563"/>
          </a:xfrm>
        </p:spPr>
        <p:txBody>
          <a:bodyPr>
            <a:noAutofit/>
          </a:bodyPr>
          <a:lstStyle/>
          <a:p>
            <a:pPr algn="ctr"/>
            <a:r>
              <a:rPr lang="en-US" dirty="0">
                <a:solidFill>
                  <a:schemeClr val="bg1"/>
                </a:solidFill>
                <a:latin typeface="+mn-lt"/>
              </a:rPr>
              <a:t>To which country did Norway gift a replica of its </a:t>
            </a:r>
            <a:r>
              <a:rPr lang="en-US" dirty="0" err="1">
                <a:solidFill>
                  <a:schemeClr val="bg1"/>
                </a:solidFill>
                <a:latin typeface="+mn-lt"/>
              </a:rPr>
              <a:t>Haltdalen</a:t>
            </a:r>
            <a:r>
              <a:rPr lang="en-US" dirty="0">
                <a:solidFill>
                  <a:schemeClr val="bg1"/>
                </a:solidFill>
                <a:latin typeface="+mn-lt"/>
              </a:rPr>
              <a:t> Stave Church to honor the country’s 1000-year anniversary of Christian conversion?</a:t>
            </a:r>
          </a:p>
        </p:txBody>
      </p:sp>
      <p:pic>
        <p:nvPicPr>
          <p:cNvPr id="5" name="Picture 4" descr="A picture containing clipart&#10;&#10;Description automatically generated">
            <a:hlinkClick r:id="rId2"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432" y="5684887"/>
            <a:ext cx="3459234" cy="691847"/>
          </a:xfrm>
          <a:prstGeom prst="rect">
            <a:avLst/>
          </a:prstGeom>
        </p:spPr>
      </p:pic>
      <p:sp>
        <p:nvSpPr>
          <p:cNvPr id="6" name="Title 1">
            <a:extLst>
              <a:ext uri="{FF2B5EF4-FFF2-40B4-BE49-F238E27FC236}">
                <a16:creationId xmlns:a16="http://schemas.microsoft.com/office/drawing/2014/main" id="{E496CB52-92DD-406A-B3D7-CD5E7E085DA1}"/>
              </a:ext>
            </a:extLst>
          </p:cNvPr>
          <p:cNvSpPr txBox="1">
            <a:spLocks/>
          </p:cNvSpPr>
          <p:nvPr/>
        </p:nvSpPr>
        <p:spPr>
          <a:xfrm>
            <a:off x="838199" y="3122967"/>
            <a:ext cx="10755702" cy="247130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solidFill>
                <a:latin typeface="+mn-lt"/>
              </a:rPr>
              <a:t>Denmark</a:t>
            </a:r>
          </a:p>
          <a:p>
            <a:pPr algn="ctr"/>
            <a:r>
              <a:rPr lang="en-US" dirty="0">
                <a:solidFill>
                  <a:schemeClr val="bg1"/>
                </a:solidFill>
                <a:latin typeface="+mn-lt"/>
              </a:rPr>
              <a:t>Finland</a:t>
            </a:r>
          </a:p>
          <a:p>
            <a:pPr algn="ctr"/>
            <a:r>
              <a:rPr lang="en-US" dirty="0">
                <a:solidFill>
                  <a:schemeClr val="bg1"/>
                </a:solidFill>
                <a:latin typeface="+mn-lt"/>
              </a:rPr>
              <a:t>Sweden       </a:t>
            </a:r>
          </a:p>
          <a:p>
            <a:pPr algn="ctr"/>
            <a:r>
              <a:rPr lang="en-US" dirty="0">
                <a:solidFill>
                  <a:schemeClr val="bg1"/>
                </a:solidFill>
                <a:latin typeface="+mn-lt"/>
              </a:rPr>
              <a:t>Iceland</a:t>
            </a:r>
          </a:p>
        </p:txBody>
      </p:sp>
      <p:pic>
        <p:nvPicPr>
          <p:cNvPr id="7" name="Picture 6" descr="A picture containing drawing, plate&#10;&#10;Description automatically generated">
            <a:extLst>
              <a:ext uri="{FF2B5EF4-FFF2-40B4-BE49-F238E27FC236}">
                <a16:creationId xmlns:a16="http://schemas.microsoft.com/office/drawing/2014/main" id="{9EDEA485-2464-411C-B809-F02E18C2947C}"/>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pic>
        <p:nvPicPr>
          <p:cNvPr id="3" name="Picture 2">
            <a:extLst>
              <a:ext uri="{FF2B5EF4-FFF2-40B4-BE49-F238E27FC236}">
                <a16:creationId xmlns:a16="http://schemas.microsoft.com/office/drawing/2014/main" id="{9088B7C4-18A8-405B-BB0C-37DD37E73F16}"/>
              </a:ext>
            </a:extLst>
          </p:cNvPr>
          <p:cNvPicPr>
            <a:picLocks noChangeAspect="1"/>
          </p:cNvPicPr>
          <p:nvPr/>
        </p:nvPicPr>
        <p:blipFill>
          <a:blip r:embed="rId5"/>
          <a:stretch>
            <a:fillRect/>
          </a:stretch>
        </p:blipFill>
        <p:spPr>
          <a:xfrm>
            <a:off x="10023281" y="232736"/>
            <a:ext cx="1936138" cy="1029210"/>
          </a:xfrm>
          <a:prstGeom prst="rect">
            <a:avLst/>
          </a:prstGeom>
        </p:spPr>
      </p:pic>
    </p:spTree>
    <p:extLst>
      <p:ext uri="{BB962C8B-B14F-4D97-AF65-F5344CB8AC3E}">
        <p14:creationId xmlns:p14="http://schemas.microsoft.com/office/powerpoint/2010/main" val="3545977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494487" y="2352996"/>
            <a:ext cx="11203024" cy="1325563"/>
          </a:xfrm>
        </p:spPr>
        <p:txBody>
          <a:bodyPr>
            <a:noAutofit/>
          </a:bodyPr>
          <a:lstStyle/>
          <a:p>
            <a:pPr algn="ctr"/>
            <a:r>
              <a:rPr lang="en-US" sz="5400" dirty="0">
                <a:solidFill>
                  <a:schemeClr val="bg1"/>
                </a:solidFill>
                <a:latin typeface="+mn-lt"/>
              </a:rPr>
              <a:t>Iceland</a:t>
            </a:r>
            <a:br>
              <a:rPr lang="en-US" sz="5400" dirty="0">
                <a:solidFill>
                  <a:schemeClr val="bg1"/>
                </a:solidFill>
                <a:latin typeface="+mn-lt"/>
              </a:rPr>
            </a:br>
            <a:r>
              <a:rPr lang="en-US" sz="4000" dirty="0">
                <a:solidFill>
                  <a:schemeClr val="bg1"/>
                </a:solidFill>
                <a:latin typeface="+mn-lt"/>
              </a:rPr>
              <a:t>The replica was constructed on the island of </a:t>
            </a:r>
            <a:r>
              <a:rPr lang="en-US" sz="4000" dirty="0" err="1">
                <a:solidFill>
                  <a:schemeClr val="bg1"/>
                </a:solidFill>
                <a:latin typeface="+mn-lt"/>
              </a:rPr>
              <a:t>Heimaey</a:t>
            </a:r>
            <a:r>
              <a:rPr lang="en-US" sz="4000" dirty="0">
                <a:solidFill>
                  <a:schemeClr val="bg1"/>
                </a:solidFill>
                <a:latin typeface="+mn-lt"/>
              </a:rPr>
              <a:t> in the year 2000. </a:t>
            </a:r>
            <a:r>
              <a:rPr lang="en-US" sz="4000" dirty="0" err="1">
                <a:solidFill>
                  <a:schemeClr val="bg1"/>
                </a:solidFill>
                <a:latin typeface="+mn-lt"/>
              </a:rPr>
              <a:t>Heimaey</a:t>
            </a:r>
            <a:r>
              <a:rPr lang="en-US" sz="4000" dirty="0">
                <a:solidFill>
                  <a:schemeClr val="bg1"/>
                </a:solidFill>
                <a:latin typeface="+mn-lt"/>
              </a:rPr>
              <a:t> is only a 30-minute ferry ride from the town of </a:t>
            </a:r>
            <a:r>
              <a:rPr lang="en-US" sz="4000" dirty="0" err="1">
                <a:solidFill>
                  <a:schemeClr val="bg1"/>
                </a:solidFill>
                <a:latin typeface="+mn-lt"/>
              </a:rPr>
              <a:t>Landeyjarhöf</a:t>
            </a:r>
            <a:r>
              <a:rPr lang="en-US" sz="4000" dirty="0">
                <a:solidFill>
                  <a:schemeClr val="bg1"/>
                </a:solidFill>
                <a:latin typeface="+mn-lt"/>
              </a:rPr>
              <a:t> on Iceland’s </a:t>
            </a:r>
            <a:br>
              <a:rPr lang="en-US" sz="4000" dirty="0">
                <a:solidFill>
                  <a:schemeClr val="bg1"/>
                </a:solidFill>
                <a:latin typeface="+mn-lt"/>
              </a:rPr>
            </a:br>
            <a:r>
              <a:rPr lang="en-US" sz="4000" dirty="0">
                <a:solidFill>
                  <a:schemeClr val="bg1"/>
                </a:solidFill>
                <a:latin typeface="+mn-lt"/>
              </a:rPr>
              <a:t>southern coast. </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FAD58822-C125-424B-A9E9-27BB33BB437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371266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a:extLst>
              <a:ext uri="{FF2B5EF4-FFF2-40B4-BE49-F238E27FC236}">
                <a16:creationId xmlns:a16="http://schemas.microsoft.com/office/drawing/2014/main" id="{6A09D29B-7024-445C-8913-2FFB8112D1DA}"/>
              </a:ext>
            </a:extLst>
          </p:cNvPr>
          <p:cNvGraphicFramePr>
            <a:graphicFrameLocks noGrp="1"/>
          </p:cNvGraphicFramePr>
          <p:nvPr>
            <p:ph idx="1"/>
            <p:extLst>
              <p:ext uri="{D42A27DB-BD31-4B8C-83A1-F6EECF244321}">
                <p14:modId xmlns:p14="http://schemas.microsoft.com/office/powerpoint/2010/main" val="2394382936"/>
              </p:ext>
            </p:extLst>
          </p:nvPr>
        </p:nvGraphicFramePr>
        <p:xfrm>
          <a:off x="312708" y="192848"/>
          <a:ext cx="11561240" cy="6127752"/>
        </p:xfrm>
        <a:graphic>
          <a:graphicData uri="http://schemas.openxmlformats.org/drawingml/2006/table">
            <a:tbl>
              <a:tblPr firstRow="1" bandRow="1">
                <a:tableStyleId>{93296810-A885-4BE3-A3E7-6D5BEEA58F35}</a:tableStyleId>
              </a:tblPr>
              <a:tblGrid>
                <a:gridCol w="1927764">
                  <a:extLst>
                    <a:ext uri="{9D8B030D-6E8A-4147-A177-3AD203B41FA5}">
                      <a16:colId xmlns:a16="http://schemas.microsoft.com/office/drawing/2014/main" val="2390131373"/>
                    </a:ext>
                  </a:extLst>
                </a:gridCol>
                <a:gridCol w="1927764">
                  <a:extLst>
                    <a:ext uri="{9D8B030D-6E8A-4147-A177-3AD203B41FA5}">
                      <a16:colId xmlns:a16="http://schemas.microsoft.com/office/drawing/2014/main" val="567063283"/>
                    </a:ext>
                  </a:extLst>
                </a:gridCol>
                <a:gridCol w="1927764">
                  <a:extLst>
                    <a:ext uri="{9D8B030D-6E8A-4147-A177-3AD203B41FA5}">
                      <a16:colId xmlns:a16="http://schemas.microsoft.com/office/drawing/2014/main" val="303479115"/>
                    </a:ext>
                  </a:extLst>
                </a:gridCol>
                <a:gridCol w="1927764">
                  <a:extLst>
                    <a:ext uri="{9D8B030D-6E8A-4147-A177-3AD203B41FA5}">
                      <a16:colId xmlns:a16="http://schemas.microsoft.com/office/drawing/2014/main" val="3547373130"/>
                    </a:ext>
                  </a:extLst>
                </a:gridCol>
                <a:gridCol w="1927764">
                  <a:extLst>
                    <a:ext uri="{9D8B030D-6E8A-4147-A177-3AD203B41FA5}">
                      <a16:colId xmlns:a16="http://schemas.microsoft.com/office/drawing/2014/main" val="3521826883"/>
                    </a:ext>
                  </a:extLst>
                </a:gridCol>
                <a:gridCol w="1922420">
                  <a:extLst>
                    <a:ext uri="{9D8B030D-6E8A-4147-A177-3AD203B41FA5}">
                      <a16:colId xmlns:a16="http://schemas.microsoft.com/office/drawing/2014/main" val="769059348"/>
                    </a:ext>
                  </a:extLst>
                </a:gridCol>
              </a:tblGrid>
              <a:tr h="1531938">
                <a:tc>
                  <a:txBody>
                    <a:bodyPr/>
                    <a:lstStyle/>
                    <a:p>
                      <a:pPr algn="ctr"/>
                      <a:r>
                        <a:rPr lang="en-US" sz="2800" dirty="0">
                          <a:solidFill>
                            <a:srgbClr val="0A3263"/>
                          </a:solidFill>
                        </a:rPr>
                        <a:t>Which church is it?</a:t>
                      </a:r>
                    </a:p>
                  </a:txBody>
                  <a:tcPr anchor="ctr">
                    <a:solidFill>
                      <a:schemeClr val="bg2">
                        <a:lumMod val="90000"/>
                      </a:schemeClr>
                    </a:solidFill>
                  </a:tcPr>
                </a:tc>
                <a:tc>
                  <a:txBody>
                    <a:bodyPr/>
                    <a:lstStyle/>
                    <a:p>
                      <a:pPr algn="ctr"/>
                      <a:r>
                        <a:rPr lang="en-US" sz="2800" dirty="0">
                          <a:solidFill>
                            <a:srgbClr val="0A3263"/>
                          </a:solidFill>
                        </a:rPr>
                        <a:t>Past</a:t>
                      </a:r>
                    </a:p>
                    <a:p>
                      <a:pPr algn="ctr"/>
                      <a:r>
                        <a:rPr lang="en-US" sz="2800" dirty="0">
                          <a:solidFill>
                            <a:srgbClr val="0A3263"/>
                          </a:solidFill>
                        </a:rPr>
                        <a:t>&amp;</a:t>
                      </a:r>
                    </a:p>
                    <a:p>
                      <a:pPr algn="ctr"/>
                      <a:r>
                        <a:rPr lang="en-US" sz="2800" dirty="0">
                          <a:solidFill>
                            <a:srgbClr val="0A3263"/>
                          </a:solidFill>
                        </a:rPr>
                        <a:t>Present</a:t>
                      </a:r>
                    </a:p>
                  </a:txBody>
                  <a:tcPr anchor="ctr">
                    <a:solidFill>
                      <a:schemeClr val="bg2">
                        <a:lumMod val="90000"/>
                      </a:schemeClr>
                    </a:solidFill>
                  </a:tcPr>
                </a:tc>
                <a:tc>
                  <a:txBody>
                    <a:bodyPr/>
                    <a:lstStyle/>
                    <a:p>
                      <a:pPr algn="ctr"/>
                      <a:r>
                        <a:rPr lang="en-US" sz="2800" dirty="0">
                          <a:solidFill>
                            <a:srgbClr val="0A3263"/>
                          </a:solidFill>
                        </a:rPr>
                        <a:t>How they are built</a:t>
                      </a:r>
                    </a:p>
                  </a:txBody>
                  <a:tcPr anchor="ctr">
                    <a:solidFill>
                      <a:schemeClr val="bg2">
                        <a:lumMod val="90000"/>
                      </a:schemeClr>
                    </a:solidFill>
                  </a:tcPr>
                </a:tc>
                <a:tc>
                  <a:txBody>
                    <a:bodyPr/>
                    <a:lstStyle/>
                    <a:p>
                      <a:pPr algn="ctr"/>
                      <a:r>
                        <a:rPr lang="en-US" sz="2800" dirty="0">
                          <a:solidFill>
                            <a:srgbClr val="0A3263"/>
                          </a:solidFill>
                        </a:rPr>
                        <a:t>Church</a:t>
                      </a:r>
                    </a:p>
                    <a:p>
                      <a:pPr algn="ctr"/>
                      <a:r>
                        <a:rPr lang="en-US" sz="2800" dirty="0">
                          <a:solidFill>
                            <a:srgbClr val="0A3263"/>
                          </a:solidFill>
                        </a:rPr>
                        <a:t>&amp;</a:t>
                      </a:r>
                    </a:p>
                    <a:p>
                      <a:pPr algn="ctr"/>
                      <a:r>
                        <a:rPr lang="en-US" sz="2800" dirty="0">
                          <a:solidFill>
                            <a:srgbClr val="0A3263"/>
                          </a:solidFill>
                        </a:rPr>
                        <a:t>State</a:t>
                      </a:r>
                    </a:p>
                  </a:txBody>
                  <a:tcPr anchor="ctr">
                    <a:solidFill>
                      <a:schemeClr val="bg2">
                        <a:lumMod val="90000"/>
                      </a:schemeClr>
                    </a:solidFill>
                  </a:tcPr>
                </a:tc>
                <a:tc>
                  <a:txBody>
                    <a:bodyPr/>
                    <a:lstStyle/>
                    <a:p>
                      <a:pPr algn="ctr"/>
                      <a:r>
                        <a:rPr lang="en-US" sz="2800" dirty="0">
                          <a:solidFill>
                            <a:srgbClr val="0A3263"/>
                          </a:solidFill>
                        </a:rPr>
                        <a:t>Sognefjord in a Nutshell</a:t>
                      </a:r>
                    </a:p>
                  </a:txBody>
                  <a:tcPr anchor="ctr">
                    <a:solidFill>
                      <a:schemeClr val="bg2">
                        <a:lumMod val="90000"/>
                      </a:schemeClr>
                    </a:solidFill>
                  </a:tcPr>
                </a:tc>
                <a:tc>
                  <a:txBody>
                    <a:bodyPr/>
                    <a:lstStyle/>
                    <a:p>
                      <a:pPr algn="ctr"/>
                      <a:r>
                        <a:rPr lang="en-US" sz="2800" dirty="0">
                          <a:solidFill>
                            <a:srgbClr val="0A3263"/>
                          </a:solidFill>
                        </a:rPr>
                        <a:t>Stave Church Replicas</a:t>
                      </a:r>
                    </a:p>
                  </a:txBody>
                  <a:tcPr anchor="ctr">
                    <a:solidFill>
                      <a:schemeClr val="bg2">
                        <a:lumMod val="90000"/>
                      </a:schemeClr>
                    </a:solidFill>
                  </a:tcPr>
                </a:tc>
                <a:extLst>
                  <a:ext uri="{0D108BD9-81ED-4DB2-BD59-A6C34878D82A}">
                    <a16:rowId xmlns:a16="http://schemas.microsoft.com/office/drawing/2014/main" val="1044474908"/>
                  </a:ext>
                </a:extLst>
              </a:tr>
              <a:tr h="1531938">
                <a:tc>
                  <a:txBody>
                    <a:bodyPr/>
                    <a:lstStyle/>
                    <a:p>
                      <a:pPr algn="ctr"/>
                      <a:r>
                        <a:rPr lang="en-US" sz="6000" b="1" u="none" dirty="0">
                          <a:solidFill>
                            <a:schemeClr val="bg1"/>
                          </a:solidFill>
                          <a:hlinkClick r:id="rId2" action="ppaction://hlinksldjump"/>
                        </a:rPr>
                        <a:t>1</a:t>
                      </a:r>
                      <a:endParaRPr lang="en-US" sz="6000" b="1" u="none" dirty="0">
                        <a:solidFill>
                          <a:schemeClr val="bg1"/>
                        </a:solidFill>
                      </a:endParaRPr>
                    </a:p>
                  </a:txBody>
                  <a:tcPr anchor="ctr">
                    <a:solidFill>
                      <a:srgbClr val="6D9E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bg1"/>
                          </a:solidFill>
                          <a:hlinkClick r:id="rId3" action="ppaction://hlinksldjump"/>
                        </a:rPr>
                        <a:t>1</a:t>
                      </a:r>
                      <a:endParaRPr lang="en-US" sz="6000" b="1" dirty="0">
                        <a:solidFill>
                          <a:schemeClr val="bg1"/>
                        </a:solidFill>
                      </a:endParaRPr>
                    </a:p>
                  </a:txBody>
                  <a:tcPr anchor="ctr">
                    <a:solidFill>
                      <a:srgbClr val="6D9E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bg1"/>
                          </a:solidFill>
                          <a:hlinkClick r:id="rId4" action="ppaction://hlinksldjump"/>
                        </a:rPr>
                        <a:t>1</a:t>
                      </a:r>
                      <a:endParaRPr lang="en-US" sz="6000" b="1" dirty="0">
                        <a:solidFill>
                          <a:schemeClr val="bg1"/>
                        </a:solidFill>
                      </a:endParaRPr>
                    </a:p>
                  </a:txBody>
                  <a:tcPr anchor="ctr">
                    <a:solidFill>
                      <a:srgbClr val="6D9E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bg1"/>
                          </a:solidFill>
                          <a:hlinkClick r:id="rId5" action="ppaction://hlinksldjump"/>
                        </a:rPr>
                        <a:t>1</a:t>
                      </a:r>
                      <a:endParaRPr lang="en-US" sz="6000" b="1" dirty="0">
                        <a:solidFill>
                          <a:schemeClr val="bg1"/>
                        </a:solidFill>
                      </a:endParaRPr>
                    </a:p>
                  </a:txBody>
                  <a:tcPr anchor="ctr">
                    <a:solidFill>
                      <a:srgbClr val="6D9E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bg1"/>
                          </a:solidFill>
                          <a:hlinkClick r:id="rId6" action="ppaction://hlinksldjump"/>
                        </a:rPr>
                        <a:t>1</a:t>
                      </a:r>
                      <a:endParaRPr lang="en-US" sz="6000" b="1" dirty="0">
                        <a:solidFill>
                          <a:schemeClr val="bg1"/>
                        </a:solidFill>
                      </a:endParaRPr>
                    </a:p>
                  </a:txBody>
                  <a:tcPr anchor="ctr">
                    <a:solidFill>
                      <a:srgbClr val="6D9E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bg1"/>
                          </a:solidFill>
                          <a:hlinkClick r:id="rId7" action="ppaction://hlinksldjump"/>
                        </a:rPr>
                        <a:t>1</a:t>
                      </a:r>
                      <a:endParaRPr lang="en-US" sz="6000" b="1" dirty="0">
                        <a:solidFill>
                          <a:schemeClr val="bg1"/>
                        </a:solidFill>
                      </a:endParaRPr>
                    </a:p>
                  </a:txBody>
                  <a:tcPr anchor="ctr">
                    <a:solidFill>
                      <a:srgbClr val="6D9EFF"/>
                    </a:solidFill>
                  </a:tcPr>
                </a:tc>
                <a:extLst>
                  <a:ext uri="{0D108BD9-81ED-4DB2-BD59-A6C34878D82A}">
                    <a16:rowId xmlns:a16="http://schemas.microsoft.com/office/drawing/2014/main" val="762368971"/>
                  </a:ext>
                </a:extLst>
              </a:tr>
              <a:tr h="15319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bg1"/>
                          </a:solidFill>
                          <a:hlinkClick r:id="rId8" action="ppaction://hlinksldjump"/>
                        </a:rPr>
                        <a:t>2</a:t>
                      </a:r>
                      <a:endParaRPr lang="en-US" sz="6000" b="1" dirty="0">
                        <a:solidFill>
                          <a:schemeClr val="bg1"/>
                        </a:solidFill>
                      </a:endParaRPr>
                    </a:p>
                  </a:txBody>
                  <a:tcPr anchor="ctr">
                    <a:solidFill>
                      <a:srgbClr val="0049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bg1"/>
                          </a:solidFill>
                          <a:hlinkClick r:id="rId9" action="ppaction://hlinksldjump"/>
                        </a:rPr>
                        <a:t>2</a:t>
                      </a:r>
                      <a:endParaRPr lang="en-US" sz="6000" b="1" dirty="0">
                        <a:solidFill>
                          <a:schemeClr val="bg1"/>
                        </a:solidFill>
                      </a:endParaRPr>
                    </a:p>
                  </a:txBody>
                  <a:tcPr anchor="ctr">
                    <a:solidFill>
                      <a:srgbClr val="0049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bg1"/>
                          </a:solidFill>
                          <a:hlinkClick r:id="rId10" action="ppaction://hlinksldjump"/>
                        </a:rPr>
                        <a:t>2</a:t>
                      </a:r>
                      <a:endParaRPr lang="en-US" sz="6000" b="1" dirty="0">
                        <a:solidFill>
                          <a:schemeClr val="bg1"/>
                        </a:solidFill>
                      </a:endParaRPr>
                    </a:p>
                  </a:txBody>
                  <a:tcPr anchor="ctr">
                    <a:solidFill>
                      <a:srgbClr val="0049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bg1"/>
                          </a:solidFill>
                          <a:hlinkClick r:id="rId11" action="ppaction://hlinksldjump"/>
                        </a:rPr>
                        <a:t>2</a:t>
                      </a:r>
                      <a:endParaRPr lang="en-US" sz="6000" b="1" dirty="0">
                        <a:solidFill>
                          <a:schemeClr val="bg1"/>
                        </a:solidFill>
                      </a:endParaRPr>
                    </a:p>
                  </a:txBody>
                  <a:tcPr anchor="ctr">
                    <a:solidFill>
                      <a:srgbClr val="0049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bg1"/>
                          </a:solidFill>
                          <a:hlinkClick r:id="rId12" action="ppaction://hlinksldjump"/>
                        </a:rPr>
                        <a:t>2</a:t>
                      </a:r>
                      <a:endParaRPr lang="en-US" sz="4000" b="1" dirty="0">
                        <a:solidFill>
                          <a:schemeClr val="bg1"/>
                        </a:solidFill>
                      </a:endParaRPr>
                    </a:p>
                  </a:txBody>
                  <a:tcPr anchor="ctr">
                    <a:solidFill>
                      <a:srgbClr val="0049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bg1"/>
                          </a:solidFill>
                          <a:hlinkClick r:id="rId13" action="ppaction://hlinksldjump"/>
                        </a:rPr>
                        <a:t>2</a:t>
                      </a:r>
                      <a:endParaRPr lang="en-US" sz="4000" b="1" dirty="0">
                        <a:solidFill>
                          <a:schemeClr val="bg1"/>
                        </a:solidFill>
                      </a:endParaRPr>
                    </a:p>
                  </a:txBody>
                  <a:tcPr anchor="ctr">
                    <a:solidFill>
                      <a:srgbClr val="0049DA"/>
                    </a:solidFill>
                  </a:tcPr>
                </a:tc>
                <a:extLst>
                  <a:ext uri="{0D108BD9-81ED-4DB2-BD59-A6C34878D82A}">
                    <a16:rowId xmlns:a16="http://schemas.microsoft.com/office/drawing/2014/main" val="990947577"/>
                  </a:ext>
                </a:extLst>
              </a:tr>
              <a:tr h="15319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bg1"/>
                          </a:solidFill>
                          <a:hlinkClick r:id="rId14" action="ppaction://hlinksldjump"/>
                        </a:rPr>
                        <a:t>3</a:t>
                      </a:r>
                      <a:endParaRPr lang="en-US" sz="6000" b="1" dirty="0">
                        <a:solidFill>
                          <a:schemeClr val="bg1"/>
                        </a:solidFill>
                      </a:endParaRP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bg1"/>
                          </a:solidFill>
                          <a:hlinkClick r:id="rId15" action="ppaction://hlinksldjump"/>
                        </a:rPr>
                        <a:t>3</a:t>
                      </a:r>
                      <a:endParaRPr lang="en-US" sz="6000" b="1" dirty="0">
                        <a:solidFill>
                          <a:schemeClr val="bg1"/>
                        </a:solidFill>
                      </a:endParaRP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bg1"/>
                          </a:solidFill>
                          <a:hlinkClick r:id="rId16" action="ppaction://hlinksldjump"/>
                        </a:rPr>
                        <a:t>3</a:t>
                      </a:r>
                      <a:endParaRPr lang="en-US" sz="6000" b="1" dirty="0">
                        <a:solidFill>
                          <a:schemeClr val="bg1"/>
                        </a:solidFill>
                      </a:endParaRP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bg1"/>
                          </a:solidFill>
                          <a:hlinkClick r:id="rId17" action="ppaction://hlinksldjump"/>
                        </a:rPr>
                        <a:t>3</a:t>
                      </a:r>
                      <a:endParaRPr lang="en-US" sz="6000" b="1" dirty="0">
                        <a:solidFill>
                          <a:schemeClr val="bg1"/>
                        </a:solidFill>
                      </a:endParaRP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bg1"/>
                          </a:solidFill>
                          <a:hlinkClick r:id="rId18" action="ppaction://hlinksldjump"/>
                        </a:rPr>
                        <a:t>3</a:t>
                      </a:r>
                      <a:endParaRPr lang="en-US" sz="6000" b="1" dirty="0">
                        <a:solidFill>
                          <a:schemeClr val="bg1"/>
                        </a:solidFill>
                      </a:endParaRP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solidFill>
                            <a:schemeClr val="bg1"/>
                          </a:solidFill>
                          <a:hlinkClick r:id="rId19" action="ppaction://hlinksldjump"/>
                        </a:rPr>
                        <a:t>3</a:t>
                      </a:r>
                      <a:endParaRPr lang="en-US" sz="6600" b="1" dirty="0">
                        <a:solidFill>
                          <a:schemeClr val="bg1"/>
                        </a:solidFill>
                      </a:endParaRPr>
                    </a:p>
                  </a:txBody>
                  <a:tcPr anchor="ctr">
                    <a:solidFill>
                      <a:srgbClr val="002060"/>
                    </a:solidFill>
                  </a:tcPr>
                </a:tc>
                <a:extLst>
                  <a:ext uri="{0D108BD9-81ED-4DB2-BD59-A6C34878D82A}">
                    <a16:rowId xmlns:a16="http://schemas.microsoft.com/office/drawing/2014/main" val="1785182386"/>
                  </a:ext>
                </a:extLst>
              </a:tr>
            </a:tbl>
          </a:graphicData>
        </a:graphic>
      </p:graphicFrame>
      <p:sp>
        <p:nvSpPr>
          <p:cNvPr id="5" name="solid 1-1" hidden="1">
            <a:extLst>
              <a:ext uri="{FF2B5EF4-FFF2-40B4-BE49-F238E27FC236}">
                <a16:creationId xmlns:a16="http://schemas.microsoft.com/office/drawing/2014/main" id="{E9DD8FBD-C43E-4E9C-8AD8-51BB2A7E5D6B}"/>
              </a:ext>
            </a:extLst>
          </p:cNvPr>
          <p:cNvSpPr/>
          <p:nvPr/>
        </p:nvSpPr>
        <p:spPr>
          <a:xfrm>
            <a:off x="410818" y="1987825"/>
            <a:ext cx="1736035" cy="1325563"/>
          </a:xfrm>
          <a:prstGeom prst="rect">
            <a:avLst/>
          </a:prstGeom>
          <a:solidFill>
            <a:srgbClr val="6D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olid 1-2" hidden="1">
            <a:extLst>
              <a:ext uri="{FF2B5EF4-FFF2-40B4-BE49-F238E27FC236}">
                <a16:creationId xmlns:a16="http://schemas.microsoft.com/office/drawing/2014/main" id="{79A77505-E540-4EE1-BF1D-870CFA139185}"/>
              </a:ext>
            </a:extLst>
          </p:cNvPr>
          <p:cNvSpPr/>
          <p:nvPr/>
        </p:nvSpPr>
        <p:spPr>
          <a:xfrm>
            <a:off x="2309881" y="2014157"/>
            <a:ext cx="1736035" cy="1325563"/>
          </a:xfrm>
          <a:prstGeom prst="rect">
            <a:avLst/>
          </a:prstGeom>
          <a:solidFill>
            <a:srgbClr val="6D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olid 1-3" hidden="1">
            <a:extLst>
              <a:ext uri="{FF2B5EF4-FFF2-40B4-BE49-F238E27FC236}">
                <a16:creationId xmlns:a16="http://schemas.microsoft.com/office/drawing/2014/main" id="{20ADDA3B-13B5-4C91-87E3-9A75C049079E}"/>
              </a:ext>
            </a:extLst>
          </p:cNvPr>
          <p:cNvSpPr/>
          <p:nvPr/>
        </p:nvSpPr>
        <p:spPr>
          <a:xfrm>
            <a:off x="4270075" y="2014157"/>
            <a:ext cx="1736035" cy="1325563"/>
          </a:xfrm>
          <a:prstGeom prst="rect">
            <a:avLst/>
          </a:prstGeom>
          <a:solidFill>
            <a:srgbClr val="6D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olid 1-4" hidden="1">
            <a:extLst>
              <a:ext uri="{FF2B5EF4-FFF2-40B4-BE49-F238E27FC236}">
                <a16:creationId xmlns:a16="http://schemas.microsoft.com/office/drawing/2014/main" id="{E32C493A-C8F6-4807-BD87-DC4289A2F2C4}"/>
              </a:ext>
            </a:extLst>
          </p:cNvPr>
          <p:cNvSpPr/>
          <p:nvPr/>
        </p:nvSpPr>
        <p:spPr>
          <a:xfrm>
            <a:off x="6195763" y="1987824"/>
            <a:ext cx="1736035" cy="1325563"/>
          </a:xfrm>
          <a:prstGeom prst="rect">
            <a:avLst/>
          </a:prstGeom>
          <a:solidFill>
            <a:srgbClr val="6D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olid 1-5" hidden="1">
            <a:extLst>
              <a:ext uri="{FF2B5EF4-FFF2-40B4-BE49-F238E27FC236}">
                <a16:creationId xmlns:a16="http://schemas.microsoft.com/office/drawing/2014/main" id="{2781925B-000C-4334-95F8-8D1E503B9173}"/>
              </a:ext>
            </a:extLst>
          </p:cNvPr>
          <p:cNvSpPr/>
          <p:nvPr/>
        </p:nvSpPr>
        <p:spPr>
          <a:xfrm>
            <a:off x="8132818" y="1990075"/>
            <a:ext cx="1736035" cy="1325563"/>
          </a:xfrm>
          <a:prstGeom prst="rect">
            <a:avLst/>
          </a:prstGeom>
          <a:solidFill>
            <a:srgbClr val="6D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olid 1-6" hidden="1">
            <a:extLst>
              <a:ext uri="{FF2B5EF4-FFF2-40B4-BE49-F238E27FC236}">
                <a16:creationId xmlns:a16="http://schemas.microsoft.com/office/drawing/2014/main" id="{EF84FE2C-B9D9-406D-9CF8-F81800E8171F}"/>
              </a:ext>
            </a:extLst>
          </p:cNvPr>
          <p:cNvSpPr/>
          <p:nvPr/>
        </p:nvSpPr>
        <p:spPr>
          <a:xfrm>
            <a:off x="10049742" y="1987823"/>
            <a:ext cx="1736035" cy="1325563"/>
          </a:xfrm>
          <a:prstGeom prst="rect">
            <a:avLst/>
          </a:prstGeom>
          <a:solidFill>
            <a:srgbClr val="6D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olid 3-1" hidden="1">
            <a:extLst>
              <a:ext uri="{FF2B5EF4-FFF2-40B4-BE49-F238E27FC236}">
                <a16:creationId xmlns:a16="http://schemas.microsoft.com/office/drawing/2014/main" id="{1C50CAF9-B191-4D5F-A965-8CA32569726B}"/>
              </a:ext>
            </a:extLst>
          </p:cNvPr>
          <p:cNvSpPr/>
          <p:nvPr/>
        </p:nvSpPr>
        <p:spPr>
          <a:xfrm>
            <a:off x="408630" y="5072064"/>
            <a:ext cx="1736035" cy="13255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olid 3-2" hidden="1">
            <a:extLst>
              <a:ext uri="{FF2B5EF4-FFF2-40B4-BE49-F238E27FC236}">
                <a16:creationId xmlns:a16="http://schemas.microsoft.com/office/drawing/2014/main" id="{D9E8F0BD-0969-49B1-A2BD-E3ABD66FB29A}"/>
              </a:ext>
            </a:extLst>
          </p:cNvPr>
          <p:cNvSpPr/>
          <p:nvPr/>
        </p:nvSpPr>
        <p:spPr>
          <a:xfrm>
            <a:off x="2327855" y="5068075"/>
            <a:ext cx="1736035" cy="13255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olid 3-3" hidden="1">
            <a:extLst>
              <a:ext uri="{FF2B5EF4-FFF2-40B4-BE49-F238E27FC236}">
                <a16:creationId xmlns:a16="http://schemas.microsoft.com/office/drawing/2014/main" id="{05279FDC-914A-4085-9605-98F13CE3FAD1}"/>
              </a:ext>
            </a:extLst>
          </p:cNvPr>
          <p:cNvSpPr/>
          <p:nvPr/>
        </p:nvSpPr>
        <p:spPr>
          <a:xfrm>
            <a:off x="4258609" y="5062027"/>
            <a:ext cx="1736035" cy="13255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olid 3-4" hidden="1">
            <a:extLst>
              <a:ext uri="{FF2B5EF4-FFF2-40B4-BE49-F238E27FC236}">
                <a16:creationId xmlns:a16="http://schemas.microsoft.com/office/drawing/2014/main" id="{A43AF802-5DE7-4CE9-AF71-D0AEDB0B515C}"/>
              </a:ext>
            </a:extLst>
          </p:cNvPr>
          <p:cNvSpPr/>
          <p:nvPr/>
        </p:nvSpPr>
        <p:spPr>
          <a:xfrm>
            <a:off x="6191122" y="5068188"/>
            <a:ext cx="1736035" cy="13255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olid 3-5" hidden="1">
            <a:extLst>
              <a:ext uri="{FF2B5EF4-FFF2-40B4-BE49-F238E27FC236}">
                <a16:creationId xmlns:a16="http://schemas.microsoft.com/office/drawing/2014/main" id="{B412A9BD-E4FA-4E76-ADBE-3AB38447B337}"/>
              </a:ext>
            </a:extLst>
          </p:cNvPr>
          <p:cNvSpPr/>
          <p:nvPr/>
        </p:nvSpPr>
        <p:spPr>
          <a:xfrm>
            <a:off x="8108588" y="5064773"/>
            <a:ext cx="1736035" cy="13255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olid 3-6" hidden="1">
            <a:extLst>
              <a:ext uri="{FF2B5EF4-FFF2-40B4-BE49-F238E27FC236}">
                <a16:creationId xmlns:a16="http://schemas.microsoft.com/office/drawing/2014/main" id="{72EC61E9-BACC-4AE9-8509-37DE5BCED98B}"/>
              </a:ext>
            </a:extLst>
          </p:cNvPr>
          <p:cNvSpPr/>
          <p:nvPr/>
        </p:nvSpPr>
        <p:spPr>
          <a:xfrm>
            <a:off x="10065292" y="5047305"/>
            <a:ext cx="1736035" cy="13255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olid 2-1" hidden="1">
            <a:extLst>
              <a:ext uri="{FF2B5EF4-FFF2-40B4-BE49-F238E27FC236}">
                <a16:creationId xmlns:a16="http://schemas.microsoft.com/office/drawing/2014/main" id="{8B5CB4C4-4B63-45D4-AB93-2535589F2959}"/>
              </a:ext>
            </a:extLst>
          </p:cNvPr>
          <p:cNvSpPr/>
          <p:nvPr/>
        </p:nvSpPr>
        <p:spPr>
          <a:xfrm>
            <a:off x="408631" y="3543628"/>
            <a:ext cx="1736035" cy="1325563"/>
          </a:xfrm>
          <a:prstGeom prst="rect">
            <a:avLst/>
          </a:prstGeom>
          <a:solidFill>
            <a:srgbClr val="004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olid 2-2" hidden="1">
            <a:extLst>
              <a:ext uri="{FF2B5EF4-FFF2-40B4-BE49-F238E27FC236}">
                <a16:creationId xmlns:a16="http://schemas.microsoft.com/office/drawing/2014/main" id="{6EA37B1C-FD20-4064-A7FD-35FBDE3C942C}"/>
              </a:ext>
            </a:extLst>
          </p:cNvPr>
          <p:cNvSpPr/>
          <p:nvPr/>
        </p:nvSpPr>
        <p:spPr>
          <a:xfrm>
            <a:off x="2329541" y="3517559"/>
            <a:ext cx="1736035" cy="1325563"/>
          </a:xfrm>
          <a:prstGeom prst="rect">
            <a:avLst/>
          </a:prstGeom>
          <a:solidFill>
            <a:srgbClr val="004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olid 2-3" hidden="1">
            <a:extLst>
              <a:ext uri="{FF2B5EF4-FFF2-40B4-BE49-F238E27FC236}">
                <a16:creationId xmlns:a16="http://schemas.microsoft.com/office/drawing/2014/main" id="{FA414A1A-DA4B-464B-A3A3-884B4160E7E9}"/>
              </a:ext>
            </a:extLst>
          </p:cNvPr>
          <p:cNvSpPr/>
          <p:nvPr/>
        </p:nvSpPr>
        <p:spPr>
          <a:xfrm>
            <a:off x="4277163" y="3510590"/>
            <a:ext cx="1736035" cy="1325563"/>
          </a:xfrm>
          <a:prstGeom prst="rect">
            <a:avLst/>
          </a:prstGeom>
          <a:solidFill>
            <a:srgbClr val="004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olid 2-4" hidden="1">
            <a:extLst>
              <a:ext uri="{FF2B5EF4-FFF2-40B4-BE49-F238E27FC236}">
                <a16:creationId xmlns:a16="http://schemas.microsoft.com/office/drawing/2014/main" id="{617E7E4B-C38E-4117-8725-2C2F19C1A286}"/>
              </a:ext>
            </a:extLst>
          </p:cNvPr>
          <p:cNvSpPr/>
          <p:nvPr/>
        </p:nvSpPr>
        <p:spPr>
          <a:xfrm>
            <a:off x="6211315" y="3534032"/>
            <a:ext cx="1736035" cy="1325563"/>
          </a:xfrm>
          <a:prstGeom prst="rect">
            <a:avLst/>
          </a:prstGeom>
          <a:solidFill>
            <a:srgbClr val="004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olid 2-5" hidden="1">
            <a:extLst>
              <a:ext uri="{FF2B5EF4-FFF2-40B4-BE49-F238E27FC236}">
                <a16:creationId xmlns:a16="http://schemas.microsoft.com/office/drawing/2014/main" id="{933ED1DF-1465-49B7-8782-6CE78332CCFB}"/>
              </a:ext>
            </a:extLst>
          </p:cNvPr>
          <p:cNvSpPr/>
          <p:nvPr/>
        </p:nvSpPr>
        <p:spPr>
          <a:xfrm>
            <a:off x="8116216" y="3517559"/>
            <a:ext cx="1736035" cy="1325563"/>
          </a:xfrm>
          <a:prstGeom prst="rect">
            <a:avLst/>
          </a:prstGeom>
          <a:solidFill>
            <a:srgbClr val="004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olid 2-6" hidden="1">
            <a:extLst>
              <a:ext uri="{FF2B5EF4-FFF2-40B4-BE49-F238E27FC236}">
                <a16:creationId xmlns:a16="http://schemas.microsoft.com/office/drawing/2014/main" id="{4F28A945-84AB-42D5-8C92-A17E6EF94980}"/>
              </a:ext>
            </a:extLst>
          </p:cNvPr>
          <p:cNvSpPr/>
          <p:nvPr/>
        </p:nvSpPr>
        <p:spPr>
          <a:xfrm>
            <a:off x="10035933" y="3510589"/>
            <a:ext cx="1736035" cy="1325563"/>
          </a:xfrm>
          <a:prstGeom prst="rect">
            <a:avLst/>
          </a:prstGeom>
          <a:solidFill>
            <a:srgbClr val="004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ransparent 1-1" hidden="1">
            <a:extLst>
              <a:ext uri="{FF2B5EF4-FFF2-40B4-BE49-F238E27FC236}">
                <a16:creationId xmlns:a16="http://schemas.microsoft.com/office/drawing/2014/main" id="{BBDD7106-A04C-47D1-A184-F9B3032C60F1}"/>
              </a:ext>
            </a:extLst>
          </p:cNvPr>
          <p:cNvSpPr/>
          <p:nvPr/>
        </p:nvSpPr>
        <p:spPr>
          <a:xfrm>
            <a:off x="596348" y="2332383"/>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nsparent 1-2" hidden="1">
            <a:extLst>
              <a:ext uri="{FF2B5EF4-FFF2-40B4-BE49-F238E27FC236}">
                <a16:creationId xmlns:a16="http://schemas.microsoft.com/office/drawing/2014/main" id="{3D8C0F09-5FB2-4430-AC5C-222E2F0ED4BA}"/>
              </a:ext>
            </a:extLst>
          </p:cNvPr>
          <p:cNvSpPr/>
          <p:nvPr/>
        </p:nvSpPr>
        <p:spPr>
          <a:xfrm>
            <a:off x="2518653" y="2340072"/>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nsparent 1-3" hidden="1">
            <a:extLst>
              <a:ext uri="{FF2B5EF4-FFF2-40B4-BE49-F238E27FC236}">
                <a16:creationId xmlns:a16="http://schemas.microsoft.com/office/drawing/2014/main" id="{DE31E0B3-B4F5-4D08-99E0-984CADF6962D}"/>
              </a:ext>
            </a:extLst>
          </p:cNvPr>
          <p:cNvSpPr/>
          <p:nvPr/>
        </p:nvSpPr>
        <p:spPr>
          <a:xfrm>
            <a:off x="4414974" y="2332383"/>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nsparent 1-4" hidden="1">
            <a:extLst>
              <a:ext uri="{FF2B5EF4-FFF2-40B4-BE49-F238E27FC236}">
                <a16:creationId xmlns:a16="http://schemas.microsoft.com/office/drawing/2014/main" id="{BA8525DB-9D25-405D-A190-9D14213206E6}"/>
              </a:ext>
            </a:extLst>
          </p:cNvPr>
          <p:cNvSpPr/>
          <p:nvPr/>
        </p:nvSpPr>
        <p:spPr>
          <a:xfrm>
            <a:off x="6390220" y="2288312"/>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nsparent 1-5" hidden="1">
            <a:extLst>
              <a:ext uri="{FF2B5EF4-FFF2-40B4-BE49-F238E27FC236}">
                <a16:creationId xmlns:a16="http://schemas.microsoft.com/office/drawing/2014/main" id="{CB414A53-8399-477A-8922-F2E8AAD87DAF}"/>
              </a:ext>
            </a:extLst>
          </p:cNvPr>
          <p:cNvSpPr/>
          <p:nvPr/>
        </p:nvSpPr>
        <p:spPr>
          <a:xfrm>
            <a:off x="8295121" y="2288311"/>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nsparent 1-6" hidden="1">
            <a:extLst>
              <a:ext uri="{FF2B5EF4-FFF2-40B4-BE49-F238E27FC236}">
                <a16:creationId xmlns:a16="http://schemas.microsoft.com/office/drawing/2014/main" id="{44FA2D73-9383-48F5-9262-552CB772E401}"/>
              </a:ext>
            </a:extLst>
          </p:cNvPr>
          <p:cNvSpPr/>
          <p:nvPr/>
        </p:nvSpPr>
        <p:spPr>
          <a:xfrm>
            <a:off x="10217426" y="2340072"/>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nsparent 2-1" hidden="1">
            <a:extLst>
              <a:ext uri="{FF2B5EF4-FFF2-40B4-BE49-F238E27FC236}">
                <a16:creationId xmlns:a16="http://schemas.microsoft.com/office/drawing/2014/main" id="{AB3AA759-FC3A-45D0-B5A9-CF4473049F44}"/>
              </a:ext>
            </a:extLst>
          </p:cNvPr>
          <p:cNvSpPr/>
          <p:nvPr/>
        </p:nvSpPr>
        <p:spPr>
          <a:xfrm>
            <a:off x="596473" y="3878231"/>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nsparent 2-2" hidden="1">
            <a:extLst>
              <a:ext uri="{FF2B5EF4-FFF2-40B4-BE49-F238E27FC236}">
                <a16:creationId xmlns:a16="http://schemas.microsoft.com/office/drawing/2014/main" id="{0A866428-4426-48B3-B25A-E8CF4DDBA119}"/>
              </a:ext>
            </a:extLst>
          </p:cNvPr>
          <p:cNvSpPr/>
          <p:nvPr/>
        </p:nvSpPr>
        <p:spPr>
          <a:xfrm>
            <a:off x="2518653" y="3888450"/>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nsparent 2-3" hidden="1">
            <a:extLst>
              <a:ext uri="{FF2B5EF4-FFF2-40B4-BE49-F238E27FC236}">
                <a16:creationId xmlns:a16="http://schemas.microsoft.com/office/drawing/2014/main" id="{3A4E6B3D-2C70-4937-83AE-3E26221ABFF3}"/>
              </a:ext>
            </a:extLst>
          </p:cNvPr>
          <p:cNvSpPr/>
          <p:nvPr/>
        </p:nvSpPr>
        <p:spPr>
          <a:xfrm>
            <a:off x="4445579" y="3888450"/>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nsparent 2-4" hidden="1">
            <a:extLst>
              <a:ext uri="{FF2B5EF4-FFF2-40B4-BE49-F238E27FC236}">
                <a16:creationId xmlns:a16="http://schemas.microsoft.com/office/drawing/2014/main" id="{2F57C81B-1D1A-4154-8DB5-3205AAC1BFE0}"/>
              </a:ext>
            </a:extLst>
          </p:cNvPr>
          <p:cNvSpPr/>
          <p:nvPr/>
        </p:nvSpPr>
        <p:spPr>
          <a:xfrm>
            <a:off x="6368040" y="3873259"/>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nsparent 2-5" hidden="1">
            <a:extLst>
              <a:ext uri="{FF2B5EF4-FFF2-40B4-BE49-F238E27FC236}">
                <a16:creationId xmlns:a16="http://schemas.microsoft.com/office/drawing/2014/main" id="{57A77CF2-9A9D-4DAC-AF83-C3B8D7A2134B}"/>
              </a:ext>
            </a:extLst>
          </p:cNvPr>
          <p:cNvSpPr/>
          <p:nvPr/>
        </p:nvSpPr>
        <p:spPr>
          <a:xfrm>
            <a:off x="8295121" y="3861854"/>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nsparent 2-6" hidden="1">
            <a:extLst>
              <a:ext uri="{FF2B5EF4-FFF2-40B4-BE49-F238E27FC236}">
                <a16:creationId xmlns:a16="http://schemas.microsoft.com/office/drawing/2014/main" id="{AF880E1F-E1E4-49F7-BC21-A3A0B1A3D38B}"/>
              </a:ext>
            </a:extLst>
          </p:cNvPr>
          <p:cNvSpPr/>
          <p:nvPr/>
        </p:nvSpPr>
        <p:spPr>
          <a:xfrm>
            <a:off x="10217426" y="3828816"/>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nsparent 3-1" hidden="1">
            <a:extLst>
              <a:ext uri="{FF2B5EF4-FFF2-40B4-BE49-F238E27FC236}">
                <a16:creationId xmlns:a16="http://schemas.microsoft.com/office/drawing/2014/main" id="{5D82B806-14A5-4C20-BF69-0DE8FD7D92F7}"/>
              </a:ext>
            </a:extLst>
          </p:cNvPr>
          <p:cNvSpPr/>
          <p:nvPr/>
        </p:nvSpPr>
        <p:spPr>
          <a:xfrm>
            <a:off x="596348" y="5424454"/>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nsparent 3-2" hidden="1">
            <a:extLst>
              <a:ext uri="{FF2B5EF4-FFF2-40B4-BE49-F238E27FC236}">
                <a16:creationId xmlns:a16="http://schemas.microsoft.com/office/drawing/2014/main" id="{453C2B91-00F3-4AB5-A577-D623AE57EC70}"/>
              </a:ext>
            </a:extLst>
          </p:cNvPr>
          <p:cNvSpPr/>
          <p:nvPr/>
        </p:nvSpPr>
        <p:spPr>
          <a:xfrm>
            <a:off x="2518653" y="5438173"/>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nsparent 3-3" hidden="1">
            <a:extLst>
              <a:ext uri="{FF2B5EF4-FFF2-40B4-BE49-F238E27FC236}">
                <a16:creationId xmlns:a16="http://schemas.microsoft.com/office/drawing/2014/main" id="{DFC0FE14-C449-448F-9B26-898A386FDEB8}"/>
              </a:ext>
            </a:extLst>
          </p:cNvPr>
          <p:cNvSpPr/>
          <p:nvPr/>
        </p:nvSpPr>
        <p:spPr>
          <a:xfrm>
            <a:off x="4450325" y="5424453"/>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nsparent 3-4" hidden="1">
            <a:extLst>
              <a:ext uri="{FF2B5EF4-FFF2-40B4-BE49-F238E27FC236}">
                <a16:creationId xmlns:a16="http://schemas.microsoft.com/office/drawing/2014/main" id="{79123068-E858-4D59-B5A1-A45286882782}"/>
              </a:ext>
            </a:extLst>
          </p:cNvPr>
          <p:cNvSpPr/>
          <p:nvPr/>
        </p:nvSpPr>
        <p:spPr>
          <a:xfrm>
            <a:off x="6390220" y="5416202"/>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nsparent 3-5" hidden="1">
            <a:extLst>
              <a:ext uri="{FF2B5EF4-FFF2-40B4-BE49-F238E27FC236}">
                <a16:creationId xmlns:a16="http://schemas.microsoft.com/office/drawing/2014/main" id="{CD371590-B3C8-46B6-9942-CF0A8C01935E}"/>
              </a:ext>
            </a:extLst>
          </p:cNvPr>
          <p:cNvSpPr/>
          <p:nvPr/>
        </p:nvSpPr>
        <p:spPr>
          <a:xfrm>
            <a:off x="8295121" y="5390291"/>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nsparent 3-6" hidden="1">
            <a:extLst>
              <a:ext uri="{FF2B5EF4-FFF2-40B4-BE49-F238E27FC236}">
                <a16:creationId xmlns:a16="http://schemas.microsoft.com/office/drawing/2014/main" id="{60E854FD-9003-4089-BA53-A0AC148B9988}"/>
              </a:ext>
            </a:extLst>
          </p:cNvPr>
          <p:cNvSpPr/>
          <p:nvPr/>
        </p:nvSpPr>
        <p:spPr>
          <a:xfrm>
            <a:off x="10244197" y="5390290"/>
            <a:ext cx="1378226"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A2C3488-804B-42CB-B82F-3D5E50F5BBF2}"/>
              </a:ext>
            </a:extLst>
          </p:cNvPr>
          <p:cNvSpPr/>
          <p:nvPr/>
        </p:nvSpPr>
        <p:spPr>
          <a:xfrm>
            <a:off x="4954810" y="6413364"/>
            <a:ext cx="2277035" cy="365123"/>
          </a:xfrm>
          <a:prstGeom prst="rect">
            <a:avLst/>
          </a:prstGeom>
          <a:solidFill>
            <a:srgbClr val="6D9E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hlinkClick r:id="rId20" action="ppaction://hlinksldjump"/>
              </a:rPr>
              <a:t>Done</a:t>
            </a:r>
            <a:endParaRPr lang="en-US" sz="2000" b="1" dirty="0"/>
          </a:p>
        </p:txBody>
      </p:sp>
    </p:spTree>
    <p:extLst>
      <p:ext uri="{BB962C8B-B14F-4D97-AF65-F5344CB8AC3E}">
        <p14:creationId xmlns:p14="http://schemas.microsoft.com/office/powerpoint/2010/main" val="5191883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22" restart="whenNotActive" fill="hold" evtFilter="cancelBubble" nodeType="interactiveSeq">
                <p:stCondLst>
                  <p:cond evt="onClick" delay="0">
                    <p:tgtEl>
                      <p:spTgt spid="1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27" restart="whenNotActive" fill="hold" evtFilter="cancelBubble" nodeType="interactiveSeq">
                <p:stCondLst>
                  <p:cond evt="onClick" delay="0">
                    <p:tgtEl>
                      <p:spTgt spid="20"/>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37" restart="whenNotActive" fill="hold" evtFilter="cancelBubble" nodeType="interactiveSeq">
                <p:stCondLst>
                  <p:cond evt="onClick" delay="0">
                    <p:tgtEl>
                      <p:spTgt spid="2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42" restart="whenNotActive" fill="hold" evtFilter="cancelBubble" nodeType="interactiveSeq">
                <p:stCondLst>
                  <p:cond evt="onClick" delay="0">
                    <p:tgtEl>
                      <p:spTgt spid="26"/>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2"/>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5" grpId="0" animBg="1"/>
      <p:bldP spid="9" grpId="0" animBg="1"/>
      <p:bldP spid="8" grpId="0" animBg="1"/>
      <p:bldP spid="7" grpId="0" animBg="1"/>
      <p:bldP spid="11" grpId="0" animBg="1"/>
      <p:bldP spid="6" grpId="0" animBg="1"/>
      <p:bldP spid="36" grpId="0" animBg="1"/>
      <p:bldP spid="42" grpId="0" animBg="1"/>
      <p:bldP spid="41" grpId="0" animBg="1"/>
      <p:bldP spid="35" grpId="0" animBg="1"/>
      <p:bldP spid="34"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413302" y="3429000"/>
            <a:ext cx="11365395" cy="1325563"/>
          </a:xfrm>
        </p:spPr>
        <p:txBody>
          <a:bodyPr>
            <a:noAutofit/>
          </a:bodyPr>
          <a:lstStyle/>
          <a:p>
            <a:pPr algn="ctr"/>
            <a:r>
              <a:rPr lang="en-US" sz="3600" dirty="0">
                <a:solidFill>
                  <a:schemeClr val="bg1"/>
                </a:solidFill>
                <a:latin typeface="+mn-lt"/>
              </a:rPr>
              <a:t>It’s time to tally up the scores and see who won!</a:t>
            </a:r>
            <a:br>
              <a:rPr lang="en-US" sz="3600" dirty="0">
                <a:solidFill>
                  <a:schemeClr val="bg1"/>
                </a:solidFill>
                <a:latin typeface="+mn-lt"/>
              </a:rPr>
            </a:br>
            <a:r>
              <a:rPr lang="en-US" sz="3600" dirty="0">
                <a:solidFill>
                  <a:schemeClr val="bg1"/>
                </a:solidFill>
                <a:latin typeface="+mn-lt"/>
              </a:rPr>
              <a:t>Use the Calculate Your Score column on your answer sheet to find your total points. You will need to multiply your correct answers by the degree of difficulty for each row. You can do that like this: </a:t>
            </a:r>
            <a:br>
              <a:rPr lang="en-US" sz="3600" dirty="0">
                <a:solidFill>
                  <a:schemeClr val="bg1"/>
                </a:solidFill>
                <a:latin typeface="+mn-lt"/>
              </a:rPr>
            </a:br>
            <a:r>
              <a:rPr lang="en-US" sz="3600" dirty="0">
                <a:solidFill>
                  <a:schemeClr val="bg1"/>
                </a:solidFill>
                <a:latin typeface="+mn-lt"/>
              </a:rPr>
              <a:t>Row 1 correct answers x 1 point each</a:t>
            </a:r>
            <a:br>
              <a:rPr lang="en-US" sz="3600" dirty="0">
                <a:solidFill>
                  <a:schemeClr val="bg1"/>
                </a:solidFill>
                <a:latin typeface="+mn-lt"/>
              </a:rPr>
            </a:br>
            <a:r>
              <a:rPr lang="en-US" sz="3600" dirty="0">
                <a:solidFill>
                  <a:schemeClr val="bg1"/>
                </a:solidFill>
                <a:latin typeface="+mn-lt"/>
              </a:rPr>
              <a:t>Row 2 correct answers x 2 points each</a:t>
            </a:r>
            <a:br>
              <a:rPr lang="en-US" sz="3600" dirty="0">
                <a:solidFill>
                  <a:schemeClr val="bg1"/>
                </a:solidFill>
                <a:latin typeface="+mn-lt"/>
              </a:rPr>
            </a:br>
            <a:r>
              <a:rPr lang="en-US" sz="3600" dirty="0">
                <a:solidFill>
                  <a:schemeClr val="bg1"/>
                </a:solidFill>
                <a:latin typeface="+mn-lt"/>
              </a:rPr>
              <a:t>Row 3 correct answers x 3 points each </a:t>
            </a:r>
            <a:br>
              <a:rPr lang="en-US" sz="3600" dirty="0">
                <a:solidFill>
                  <a:schemeClr val="bg1"/>
                </a:solidFill>
                <a:latin typeface="+mn-lt"/>
              </a:rPr>
            </a:br>
            <a:r>
              <a:rPr lang="en-US" sz="3600" dirty="0">
                <a:solidFill>
                  <a:schemeClr val="bg1"/>
                </a:solidFill>
                <a:latin typeface="+mn-lt"/>
              </a:rPr>
              <a:t>Once you have your row totals, add them up and put your final score in the Total Points box at the bottom of the sheet. The person with the most points wins!</a:t>
            </a:r>
            <a:br>
              <a:rPr lang="en-US" sz="3600" dirty="0">
                <a:solidFill>
                  <a:schemeClr val="bg1"/>
                </a:solidFill>
                <a:latin typeface="+mn-lt"/>
              </a:rPr>
            </a:br>
            <a:endParaRPr lang="en-US" sz="3600" b="1" dirty="0">
              <a:solidFill>
                <a:schemeClr val="bg1"/>
              </a:solidFill>
              <a:latin typeface="+mn-lt"/>
            </a:endParaRPr>
          </a:p>
        </p:txBody>
      </p:sp>
      <p:sp>
        <p:nvSpPr>
          <p:cNvPr id="8" name="Title 1">
            <a:extLst>
              <a:ext uri="{FF2B5EF4-FFF2-40B4-BE49-F238E27FC236}">
                <a16:creationId xmlns:a16="http://schemas.microsoft.com/office/drawing/2014/main" id="{6AEF2D29-1A4B-4637-B9CE-7A9A754301F4}"/>
              </a:ext>
            </a:extLst>
          </p:cNvPr>
          <p:cNvSpPr txBox="1">
            <a:spLocks/>
          </p:cNvSpPr>
          <p:nvPr/>
        </p:nvSpPr>
        <p:spPr>
          <a:xfrm>
            <a:off x="413302" y="0"/>
            <a:ext cx="1120302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solidFill>
                  <a:schemeClr val="bg1"/>
                </a:solidFill>
                <a:latin typeface="+mn-lt"/>
              </a:rPr>
              <a:t>How to Score</a:t>
            </a:r>
          </a:p>
        </p:txBody>
      </p:sp>
    </p:spTree>
    <p:extLst>
      <p:ext uri="{BB962C8B-B14F-4D97-AF65-F5344CB8AC3E}">
        <p14:creationId xmlns:p14="http://schemas.microsoft.com/office/powerpoint/2010/main" val="4000484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81873" y="2243790"/>
            <a:ext cx="7060815" cy="1325563"/>
          </a:xfrm>
        </p:spPr>
        <p:txBody>
          <a:bodyPr>
            <a:noAutofit/>
          </a:bodyPr>
          <a:lstStyle/>
          <a:p>
            <a:pPr algn="ctr"/>
            <a:r>
              <a:rPr lang="en-US" sz="7200" b="1" dirty="0">
                <a:solidFill>
                  <a:schemeClr val="bg1"/>
                </a:solidFill>
                <a:latin typeface="+mn-lt"/>
              </a:rPr>
              <a:t>Thanks for </a:t>
            </a:r>
            <a:br>
              <a:rPr lang="en-US" sz="7200" b="1" dirty="0">
                <a:solidFill>
                  <a:schemeClr val="bg1"/>
                </a:solidFill>
                <a:latin typeface="+mn-lt"/>
              </a:rPr>
            </a:br>
            <a:r>
              <a:rPr lang="en-US" sz="7200" b="1" dirty="0">
                <a:solidFill>
                  <a:schemeClr val="bg1"/>
                </a:solidFill>
                <a:latin typeface="+mn-lt"/>
              </a:rPr>
              <a:t>Playing!</a:t>
            </a:r>
            <a:br>
              <a:rPr lang="en-US" sz="7200" dirty="0">
                <a:solidFill>
                  <a:schemeClr val="bg1"/>
                </a:solidFill>
                <a:latin typeface="+mn-lt"/>
              </a:rPr>
            </a:br>
            <a:endParaRPr lang="en-US" sz="7200" b="1" dirty="0">
              <a:solidFill>
                <a:schemeClr val="bg1"/>
              </a:solidFill>
              <a:latin typeface="+mn-lt"/>
            </a:endParaRPr>
          </a:p>
        </p:txBody>
      </p:sp>
      <p:pic>
        <p:nvPicPr>
          <p:cNvPr id="3" name="Picture 2">
            <a:extLst>
              <a:ext uri="{FF2B5EF4-FFF2-40B4-BE49-F238E27FC236}">
                <a16:creationId xmlns:a16="http://schemas.microsoft.com/office/drawing/2014/main" id="{AF1EB612-797C-48B4-96F6-E83D523389AC}"/>
              </a:ext>
            </a:extLst>
          </p:cNvPr>
          <p:cNvPicPr>
            <a:picLocks noChangeAspect="1"/>
          </p:cNvPicPr>
          <p:nvPr/>
        </p:nvPicPr>
        <p:blipFill>
          <a:blip r:embed="rId2"/>
          <a:stretch>
            <a:fillRect/>
          </a:stretch>
        </p:blipFill>
        <p:spPr>
          <a:xfrm>
            <a:off x="425063" y="5557698"/>
            <a:ext cx="2794493" cy="988297"/>
          </a:xfrm>
          <a:prstGeom prst="rect">
            <a:avLst/>
          </a:prstGeom>
        </p:spPr>
      </p:pic>
      <p:pic>
        <p:nvPicPr>
          <p:cNvPr id="6" name="Picture 5">
            <a:extLst>
              <a:ext uri="{FF2B5EF4-FFF2-40B4-BE49-F238E27FC236}">
                <a16:creationId xmlns:a16="http://schemas.microsoft.com/office/drawing/2014/main" id="{92F635E0-A206-43DA-BDE1-7187A90E5482}"/>
              </a:ext>
            </a:extLst>
          </p:cNvPr>
          <p:cNvPicPr>
            <a:picLocks noChangeAspect="1"/>
          </p:cNvPicPr>
          <p:nvPr/>
        </p:nvPicPr>
        <p:blipFill>
          <a:blip r:embed="rId3"/>
          <a:stretch>
            <a:fillRect/>
          </a:stretch>
        </p:blipFill>
        <p:spPr>
          <a:xfrm>
            <a:off x="3924800" y="5557699"/>
            <a:ext cx="2866738" cy="988296"/>
          </a:xfrm>
          <a:prstGeom prst="rect">
            <a:avLst/>
          </a:prstGeom>
        </p:spPr>
      </p:pic>
      <p:sp>
        <p:nvSpPr>
          <p:cNvPr id="8" name="Title 1">
            <a:extLst>
              <a:ext uri="{FF2B5EF4-FFF2-40B4-BE49-F238E27FC236}">
                <a16:creationId xmlns:a16="http://schemas.microsoft.com/office/drawing/2014/main" id="{6AEF2D29-1A4B-4637-B9CE-7A9A754301F4}"/>
              </a:ext>
            </a:extLst>
          </p:cNvPr>
          <p:cNvSpPr txBox="1">
            <a:spLocks/>
          </p:cNvSpPr>
          <p:nvPr/>
        </p:nvSpPr>
        <p:spPr>
          <a:xfrm>
            <a:off x="496161" y="4232135"/>
            <a:ext cx="63084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mn-lt"/>
              </a:rPr>
              <a:t>Presented by:</a:t>
            </a:r>
          </a:p>
        </p:txBody>
      </p:sp>
      <p:pic>
        <p:nvPicPr>
          <p:cNvPr id="5" name="Picture 4" descr="A sign on the side of a building&#10;&#10;Description automatically generated">
            <a:extLst>
              <a:ext uri="{FF2B5EF4-FFF2-40B4-BE49-F238E27FC236}">
                <a16:creationId xmlns:a16="http://schemas.microsoft.com/office/drawing/2014/main" id="{46714AA5-8984-A146-8731-FF582EBA99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5522" y="0"/>
            <a:ext cx="5143500" cy="6858000"/>
          </a:xfrm>
          <a:prstGeom prst="rect">
            <a:avLst/>
          </a:prstGeom>
        </p:spPr>
      </p:pic>
    </p:spTree>
    <p:extLst>
      <p:ext uri="{BB962C8B-B14F-4D97-AF65-F5344CB8AC3E}">
        <p14:creationId xmlns:p14="http://schemas.microsoft.com/office/powerpoint/2010/main" val="284957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7804F3-7493-4972-88E1-D1A74A83D8A6}"/>
              </a:ext>
            </a:extLst>
          </p:cNvPr>
          <p:cNvPicPr>
            <a:picLocks noChangeAspect="1"/>
          </p:cNvPicPr>
          <p:nvPr/>
        </p:nvPicPr>
        <p:blipFill>
          <a:blip r:embed="rId2"/>
          <a:stretch>
            <a:fillRect/>
          </a:stretch>
        </p:blipFill>
        <p:spPr>
          <a:xfrm>
            <a:off x="10005352" y="253239"/>
            <a:ext cx="1936137" cy="1029210"/>
          </a:xfrm>
          <a:prstGeom prst="rect">
            <a:avLst/>
          </a:prstGeom>
        </p:spPr>
      </p:pic>
      <p:sp>
        <p:nvSpPr>
          <p:cNvPr id="2" name="Title 1">
            <a:extLst>
              <a:ext uri="{FF2B5EF4-FFF2-40B4-BE49-F238E27FC236}">
                <a16:creationId xmlns:a16="http://schemas.microsoft.com/office/drawing/2014/main" id="{03C9B9E5-1395-4B8A-A8C8-6B4C7024C332}"/>
              </a:ext>
            </a:extLst>
          </p:cNvPr>
          <p:cNvSpPr>
            <a:spLocks noGrp="1"/>
          </p:cNvSpPr>
          <p:nvPr>
            <p:ph type="title"/>
          </p:nvPr>
        </p:nvSpPr>
        <p:spPr>
          <a:xfrm>
            <a:off x="838199" y="2332162"/>
            <a:ext cx="10515600" cy="1325563"/>
          </a:xfrm>
        </p:spPr>
        <p:txBody>
          <a:bodyPr/>
          <a:lstStyle/>
          <a:p>
            <a:pPr algn="ctr"/>
            <a:r>
              <a:rPr lang="en-US" dirty="0">
                <a:solidFill>
                  <a:schemeClr val="bg1"/>
                </a:solidFill>
                <a:latin typeface="+mn-lt"/>
              </a:rPr>
              <a:t>True or False: </a:t>
            </a:r>
            <a:r>
              <a:rPr lang="en-US" dirty="0" err="1">
                <a:solidFill>
                  <a:schemeClr val="bg1"/>
                </a:solidFill>
                <a:latin typeface="+mn-lt"/>
              </a:rPr>
              <a:t>Urnes</a:t>
            </a:r>
            <a:r>
              <a:rPr lang="en-US" dirty="0">
                <a:solidFill>
                  <a:schemeClr val="bg1"/>
                </a:solidFill>
                <a:latin typeface="+mn-lt"/>
              </a:rPr>
              <a:t> is the oldest surviving stave church.</a:t>
            </a:r>
          </a:p>
        </p:txBody>
      </p:sp>
      <p:pic>
        <p:nvPicPr>
          <p:cNvPr id="5" name="Picture 4" descr="A picture containing clipart&#10;&#10;Description automatically generated">
            <a:hlinkClick r:id="rId3" action="ppaction://hlinksldjump"/>
            <a:extLst>
              <a:ext uri="{FF2B5EF4-FFF2-40B4-BE49-F238E27FC236}">
                <a16:creationId xmlns:a16="http://schemas.microsoft.com/office/drawing/2014/main" id="{27596653-4C48-46F3-A857-F1E7BFA24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383" y="4824566"/>
            <a:ext cx="3459234" cy="691847"/>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5330E425-4AAE-4328-B395-732A8ECF3BC9}"/>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4643099" y="232736"/>
            <a:ext cx="2905802" cy="1029210"/>
          </a:xfrm>
          <a:prstGeom prst="rect">
            <a:avLst/>
          </a:prstGeom>
        </p:spPr>
      </p:pic>
    </p:spTree>
    <p:extLst>
      <p:ext uri="{BB962C8B-B14F-4D97-AF65-F5344CB8AC3E}">
        <p14:creationId xmlns:p14="http://schemas.microsoft.com/office/powerpoint/2010/main" val="396229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07E-A71C-4408-95C2-6C17C8BAAF15}"/>
              </a:ext>
            </a:extLst>
          </p:cNvPr>
          <p:cNvSpPr>
            <a:spLocks noGrp="1"/>
          </p:cNvSpPr>
          <p:nvPr>
            <p:ph type="title"/>
          </p:nvPr>
        </p:nvSpPr>
        <p:spPr>
          <a:xfrm>
            <a:off x="838199" y="2339744"/>
            <a:ext cx="10515600" cy="1325563"/>
          </a:xfrm>
        </p:spPr>
        <p:txBody>
          <a:bodyPr>
            <a:noAutofit/>
          </a:bodyPr>
          <a:lstStyle/>
          <a:p>
            <a:pPr algn="ctr"/>
            <a:r>
              <a:rPr lang="en-US" sz="5400" dirty="0">
                <a:solidFill>
                  <a:schemeClr val="bg1"/>
                </a:solidFill>
                <a:latin typeface="+mn-lt"/>
              </a:rPr>
              <a:t>TRUE: </a:t>
            </a:r>
            <a:r>
              <a:rPr lang="en-US" sz="4000" dirty="0" err="1">
                <a:solidFill>
                  <a:schemeClr val="bg1"/>
                </a:solidFill>
                <a:latin typeface="+mn-lt"/>
              </a:rPr>
              <a:t>Urnes</a:t>
            </a:r>
            <a:r>
              <a:rPr lang="en-US" sz="4000" dirty="0">
                <a:solidFill>
                  <a:schemeClr val="bg1"/>
                </a:solidFill>
                <a:latin typeface="+mn-lt"/>
              </a:rPr>
              <a:t> Stave Church was built</a:t>
            </a:r>
            <a:br>
              <a:rPr lang="en-US" sz="5400" dirty="0">
                <a:latin typeface="+mn-lt"/>
              </a:rPr>
            </a:br>
            <a:r>
              <a:rPr lang="en-US" sz="4000" dirty="0">
                <a:solidFill>
                  <a:schemeClr val="bg1"/>
                </a:solidFill>
                <a:latin typeface="+mn-lt"/>
              </a:rPr>
              <a:t>around 1130 A.D. The distinctive carvings on the north portal are from an even older church. It was declared an UNESCO World Heritage Site in 1979.</a:t>
            </a:r>
          </a:p>
        </p:txBody>
      </p:sp>
      <p:pic>
        <p:nvPicPr>
          <p:cNvPr id="4" name="Picture 3" descr="A picture containing room&#10;&#10;Description automatically generated">
            <a:hlinkClick r:id="rId2" action="ppaction://hlinksldjump"/>
            <a:extLst>
              <a:ext uri="{FF2B5EF4-FFF2-40B4-BE49-F238E27FC236}">
                <a16:creationId xmlns:a16="http://schemas.microsoft.com/office/drawing/2014/main" id="{1DA721FE-9624-43F9-A614-D67DDBE4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45" y="4866364"/>
            <a:ext cx="2105910" cy="1991636"/>
          </a:xfrm>
          <a:prstGeom prst="rect">
            <a:avLst/>
          </a:prstGeom>
        </p:spPr>
      </p:pic>
      <p:pic>
        <p:nvPicPr>
          <p:cNvPr id="5" name="Picture 4">
            <a:extLst>
              <a:ext uri="{FF2B5EF4-FFF2-40B4-BE49-F238E27FC236}">
                <a16:creationId xmlns:a16="http://schemas.microsoft.com/office/drawing/2014/main" id="{FAD58822-C125-424B-A9E9-27BB33BB437E}"/>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1" b="33114"/>
          <a:stretch/>
        </p:blipFill>
        <p:spPr>
          <a:xfrm>
            <a:off x="4178668" y="252066"/>
            <a:ext cx="3834663" cy="886622"/>
          </a:xfrm>
          <a:prstGeom prst="rect">
            <a:avLst/>
          </a:prstGeom>
        </p:spPr>
      </p:pic>
    </p:spTree>
    <p:extLst>
      <p:ext uri="{BB962C8B-B14F-4D97-AF65-F5344CB8AC3E}">
        <p14:creationId xmlns:p14="http://schemas.microsoft.com/office/powerpoint/2010/main" val="3696922238"/>
      </p:ext>
    </p:extLst>
  </p:cSld>
  <p:clrMapOvr>
    <a:masterClrMapping/>
  </p:clrMapOvr>
</p:sld>
</file>

<file path=ppt/theme/theme1.xml><?xml version="1.0" encoding="utf-8"?>
<a:theme xmlns:a="http://schemas.openxmlformats.org/drawingml/2006/main" name="Office Theme">
  <a:themeElements>
    <a:clrScheme name="Borton Trivia">
      <a:dk1>
        <a:srgbClr val="0A3263"/>
      </a:dk1>
      <a:lt1>
        <a:sysClr val="window" lastClr="FFFFFF"/>
      </a:lt1>
      <a:dk2>
        <a:srgbClr val="2F5496"/>
      </a:dk2>
      <a:lt2>
        <a:srgbClr val="E7E6E6"/>
      </a:lt2>
      <a:accent1>
        <a:srgbClr val="359ACC"/>
      </a:accent1>
      <a:accent2>
        <a:srgbClr val="0E7C7B"/>
      </a:accent2>
      <a:accent3>
        <a:srgbClr val="3B6780"/>
      </a:accent3>
      <a:accent4>
        <a:srgbClr val="626E2A"/>
      </a:accent4>
      <a:accent5>
        <a:srgbClr val="AD7F23"/>
      </a:accent5>
      <a:accent6>
        <a:srgbClr val="97262A"/>
      </a:accent6>
      <a:hlink>
        <a:srgbClr val="FFFFFF"/>
      </a:hlink>
      <a:folHlink>
        <a:srgbClr val="359A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TotalTime>
  <Words>1377</Words>
  <Application>Microsoft Office PowerPoint</Application>
  <PresentationFormat>Widescreen</PresentationFormat>
  <Paragraphs>101</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Stave Church Trivia</vt:lpstr>
      <vt:lpstr>Stavkirker/stavkyrkjer (stave churches) are considered to be among the most important examples of wooden medieval architecture in Europe. Today there are only 28 left in existence and they are all located in Norway. This quiz will test your knowledge of these magnificent structures. </vt:lpstr>
      <vt:lpstr>Take turns calling out which question on the grid you would like to select. To see the correct answer to a question, use the “Answer” button. The “BACK” button on the answer pages returns you to the quiz grid. As we go through the game, fill in your answer sheet to keep track of whether you got it right. There are six categories with three questions each, ranging in point value from 1-3 depending on difficulty. Select the “Done” button at the end of the quiz and tally up the scores. The person with most points wins a prize!</vt:lpstr>
      <vt:lpstr>Pick your teams and choose a team member to fill in your answers on your team’s answer sheet. Play follows as with individual play, taking turns among teams to select the questions. At the end we will tally up the scores and the team with most points wins. Draw from the team member names to select the lucky winner of prize! </vt:lpstr>
      <vt:lpstr>PowerPoint Presentation</vt:lpstr>
      <vt:lpstr>It’s time to tally up the scores and see who won! Use the Calculate Your Score column on your answer sheet to find your total points. You will need to multiply your correct answers by the degree of difficulty for each row. You can do that like this:  Row 1 correct answers x 1 point each Row 2 correct answers x 2 points each Row 3 correct answers x 3 points each  Once you have your row totals, add them up and put your final score in the Total Points box at the bottom of the sheet. The person with the most points wins! </vt:lpstr>
      <vt:lpstr>Thanks for  Playing! </vt:lpstr>
      <vt:lpstr>True or False: Urnes is the oldest surviving stave church.</vt:lpstr>
      <vt:lpstr>TRUE: Urnes Stave Church was built around 1130 A.D. The distinctive carvings on the north portal are from an even older church. It was declared an UNESCO World Heritage Site in 1979.</vt:lpstr>
      <vt:lpstr>True or False: Heddal Stave Church is the smallest surviving stave church.</vt:lpstr>
      <vt:lpstr>FALSE: Heddal Stave Church is the largest! It is 20 meters long and 16 meters wide, with 3 turrets standing 26 meters tall. </vt:lpstr>
      <vt:lpstr>True or False: Gol stave church has always been located in Oslo.</vt:lpstr>
      <vt:lpstr>False: Gol Stave Church was  disassembled from its original location in Gol in 1881, and in 1885 was reconstructed on Bygdøy peninsula in Oslo. It is now part of the Museum of Cultural History.</vt:lpstr>
      <vt:lpstr>What was the name of the troll who, legend says, helped build the Heddal Stave Church?</vt:lpstr>
      <vt:lpstr>Finn Finehair He is said to have completed the Heddal Stave Church in just three days! According to legend, Finn Finehair (Finn Fagerlokk) also played a part in building Nidaros Cathedral in Trondheim and Lund Cathedral in Sweden.</vt:lpstr>
      <vt:lpstr>The Society for the Preservation of Ancient Norwegian Monuments (Fortidsminneforeningen) manages how many of the 28 remaining  stave churches?</vt:lpstr>
      <vt:lpstr>8 They include the churches of Borgund, Urnes, Hopperstad, and Uvdal.</vt:lpstr>
      <vt:lpstr>The heyday for stave churches was between the 12th and 14th centuries. How many churches were thought to have been built during this time period?</vt:lpstr>
      <vt:lpstr>Over 1,000 It is estimated that 1-2 thousand stave churches were built during this era all across Europe. Only 28 remain today and all are located in Norway.</vt:lpstr>
      <vt:lpstr>True or False: Stone, metal and wood were all common structural materials used in the building of stave churches.</vt:lpstr>
      <vt:lpstr>FALSE: Stave churches have a post and lintel building structure composed primarily of wood. Metal was only used on decorative door panels and locks. </vt:lpstr>
      <vt:lpstr>Late Viking-era carvings are featured on which part of the Urnes Stave Church?</vt:lpstr>
      <vt:lpstr>Entry Doors The wooden door panels are the original example of the Urnes Style of carving, which depicts sinuous animals interlacing and looping, with long eyes pointed forward. This style dates from  1050 A.D. into the 12th century. </vt:lpstr>
      <vt:lpstr>Ore-pine is the English translation for the cured heartwood of mountain fir trees that were used for the central supports of stave churches across Scandinavia. Each region had its own pronunciation for ore-pine.  Which of these is Norwegian? </vt:lpstr>
      <vt:lpstr>Malmfuru Is the Norwegian diction and it stems from Old Norse root words that each region shared during the Viking era.  Malmfura = Swedish, Malmfyr = Danish,  Málmfura = Icelandic</vt:lpstr>
      <vt:lpstr>What denomination were the majority of stave churches built to service?</vt:lpstr>
      <vt:lpstr>Catholic Stave churches were built before the Protestant Reformation that swept Norway in 1537 A.D. </vt:lpstr>
      <vt:lpstr>True or False: Borgund Stave Church is dedicated to Saint Andrew.</vt:lpstr>
      <vt:lpstr>TRUE: Borgund Stave Church was built around 1180 A.D. and dedicated to Saint Andrew, the patron saint of singers and fishermen.</vt:lpstr>
      <vt:lpstr>Canonized in 1031 A.D., who is the patron saint  of Norway?</vt:lpstr>
      <vt:lpstr>Olaf Harraldson Also known as St. Olaf, he is known to be buried within Nidaros Cathedral, located in Trondheim.</vt:lpstr>
      <vt:lpstr> How many stave churches are in  Sogn og Fjordane? 10 5 4 2 </vt:lpstr>
      <vt:lpstr>5 Borgund, Hopperstad, Kaupanger, Undredal &amp; Urnes</vt:lpstr>
      <vt:lpstr>True or False: The surviving stave churches in Sogn og Fjordane were all built at the end of the 14th century.</vt:lpstr>
      <vt:lpstr>FALSE: They all date back to the 12th century, which was the beginning of the era in which the style and construction of stave churches was popular.</vt:lpstr>
      <vt:lpstr>Considered the largest of the stave churches in the Sognefjord region, Kaupanger Stave Church has how many stave supports?</vt:lpstr>
      <vt:lpstr>22 Kaupanger Stave Church contains 22 stave supports and has a capacity of 125 people. It is still being used as the local parish church every Sunday.</vt:lpstr>
      <vt:lpstr>How many replicas of Borgund Stave Church are there in the United States? None 5 3</vt:lpstr>
      <vt:lpstr>3 They are located in:  Rapid City, South Dakota Lyme, Connecticut Washington Island, Wisconsin</vt:lpstr>
      <vt:lpstr>True or False: Gol Stave Church is featured as a full size replica in Minot, North Dakota, at the Scandinavian Heritage Park.</vt:lpstr>
      <vt:lpstr>TRUE: The original Gol Stave Church is at the Museum of Cultural History in Norway.</vt:lpstr>
      <vt:lpstr>To which country did Norway gift a replica of its Haltdalen Stave Church to honor the country’s 1000-year anniversary of Christian conversion?</vt:lpstr>
      <vt:lpstr>Iceland The replica was constructed on the island of Heimaey in the year 2000. Heimaey is only a 30-minute ferry ride from the town of Landeyjarhöf on Iceland’s  southern coast.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Stave Church Trivia</dc:title>
  <dc:creator>Alyssa Thompson</dc:creator>
  <cp:lastModifiedBy>Doris Kamstra</cp:lastModifiedBy>
  <cp:revision>44</cp:revision>
  <dcterms:created xsi:type="dcterms:W3CDTF">2019-11-01T15:24:38Z</dcterms:created>
  <dcterms:modified xsi:type="dcterms:W3CDTF">2020-02-20T21:31:31Z</dcterms:modified>
</cp:coreProperties>
</file>