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3" r:id="rId2"/>
    <p:sldId id="321" r:id="rId3"/>
    <p:sldId id="335" r:id="rId4"/>
    <p:sldId id="303" r:id="rId5"/>
    <p:sldId id="323" r:id="rId6"/>
    <p:sldId id="306" r:id="rId7"/>
    <p:sldId id="305" r:id="rId8"/>
    <p:sldId id="307" r:id="rId9"/>
    <p:sldId id="308" r:id="rId10"/>
    <p:sldId id="33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F8F714-EDCB-D9C5-9EA6-9620D49AF9E1}" name="Jana Velo" initials="JV" userId="S::JVelo@sofn.com::c477f58b-ab8f-464e-ae8a-5e7407a47d8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p:restoredTop sz="92105" autoAdjust="0"/>
  </p:normalViewPr>
  <p:slideViewPr>
    <p:cSldViewPr snapToGrid="0" snapToObjects="1" showGuides="1">
      <p:cViewPr varScale="1">
        <p:scale>
          <a:sx n="124" d="100"/>
          <a:sy n="124" d="100"/>
        </p:scale>
        <p:origin x="145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6D8C7-CBCD-8E45-A2D8-6DCB5B9DBEAB}" type="datetimeFigureOut">
              <a:rPr lang="en-US" smtClean="0"/>
              <a:t>10/11/22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D4003-ADD8-434C-AE35-3215A29BAA38}" type="slidenum">
              <a:rPr lang="en-US" smtClean="0"/>
              <a:t>‹#›</a:t>
            </a:fld>
            <a:endParaRPr lang="en-US"/>
          </a:p>
        </p:txBody>
      </p:sp>
    </p:spTree>
    <p:extLst>
      <p:ext uri="{BB962C8B-B14F-4D97-AF65-F5344CB8AC3E}">
        <p14:creationId xmlns:p14="http://schemas.microsoft.com/office/powerpoint/2010/main" val="393146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800" dirty="0"/>
          </a:p>
        </p:txBody>
      </p:sp>
      <p:sp>
        <p:nvSpPr>
          <p:cNvPr id="4" name="Slide Number Placeholder 3"/>
          <p:cNvSpPr>
            <a:spLocks noGrp="1"/>
          </p:cNvSpPr>
          <p:nvPr>
            <p:ph type="sldNum" sz="quarter" idx="5"/>
          </p:nvPr>
        </p:nvSpPr>
        <p:spPr/>
        <p:txBody>
          <a:bodyPr/>
          <a:lstStyle/>
          <a:p>
            <a:fld id="{8F182427-451F-6A48-9B70-35155B2B2E6B}" type="slidenum">
              <a:rPr lang="en-US" smtClean="0"/>
              <a:t>1</a:t>
            </a:fld>
            <a:endParaRPr lang="en-US" dirty="0"/>
          </a:p>
        </p:txBody>
      </p:sp>
    </p:spTree>
    <p:extLst>
      <p:ext uri="{BB962C8B-B14F-4D97-AF65-F5344CB8AC3E}">
        <p14:creationId xmlns:p14="http://schemas.microsoft.com/office/powerpoint/2010/main" val="290141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82427-451F-6A48-9B70-35155B2B2E6B}" type="slidenum">
              <a:rPr lang="en-US" smtClean="0"/>
              <a:t>10</a:t>
            </a:fld>
            <a:endParaRPr lang="en-US"/>
          </a:p>
        </p:txBody>
      </p:sp>
    </p:spTree>
    <p:extLst>
      <p:ext uri="{BB962C8B-B14F-4D97-AF65-F5344CB8AC3E}">
        <p14:creationId xmlns:p14="http://schemas.microsoft.com/office/powerpoint/2010/main" val="189523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82427-451F-6A48-9B70-35155B2B2E6B}" type="slidenum">
              <a:rPr lang="en-US" smtClean="0"/>
              <a:t>11</a:t>
            </a:fld>
            <a:endParaRPr lang="en-US"/>
          </a:p>
        </p:txBody>
      </p:sp>
    </p:spTree>
    <p:extLst>
      <p:ext uri="{BB962C8B-B14F-4D97-AF65-F5344CB8AC3E}">
        <p14:creationId xmlns:p14="http://schemas.microsoft.com/office/powerpoint/2010/main" val="327598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82427-451F-6A48-9B70-35155B2B2E6B}" type="slidenum">
              <a:rPr lang="en-US" smtClean="0"/>
              <a:t>2</a:t>
            </a:fld>
            <a:endParaRPr lang="en-US"/>
          </a:p>
        </p:txBody>
      </p:sp>
    </p:spTree>
    <p:extLst>
      <p:ext uri="{BB962C8B-B14F-4D97-AF65-F5344CB8AC3E}">
        <p14:creationId xmlns:p14="http://schemas.microsoft.com/office/powerpoint/2010/main" val="309268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82427-451F-6A48-9B70-35155B2B2E6B}" type="slidenum">
              <a:rPr lang="en-US" smtClean="0"/>
              <a:t>3</a:t>
            </a:fld>
            <a:endParaRPr lang="en-US"/>
          </a:p>
        </p:txBody>
      </p:sp>
    </p:spTree>
    <p:extLst>
      <p:ext uri="{BB962C8B-B14F-4D97-AF65-F5344CB8AC3E}">
        <p14:creationId xmlns:p14="http://schemas.microsoft.com/office/powerpoint/2010/main" val="364690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timeline and add your comments, this is just a walk </a:t>
            </a:r>
            <a:r>
              <a:rPr lang="en-US"/>
              <a:t>through history!</a:t>
            </a:r>
            <a:endParaRPr lang="en-US" dirty="0"/>
          </a:p>
        </p:txBody>
      </p:sp>
      <p:sp>
        <p:nvSpPr>
          <p:cNvPr id="4" name="Slide Number Placeholder 3"/>
          <p:cNvSpPr>
            <a:spLocks noGrp="1"/>
          </p:cNvSpPr>
          <p:nvPr>
            <p:ph type="sldNum" sz="quarter" idx="5"/>
          </p:nvPr>
        </p:nvSpPr>
        <p:spPr/>
        <p:txBody>
          <a:bodyPr/>
          <a:lstStyle/>
          <a:p>
            <a:fld id="{8F182427-451F-6A48-9B70-35155B2B2E6B}" type="slidenum">
              <a:rPr lang="en-US" smtClean="0"/>
              <a:t>4</a:t>
            </a:fld>
            <a:endParaRPr lang="en-US" dirty="0"/>
          </a:p>
        </p:txBody>
      </p:sp>
    </p:spTree>
    <p:extLst>
      <p:ext uri="{BB962C8B-B14F-4D97-AF65-F5344CB8AC3E}">
        <p14:creationId xmlns:p14="http://schemas.microsoft.com/office/powerpoint/2010/main" val="238190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Qanelas Soft" pitchFamily="2" charset="77"/>
              </a:rPr>
              <a:t>The Midwest lodges, having expanded in Minnesota and into Wisconsin, North Dakota, South Dakota and Illinois, merge with a similar organization, Sons of Norway of the Pacific Coast, which formed independently in 1903 in Seattle. The merger leads to a change in the Midwest lodges, which begin to accept non-insurance social members. </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F182427-451F-6A48-9B70-35155B2B2E6B}" type="slidenum">
              <a:rPr lang="en-US" smtClean="0"/>
              <a:t>5</a:t>
            </a:fld>
            <a:endParaRPr lang="en-US" dirty="0"/>
          </a:p>
        </p:txBody>
      </p:sp>
    </p:spTree>
    <p:extLst>
      <p:ext uri="{BB962C8B-B14F-4D97-AF65-F5344CB8AC3E}">
        <p14:creationId xmlns:p14="http://schemas.microsoft.com/office/powerpoint/2010/main" val="150155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82427-451F-6A48-9B70-35155B2B2E6B}" type="slidenum">
              <a:rPr lang="en-US" smtClean="0"/>
              <a:t>6</a:t>
            </a:fld>
            <a:endParaRPr lang="en-US" dirty="0"/>
          </a:p>
        </p:txBody>
      </p:sp>
    </p:spTree>
    <p:extLst>
      <p:ext uri="{BB962C8B-B14F-4D97-AF65-F5344CB8AC3E}">
        <p14:creationId xmlns:p14="http://schemas.microsoft.com/office/powerpoint/2010/main" val="203013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82427-451F-6A48-9B70-35155B2B2E6B}" type="slidenum">
              <a:rPr lang="en-US" smtClean="0"/>
              <a:t>7</a:t>
            </a:fld>
            <a:endParaRPr lang="en-US" dirty="0"/>
          </a:p>
        </p:txBody>
      </p:sp>
    </p:spTree>
    <p:extLst>
      <p:ext uri="{BB962C8B-B14F-4D97-AF65-F5344CB8AC3E}">
        <p14:creationId xmlns:p14="http://schemas.microsoft.com/office/powerpoint/2010/main" val="78582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82427-451F-6A48-9B70-35155B2B2E6B}" type="slidenum">
              <a:rPr lang="en-US" smtClean="0"/>
              <a:t>8</a:t>
            </a:fld>
            <a:endParaRPr lang="en-US" dirty="0"/>
          </a:p>
        </p:txBody>
      </p:sp>
    </p:spTree>
    <p:extLst>
      <p:ext uri="{BB962C8B-B14F-4D97-AF65-F5344CB8AC3E}">
        <p14:creationId xmlns:p14="http://schemas.microsoft.com/office/powerpoint/2010/main" val="36153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82427-451F-6A48-9B70-35155B2B2E6B}" type="slidenum">
              <a:rPr lang="en-US" smtClean="0"/>
              <a:t>9</a:t>
            </a:fld>
            <a:endParaRPr lang="en-US" dirty="0"/>
          </a:p>
        </p:txBody>
      </p:sp>
    </p:spTree>
    <p:extLst>
      <p:ext uri="{BB962C8B-B14F-4D97-AF65-F5344CB8AC3E}">
        <p14:creationId xmlns:p14="http://schemas.microsoft.com/office/powerpoint/2010/main" val="323639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6DF3-8FD6-0230-6CA1-FE6AC99E4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0FCA4F-F037-7D26-D6CB-736F9DB3BF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602BAC-7E11-A907-5F49-0EBDA124CF3E}"/>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5" name="Footer Placeholder 4">
            <a:extLst>
              <a:ext uri="{FF2B5EF4-FFF2-40B4-BE49-F238E27FC236}">
                <a16:creationId xmlns:a16="http://schemas.microsoft.com/office/drawing/2014/main" id="{B860DD74-6C41-F201-7FB0-7D4428064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A9073-1DEC-009A-F3F7-7A0334226739}"/>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197726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638-E004-51BC-8243-2BEAE9BA89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CA378E-4418-9B82-98EC-6E939C7E4E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F0C4F-D6C1-07E2-7014-70DFC956FE99}"/>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5" name="Footer Placeholder 4">
            <a:extLst>
              <a:ext uri="{FF2B5EF4-FFF2-40B4-BE49-F238E27FC236}">
                <a16:creationId xmlns:a16="http://schemas.microsoft.com/office/drawing/2014/main" id="{028C5F96-8608-D3AD-CDF6-39BF1E96E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98D84-E7F1-2C5B-BC54-A2DA58130138}"/>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185523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6DD99C-512F-B573-A6A6-D4AC06CDD5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3C41CE-6824-9F0F-F5F2-899B27F3E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93F54-F510-454D-495D-D7763BA34B2E}"/>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5" name="Footer Placeholder 4">
            <a:extLst>
              <a:ext uri="{FF2B5EF4-FFF2-40B4-BE49-F238E27FC236}">
                <a16:creationId xmlns:a16="http://schemas.microsoft.com/office/drawing/2014/main" id="{877EC6E3-97B4-5E46-31C4-4EA937741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481DA9-5335-341E-06AE-732F948AFDD1}"/>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336612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2A4D-F389-BAA0-DA12-C5215589BE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B605A0-5139-9346-4EA8-8412AE8DAF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8DB76-1810-DF05-FC4C-7E6B88061838}"/>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5" name="Footer Placeholder 4">
            <a:extLst>
              <a:ext uri="{FF2B5EF4-FFF2-40B4-BE49-F238E27FC236}">
                <a16:creationId xmlns:a16="http://schemas.microsoft.com/office/drawing/2014/main" id="{EA88F828-462E-E1CB-24F5-BBDEDBF4E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7CE7E-7051-6E92-6152-3EA964335B6C}"/>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202793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C2E8-85C6-867C-B84B-FEF15C60F9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B16CC-0ACA-40E1-5BF1-BA93C2B9A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96A6A-1DF1-9BD3-5ED9-0172456C07E5}"/>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5" name="Footer Placeholder 4">
            <a:extLst>
              <a:ext uri="{FF2B5EF4-FFF2-40B4-BE49-F238E27FC236}">
                <a16:creationId xmlns:a16="http://schemas.microsoft.com/office/drawing/2014/main" id="{E564CFF1-94C6-90F5-2B29-0B40FF203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91190-7678-CD5D-21BE-520071CAF8FA}"/>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236004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1A84-00FF-F090-8DFC-05DBA1CE0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07D4B-6516-D519-688A-035988C495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E29FEA-A0AB-E0F7-0D45-009D44345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6E8B9-8E58-CF4A-84EA-3D1CE656EE20}"/>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6" name="Footer Placeholder 5">
            <a:extLst>
              <a:ext uri="{FF2B5EF4-FFF2-40B4-BE49-F238E27FC236}">
                <a16:creationId xmlns:a16="http://schemas.microsoft.com/office/drawing/2014/main" id="{D01AAF91-5B10-F581-2CB4-009B028E0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C2941-BA0D-0102-3F7A-B83D9276F80E}"/>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354255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889E-A8A9-2503-C549-B577B238C8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F1352-D096-B803-8EF8-C5D855A5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75AF0-0495-A437-EE06-41A645161F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88B95-7CC4-FBB6-4521-7675CE1FF7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F8BC7-FFD6-7C52-70FB-4F9AAF1CF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8EABA9-86D7-41CF-C5C7-3577B31102F8}"/>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8" name="Footer Placeholder 7">
            <a:extLst>
              <a:ext uri="{FF2B5EF4-FFF2-40B4-BE49-F238E27FC236}">
                <a16:creationId xmlns:a16="http://schemas.microsoft.com/office/drawing/2014/main" id="{1C6D6D0F-1ADA-C5E2-EED6-A79E62EC9B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845F6C-CA29-5A79-A6A1-0EE3FD04056C}"/>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157657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0851-498E-CFD8-401A-5A68B885E7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73B43C-3733-F5D1-2CBA-A1BC2CED876A}"/>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4" name="Footer Placeholder 3">
            <a:extLst>
              <a:ext uri="{FF2B5EF4-FFF2-40B4-BE49-F238E27FC236}">
                <a16:creationId xmlns:a16="http://schemas.microsoft.com/office/drawing/2014/main" id="{F8C46486-7D85-E0B9-2151-0E59E3F9F5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11A02E-8653-A7C0-F46F-B95A332A9552}"/>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146403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3C3AB6-ED34-D4BF-CC1D-FF5386B0FEBF}"/>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3" name="Footer Placeholder 2">
            <a:extLst>
              <a:ext uri="{FF2B5EF4-FFF2-40B4-BE49-F238E27FC236}">
                <a16:creationId xmlns:a16="http://schemas.microsoft.com/office/drawing/2014/main" id="{A79CFB73-962F-507E-4830-B5C1C20F87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4A384C-1F67-4375-B9AB-47BF1E398E56}"/>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301064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B287-D7BC-9751-763E-7611364667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E359-4B3C-7376-72EE-BB5E26846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443FA-604E-FE73-BDBF-8342B7689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47CD2-3322-641F-ADF5-F3C9061FC63F}"/>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6" name="Footer Placeholder 5">
            <a:extLst>
              <a:ext uri="{FF2B5EF4-FFF2-40B4-BE49-F238E27FC236}">
                <a16:creationId xmlns:a16="http://schemas.microsoft.com/office/drawing/2014/main" id="{4E293740-8B8C-9FAC-9C38-74984C4F8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942AE-579D-ECCE-A41D-44C3B0DC23F5}"/>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281806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224A-364B-F581-055D-D56C96E69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E043CF-F357-4DC1-161B-C514D98C3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10B22-8F95-EE06-EC4D-C6DCDC460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C21209-7BAE-05EB-89FA-E87529C0B903}"/>
              </a:ext>
            </a:extLst>
          </p:cNvPr>
          <p:cNvSpPr>
            <a:spLocks noGrp="1"/>
          </p:cNvSpPr>
          <p:nvPr>
            <p:ph type="dt" sz="half" idx="10"/>
          </p:nvPr>
        </p:nvSpPr>
        <p:spPr/>
        <p:txBody>
          <a:bodyPr/>
          <a:lstStyle/>
          <a:p>
            <a:fld id="{FD2A07BD-62ED-0A43-B1E3-F4A90CAA0ED7}" type="datetimeFigureOut">
              <a:rPr lang="en-US" smtClean="0"/>
              <a:t>10/11/22</a:t>
            </a:fld>
            <a:endParaRPr lang="en-US"/>
          </a:p>
        </p:txBody>
      </p:sp>
      <p:sp>
        <p:nvSpPr>
          <p:cNvPr id="6" name="Footer Placeholder 5">
            <a:extLst>
              <a:ext uri="{FF2B5EF4-FFF2-40B4-BE49-F238E27FC236}">
                <a16:creationId xmlns:a16="http://schemas.microsoft.com/office/drawing/2014/main" id="{D1B2637E-80DD-E84B-0B11-A37D52623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615C0-92D6-5CB7-746C-4548A10A81FB}"/>
              </a:ext>
            </a:extLst>
          </p:cNvPr>
          <p:cNvSpPr>
            <a:spLocks noGrp="1"/>
          </p:cNvSpPr>
          <p:nvPr>
            <p:ph type="sldNum" sz="quarter" idx="12"/>
          </p:nvPr>
        </p:nvSpPr>
        <p:spPr/>
        <p:txBody>
          <a:bodyPr/>
          <a:lstStyle/>
          <a:p>
            <a:fld id="{870F3EEB-F049-694A-A1BB-068C8A814309}" type="slidenum">
              <a:rPr lang="en-US" smtClean="0"/>
              <a:t>‹#›</a:t>
            </a:fld>
            <a:endParaRPr lang="en-US"/>
          </a:p>
        </p:txBody>
      </p:sp>
    </p:spTree>
    <p:extLst>
      <p:ext uri="{BB962C8B-B14F-4D97-AF65-F5344CB8AC3E}">
        <p14:creationId xmlns:p14="http://schemas.microsoft.com/office/powerpoint/2010/main" val="133543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29C35E-9F3B-0F43-7871-D62232955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EE8A97-3E89-25F8-C1DB-0CBD74D09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2FF3D-783A-8962-2608-E46D51E046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A07BD-62ED-0A43-B1E3-F4A90CAA0ED7}" type="datetimeFigureOut">
              <a:rPr lang="en-US" smtClean="0"/>
              <a:t>10/11/22</a:t>
            </a:fld>
            <a:endParaRPr lang="en-US"/>
          </a:p>
        </p:txBody>
      </p:sp>
      <p:sp>
        <p:nvSpPr>
          <p:cNvPr id="5" name="Footer Placeholder 4">
            <a:extLst>
              <a:ext uri="{FF2B5EF4-FFF2-40B4-BE49-F238E27FC236}">
                <a16:creationId xmlns:a16="http://schemas.microsoft.com/office/drawing/2014/main" id="{A505DA28-E833-C0C4-BD48-D1D9B00F49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695405-0E4B-4E35-B43A-974ACA7CC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F3EEB-F049-694A-A1BB-068C8A814309}" type="slidenum">
              <a:rPr lang="en-US" smtClean="0"/>
              <a:t>‹#›</a:t>
            </a:fld>
            <a:endParaRPr lang="en-US"/>
          </a:p>
        </p:txBody>
      </p:sp>
    </p:spTree>
    <p:extLst>
      <p:ext uri="{BB962C8B-B14F-4D97-AF65-F5344CB8AC3E}">
        <p14:creationId xmlns:p14="http://schemas.microsoft.com/office/powerpoint/2010/main" val="3667902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1CD71-5F8E-B94D-9A42-72909D4CEF7E}"/>
              </a:ext>
            </a:extLst>
          </p:cNvPr>
          <p:cNvSpPr/>
          <p:nvPr/>
        </p:nvSpPr>
        <p:spPr>
          <a:xfrm>
            <a:off x="0" y="0"/>
            <a:ext cx="6096000" cy="7288306"/>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6B517E7-BC1A-F644-BA0D-4957DA560B29}"/>
              </a:ext>
            </a:extLst>
          </p:cNvPr>
          <p:cNvPicPr>
            <a:picLocks noChangeAspect="1"/>
          </p:cNvPicPr>
          <p:nvPr/>
        </p:nvPicPr>
        <p:blipFill>
          <a:blip r:embed="rId3"/>
          <a:stretch>
            <a:fillRect/>
          </a:stretch>
        </p:blipFill>
        <p:spPr>
          <a:xfrm>
            <a:off x="238965" y="137299"/>
            <a:ext cx="4407463" cy="2127741"/>
          </a:xfrm>
          <a:prstGeom prst="rect">
            <a:avLst/>
          </a:prstGeom>
        </p:spPr>
      </p:pic>
      <p:sp>
        <p:nvSpPr>
          <p:cNvPr id="2" name="TextBox 1">
            <a:extLst>
              <a:ext uri="{FF2B5EF4-FFF2-40B4-BE49-F238E27FC236}">
                <a16:creationId xmlns:a16="http://schemas.microsoft.com/office/drawing/2014/main" id="{6EF27D3D-840C-4A4F-8477-1B164CE7F94D}"/>
              </a:ext>
            </a:extLst>
          </p:cNvPr>
          <p:cNvSpPr txBox="1"/>
          <p:nvPr/>
        </p:nvSpPr>
        <p:spPr>
          <a:xfrm>
            <a:off x="685800" y="3200400"/>
            <a:ext cx="5140529" cy="1754326"/>
          </a:xfrm>
          <a:prstGeom prst="rect">
            <a:avLst/>
          </a:prstGeom>
          <a:noFill/>
        </p:spPr>
        <p:txBody>
          <a:bodyPr wrap="square" rtlCol="0">
            <a:spAutoFit/>
          </a:bodyPr>
          <a:lstStyle/>
          <a:p>
            <a:r>
              <a:rPr lang="en-US" sz="5400" b="1" dirty="0">
                <a:solidFill>
                  <a:schemeClr val="bg1"/>
                </a:solidFill>
                <a:latin typeface="Qanelas Soft Bold" pitchFamily="2" charset="77"/>
                <a:cs typeface="Arial" panose="020B0604020202020204" pitchFamily="34" charset="0"/>
              </a:rPr>
              <a:t>Renaissance of Sons of Norway</a:t>
            </a:r>
          </a:p>
        </p:txBody>
      </p:sp>
      <p:pic>
        <p:nvPicPr>
          <p:cNvPr id="5" name="Picture 4">
            <a:extLst>
              <a:ext uri="{FF2B5EF4-FFF2-40B4-BE49-F238E27FC236}">
                <a16:creationId xmlns:a16="http://schemas.microsoft.com/office/drawing/2014/main" id="{D863C876-BBFC-6849-82E6-8FC32F428F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5999" y="0"/>
            <a:ext cx="6268065" cy="7288306"/>
          </a:xfrm>
          <a:prstGeom prst="rect">
            <a:avLst/>
          </a:prstGeom>
        </p:spPr>
      </p:pic>
    </p:spTree>
    <p:extLst>
      <p:ext uri="{BB962C8B-B14F-4D97-AF65-F5344CB8AC3E}">
        <p14:creationId xmlns:p14="http://schemas.microsoft.com/office/powerpoint/2010/main" val="1512440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5AD"/>
              </a:solidFill>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725764" y="188267"/>
            <a:ext cx="9309717" cy="1095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en-US" sz="3600" b="1" dirty="0">
              <a:solidFill>
                <a:schemeClr val="bg1"/>
              </a:solidFill>
              <a:latin typeface="Arial Black" panose="020B0604020202020204" pitchFamily="34" charset="0"/>
              <a:cs typeface="Arial Black" panose="020B0604020202020204" pitchFamily="34" charset="0"/>
            </a:endParaRPr>
          </a:p>
        </p:txBody>
      </p:sp>
      <p:sp>
        <p:nvSpPr>
          <p:cNvPr id="10" name="Content Placeholder 2">
            <a:extLst>
              <a:ext uri="{FF2B5EF4-FFF2-40B4-BE49-F238E27FC236}">
                <a16:creationId xmlns:a16="http://schemas.microsoft.com/office/drawing/2014/main" id="{426749BA-8C73-CD4A-8C36-E6C23533ACAB}"/>
              </a:ext>
            </a:extLst>
          </p:cNvPr>
          <p:cNvSpPr txBox="1">
            <a:spLocks/>
          </p:cNvSpPr>
          <p:nvPr/>
        </p:nvSpPr>
        <p:spPr>
          <a:xfrm>
            <a:off x="2375717" y="442697"/>
            <a:ext cx="9435283" cy="1029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3600" b="1" dirty="0">
              <a:solidFill>
                <a:schemeClr val="bg1"/>
              </a:solidFill>
              <a:latin typeface="Qanelas Soft Bold" pitchFamily="2" charset="77"/>
              <a:cs typeface="Arial Black" panose="020B0604020202020204" pitchFamily="34" charset="0"/>
            </a:endParaRPr>
          </a:p>
        </p:txBody>
      </p:sp>
      <p:sp>
        <p:nvSpPr>
          <p:cNvPr id="13" name="Shape 132">
            <a:extLst>
              <a:ext uri="{FF2B5EF4-FFF2-40B4-BE49-F238E27FC236}">
                <a16:creationId xmlns:a16="http://schemas.microsoft.com/office/drawing/2014/main" id="{19BAFDC4-6BC1-3D44-AFC9-0346A49E95B4}"/>
              </a:ext>
            </a:extLst>
          </p:cNvPr>
          <p:cNvSpPr txBox="1"/>
          <p:nvPr/>
        </p:nvSpPr>
        <p:spPr>
          <a:xfrm>
            <a:off x="381000" y="1993805"/>
            <a:ext cx="5791200" cy="1622944"/>
          </a:xfrm>
          <a:prstGeom prst="rect">
            <a:avLst/>
          </a:prstGeom>
          <a:noFill/>
          <a:ln>
            <a:noFill/>
          </a:ln>
        </p:spPr>
        <p:txBody>
          <a:bodyPr lIns="91425" tIns="91425" rIns="91425" bIns="91425" anchor="t" anchorCtr="0">
            <a:noAutofit/>
          </a:bodyPr>
          <a:lstStyle/>
          <a:p>
            <a:r>
              <a:rPr lang="en-US" sz="2800" b="1" dirty="0">
                <a:solidFill>
                  <a:srgbClr val="0085AD"/>
                </a:solidFill>
                <a:latin typeface="Qanelas Soft Bold" pitchFamily="2" charset="77"/>
                <a:ea typeface="Calibri" panose="020F0502020204030204" pitchFamily="34" charset="0"/>
                <a:cs typeface="Arial" panose="020B0604020202020204" pitchFamily="34" charset="0"/>
              </a:rPr>
              <a:t>Thank you for participating in </a:t>
            </a:r>
          </a:p>
          <a:p>
            <a:r>
              <a:rPr lang="en-US" sz="2800" b="1" dirty="0">
                <a:solidFill>
                  <a:srgbClr val="0085AD"/>
                </a:solidFill>
                <a:latin typeface="Qanelas Soft Bold" pitchFamily="2" charset="77"/>
                <a:ea typeface="Calibri" panose="020F0502020204030204" pitchFamily="34" charset="0"/>
                <a:cs typeface="Arial" panose="020B0604020202020204" pitchFamily="34" charset="0"/>
              </a:rPr>
              <a:t>Sons of Norway!</a:t>
            </a:r>
          </a:p>
        </p:txBody>
      </p:sp>
      <p:pic>
        <p:nvPicPr>
          <p:cNvPr id="3" name="Picture 2">
            <a:extLst>
              <a:ext uri="{FF2B5EF4-FFF2-40B4-BE49-F238E27FC236}">
                <a16:creationId xmlns:a16="http://schemas.microsoft.com/office/drawing/2014/main" id="{EE992721-9C07-CCA6-AAAC-177CE8803F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5900" y="1764196"/>
            <a:ext cx="5245100" cy="4789004"/>
          </a:xfrm>
          <a:prstGeom prst="rect">
            <a:avLst/>
          </a:prstGeom>
        </p:spPr>
      </p:pic>
      <p:sp>
        <p:nvSpPr>
          <p:cNvPr id="4" name="TextBox 3">
            <a:extLst>
              <a:ext uri="{FF2B5EF4-FFF2-40B4-BE49-F238E27FC236}">
                <a16:creationId xmlns:a16="http://schemas.microsoft.com/office/drawing/2014/main" id="{94D3A4CB-3B4B-7CAC-A47F-6FC6CD792A2D}"/>
              </a:ext>
            </a:extLst>
          </p:cNvPr>
          <p:cNvSpPr txBox="1"/>
          <p:nvPr/>
        </p:nvSpPr>
        <p:spPr>
          <a:xfrm>
            <a:off x="381000" y="3042179"/>
            <a:ext cx="5598560" cy="87639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dirty="0">
                <a:latin typeface="Qanelas Soft Medium" pitchFamily="2" charset="77"/>
              </a:rPr>
              <a:t>We are grateful for the Sons of Norway members who came before us</a:t>
            </a:r>
          </a:p>
        </p:txBody>
      </p:sp>
      <p:sp>
        <p:nvSpPr>
          <p:cNvPr id="7" name="TextBox 6">
            <a:extLst>
              <a:ext uri="{FF2B5EF4-FFF2-40B4-BE49-F238E27FC236}">
                <a16:creationId xmlns:a16="http://schemas.microsoft.com/office/drawing/2014/main" id="{F429E002-EF1D-D2BF-5B8F-55EF2C601C81}"/>
              </a:ext>
            </a:extLst>
          </p:cNvPr>
          <p:cNvSpPr txBox="1"/>
          <p:nvPr/>
        </p:nvSpPr>
        <p:spPr>
          <a:xfrm>
            <a:off x="381000" y="3888532"/>
            <a:ext cx="6097712" cy="46089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dirty="0">
                <a:latin typeface="Qanelas Soft Medium" pitchFamily="2" charset="77"/>
              </a:rPr>
              <a:t>You help write the story of tomorrow</a:t>
            </a:r>
          </a:p>
        </p:txBody>
      </p:sp>
      <p:sp>
        <p:nvSpPr>
          <p:cNvPr id="9" name="TextBox 8">
            <a:extLst>
              <a:ext uri="{FF2B5EF4-FFF2-40B4-BE49-F238E27FC236}">
                <a16:creationId xmlns:a16="http://schemas.microsoft.com/office/drawing/2014/main" id="{ACECD382-038E-7E24-E6E7-70522FA4B368}"/>
              </a:ext>
            </a:extLst>
          </p:cNvPr>
          <p:cNvSpPr txBox="1"/>
          <p:nvPr/>
        </p:nvSpPr>
        <p:spPr>
          <a:xfrm>
            <a:off x="381000" y="4319386"/>
            <a:ext cx="6097712" cy="45999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dirty="0">
                <a:latin typeface="Qanelas Soft Medium" pitchFamily="2" charset="77"/>
              </a:rPr>
              <a:t>Thank you!</a:t>
            </a:r>
            <a:endParaRPr lang="en-US" sz="2000" b="1" dirty="0">
              <a:solidFill>
                <a:srgbClr val="0085AD"/>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7969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4FE059-4FD3-E94D-835F-43344F734FB1}"/>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F54"/>
              </a:solidFill>
            </a:endParaRPr>
          </a:p>
        </p:txBody>
      </p:sp>
      <p:sp>
        <p:nvSpPr>
          <p:cNvPr id="7" name="Content Placeholder 2">
            <a:extLst>
              <a:ext uri="{FF2B5EF4-FFF2-40B4-BE49-F238E27FC236}">
                <a16:creationId xmlns:a16="http://schemas.microsoft.com/office/drawing/2014/main" id="{1C9DDBB8-6223-194B-BEA4-F2ABDCBA1E05}"/>
              </a:ext>
            </a:extLst>
          </p:cNvPr>
          <p:cNvSpPr txBox="1">
            <a:spLocks/>
          </p:cNvSpPr>
          <p:nvPr/>
        </p:nvSpPr>
        <p:spPr>
          <a:xfrm>
            <a:off x="0" y="1295399"/>
            <a:ext cx="12191999" cy="29390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sz="4300" b="1" dirty="0">
              <a:solidFill>
                <a:schemeClr val="bg1"/>
              </a:solidFill>
              <a:latin typeface="Qanelas Soft Bold" pitchFamily="2" charset="77"/>
              <a:cs typeface="Arial" panose="020B0604020202020204" pitchFamily="34" charset="0"/>
            </a:endParaRPr>
          </a:p>
          <a:p>
            <a:pPr marL="0" indent="0" algn="ctr">
              <a:lnSpc>
                <a:spcPct val="100000"/>
              </a:lnSpc>
              <a:buNone/>
            </a:pPr>
            <a:r>
              <a:rPr lang="en-US" sz="6000" b="1" dirty="0">
                <a:solidFill>
                  <a:schemeClr val="bg1"/>
                </a:solidFill>
                <a:latin typeface="Qanelas Soft Bold" pitchFamily="2" charset="77"/>
                <a:cs typeface="Arial" panose="020B0604020202020204" pitchFamily="34" charset="0"/>
              </a:rPr>
              <a:t>Thank You!</a:t>
            </a:r>
          </a:p>
        </p:txBody>
      </p:sp>
      <p:pic>
        <p:nvPicPr>
          <p:cNvPr id="12" name="Picture 11">
            <a:extLst>
              <a:ext uri="{FF2B5EF4-FFF2-40B4-BE49-F238E27FC236}">
                <a16:creationId xmlns:a16="http://schemas.microsoft.com/office/drawing/2014/main" id="{9AB3252B-ADC5-DD46-983E-4657D435CB16}"/>
              </a:ext>
            </a:extLst>
          </p:cNvPr>
          <p:cNvPicPr>
            <a:picLocks noChangeAspect="1"/>
          </p:cNvPicPr>
          <p:nvPr/>
        </p:nvPicPr>
        <p:blipFill>
          <a:blip r:embed="rId3"/>
          <a:stretch>
            <a:fillRect/>
          </a:stretch>
        </p:blipFill>
        <p:spPr>
          <a:xfrm>
            <a:off x="3923912" y="4589253"/>
            <a:ext cx="3975316" cy="1943282"/>
          </a:xfrm>
          <a:prstGeom prst="rect">
            <a:avLst/>
          </a:prstGeom>
        </p:spPr>
      </p:pic>
      <p:grpSp>
        <p:nvGrpSpPr>
          <p:cNvPr id="16" name="Group 15">
            <a:extLst>
              <a:ext uri="{FF2B5EF4-FFF2-40B4-BE49-F238E27FC236}">
                <a16:creationId xmlns:a16="http://schemas.microsoft.com/office/drawing/2014/main" id="{C08714E1-9661-094E-8499-712524DF4A6A}"/>
              </a:ext>
            </a:extLst>
          </p:cNvPr>
          <p:cNvGrpSpPr/>
          <p:nvPr/>
        </p:nvGrpSpPr>
        <p:grpSpPr>
          <a:xfrm>
            <a:off x="3982088" y="4395917"/>
            <a:ext cx="4249377" cy="193335"/>
            <a:chOff x="3649851" y="4317615"/>
            <a:chExt cx="4249377" cy="116237"/>
          </a:xfrm>
        </p:grpSpPr>
        <p:sp>
          <p:nvSpPr>
            <p:cNvPr id="15" name="Rectangle 14">
              <a:extLst>
                <a:ext uri="{FF2B5EF4-FFF2-40B4-BE49-F238E27FC236}">
                  <a16:creationId xmlns:a16="http://schemas.microsoft.com/office/drawing/2014/main" id="{5DD0CC06-B66E-1843-93CA-80A32FBF5399}"/>
                </a:ext>
              </a:extLst>
            </p:cNvPr>
            <p:cNvSpPr/>
            <p:nvPr/>
          </p:nvSpPr>
          <p:spPr>
            <a:xfrm>
              <a:off x="5278594" y="4317615"/>
              <a:ext cx="991891" cy="116237"/>
            </a:xfrm>
            <a:prstGeom prst="rect">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992EB69-8E56-1843-8E9D-0D759A30C5E8}"/>
                </a:ext>
              </a:extLst>
            </p:cNvPr>
            <p:cNvCxnSpPr/>
            <p:nvPr/>
          </p:nvCxnSpPr>
          <p:spPr>
            <a:xfrm>
              <a:off x="3649851" y="4370522"/>
              <a:ext cx="42493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5630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5AD"/>
              </a:solidFill>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725764" y="188267"/>
            <a:ext cx="9309717" cy="1095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en-US" sz="3600" b="1" dirty="0">
              <a:solidFill>
                <a:schemeClr val="bg1"/>
              </a:solidFill>
              <a:latin typeface="Arial Black" panose="020B0604020202020204" pitchFamily="34" charset="0"/>
              <a:cs typeface="Arial Black" panose="020B0604020202020204" pitchFamily="34" charset="0"/>
            </a:endParaRPr>
          </a:p>
        </p:txBody>
      </p:sp>
      <p:sp>
        <p:nvSpPr>
          <p:cNvPr id="10" name="Content Placeholder 2">
            <a:extLst>
              <a:ext uri="{FF2B5EF4-FFF2-40B4-BE49-F238E27FC236}">
                <a16:creationId xmlns:a16="http://schemas.microsoft.com/office/drawing/2014/main" id="{426749BA-8C73-CD4A-8C36-E6C23533ACAB}"/>
              </a:ext>
            </a:extLst>
          </p:cNvPr>
          <p:cNvSpPr txBox="1">
            <a:spLocks/>
          </p:cNvSpPr>
          <p:nvPr/>
        </p:nvSpPr>
        <p:spPr>
          <a:xfrm>
            <a:off x="2375717" y="442697"/>
            <a:ext cx="9435283" cy="1029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600" b="1" dirty="0">
                <a:solidFill>
                  <a:schemeClr val="bg1"/>
                </a:solidFill>
                <a:latin typeface="Qanelas Soft Bold" pitchFamily="2" charset="77"/>
                <a:cs typeface="Arial Black" panose="020B0604020202020204" pitchFamily="34" charset="0"/>
              </a:rPr>
              <a:t>History of Sons of Norway</a:t>
            </a:r>
          </a:p>
        </p:txBody>
      </p:sp>
      <p:sp>
        <p:nvSpPr>
          <p:cNvPr id="13" name="Shape 132">
            <a:extLst>
              <a:ext uri="{FF2B5EF4-FFF2-40B4-BE49-F238E27FC236}">
                <a16:creationId xmlns:a16="http://schemas.microsoft.com/office/drawing/2014/main" id="{19BAFDC4-6BC1-3D44-AFC9-0346A49E95B4}"/>
              </a:ext>
            </a:extLst>
          </p:cNvPr>
          <p:cNvSpPr txBox="1"/>
          <p:nvPr/>
        </p:nvSpPr>
        <p:spPr>
          <a:xfrm>
            <a:off x="457200" y="1826875"/>
            <a:ext cx="5791200" cy="1690060"/>
          </a:xfrm>
          <a:prstGeom prst="rect">
            <a:avLst/>
          </a:prstGeom>
          <a:noFill/>
          <a:ln>
            <a:noFill/>
          </a:ln>
        </p:spPr>
        <p:txBody>
          <a:bodyPr lIns="91425" tIns="91425" rIns="91425" bIns="91425" anchor="t" anchorCtr="0">
            <a:noAutofit/>
          </a:bodyPr>
          <a:lstStyle/>
          <a:p>
            <a:r>
              <a:rPr lang="en-US" sz="2400" b="1" dirty="0">
                <a:solidFill>
                  <a:srgbClr val="0085AD"/>
                </a:solidFill>
                <a:latin typeface="Qanelas Soft Bold"/>
                <a:ea typeface="Calibri" panose="020F0502020204030204" pitchFamily="34" charset="0"/>
                <a:cs typeface="Arial"/>
              </a:rPr>
              <a:t>Here at Sons of Norway, we have a background and story which sets us apart from most insurance companies and Fraternal Societies</a:t>
            </a:r>
            <a:endParaRPr lang="en-US" dirty="0"/>
          </a:p>
        </p:txBody>
      </p:sp>
      <p:pic>
        <p:nvPicPr>
          <p:cNvPr id="3" name="Picture 2">
            <a:extLst>
              <a:ext uri="{FF2B5EF4-FFF2-40B4-BE49-F238E27FC236}">
                <a16:creationId xmlns:a16="http://schemas.microsoft.com/office/drawing/2014/main" id="{EE992721-9C07-CCA6-AAAC-177CE8803F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5900" y="1764196"/>
            <a:ext cx="5245100" cy="4789004"/>
          </a:xfrm>
          <a:prstGeom prst="rect">
            <a:avLst/>
          </a:prstGeom>
        </p:spPr>
      </p:pic>
      <p:sp>
        <p:nvSpPr>
          <p:cNvPr id="2" name="TextBox 1">
            <a:extLst>
              <a:ext uri="{FF2B5EF4-FFF2-40B4-BE49-F238E27FC236}">
                <a16:creationId xmlns:a16="http://schemas.microsoft.com/office/drawing/2014/main" id="{3A16EF15-E5A7-AFB4-5BAC-DBD42B5F95CD}"/>
              </a:ext>
            </a:extLst>
          </p:cNvPr>
          <p:cNvSpPr txBox="1"/>
          <p:nvPr/>
        </p:nvSpPr>
        <p:spPr>
          <a:xfrm>
            <a:off x="457200" y="3663676"/>
            <a:ext cx="5830737" cy="12909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US" dirty="0">
                <a:latin typeface="Qanelas Soft Medium"/>
                <a:cs typeface="Arial"/>
              </a:rPr>
              <a:t>Founded 127 years ago by 18 Norwegian immigrants who wanted to protect one another in a new world ​</a:t>
            </a:r>
          </a:p>
        </p:txBody>
      </p:sp>
      <p:sp>
        <p:nvSpPr>
          <p:cNvPr id="6" name="TextBox 5">
            <a:extLst>
              <a:ext uri="{FF2B5EF4-FFF2-40B4-BE49-F238E27FC236}">
                <a16:creationId xmlns:a16="http://schemas.microsoft.com/office/drawing/2014/main" id="{538472CD-2BAD-AA57-BD8D-F85049CD3DDE}"/>
              </a:ext>
            </a:extLst>
          </p:cNvPr>
          <p:cNvSpPr txBox="1"/>
          <p:nvPr/>
        </p:nvSpPr>
        <p:spPr>
          <a:xfrm>
            <a:off x="466042" y="5036525"/>
            <a:ext cx="6099858" cy="87549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latin typeface="Qanelas Soft Medium"/>
                <a:cs typeface="Arial"/>
              </a:rPr>
              <a:t>They pooled their resources to help guard against the hardships that come with starting a new life</a:t>
            </a:r>
          </a:p>
        </p:txBody>
      </p:sp>
    </p:spTree>
    <p:extLst>
      <p:ext uri="{BB962C8B-B14F-4D97-AF65-F5344CB8AC3E}">
        <p14:creationId xmlns:p14="http://schemas.microsoft.com/office/powerpoint/2010/main" val="2047589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5AD"/>
              </a:solidFill>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725764" y="188267"/>
            <a:ext cx="9309717" cy="1095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en-US" sz="3600" b="1" dirty="0">
              <a:solidFill>
                <a:schemeClr val="bg1"/>
              </a:solidFill>
              <a:latin typeface="Arial Black" panose="020B0604020202020204" pitchFamily="34" charset="0"/>
              <a:cs typeface="Arial Black" panose="020B0604020202020204" pitchFamily="34" charset="0"/>
            </a:endParaRPr>
          </a:p>
        </p:txBody>
      </p:sp>
      <p:sp>
        <p:nvSpPr>
          <p:cNvPr id="10" name="Content Placeholder 2">
            <a:extLst>
              <a:ext uri="{FF2B5EF4-FFF2-40B4-BE49-F238E27FC236}">
                <a16:creationId xmlns:a16="http://schemas.microsoft.com/office/drawing/2014/main" id="{426749BA-8C73-CD4A-8C36-E6C23533ACAB}"/>
              </a:ext>
            </a:extLst>
          </p:cNvPr>
          <p:cNvSpPr txBox="1">
            <a:spLocks/>
          </p:cNvSpPr>
          <p:nvPr/>
        </p:nvSpPr>
        <p:spPr>
          <a:xfrm>
            <a:off x="2375717" y="442697"/>
            <a:ext cx="9435283" cy="1029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600" b="1" dirty="0">
                <a:solidFill>
                  <a:schemeClr val="bg1"/>
                </a:solidFill>
                <a:latin typeface="Qanelas Soft Bold" pitchFamily="2" charset="77"/>
                <a:cs typeface="Arial Black" panose="020B0604020202020204" pitchFamily="34" charset="0"/>
              </a:rPr>
              <a:t>History of Sons of Norway</a:t>
            </a:r>
          </a:p>
        </p:txBody>
      </p:sp>
      <p:sp>
        <p:nvSpPr>
          <p:cNvPr id="13" name="Shape 132">
            <a:extLst>
              <a:ext uri="{FF2B5EF4-FFF2-40B4-BE49-F238E27FC236}">
                <a16:creationId xmlns:a16="http://schemas.microsoft.com/office/drawing/2014/main" id="{19BAFDC4-6BC1-3D44-AFC9-0346A49E95B4}"/>
              </a:ext>
            </a:extLst>
          </p:cNvPr>
          <p:cNvSpPr txBox="1"/>
          <p:nvPr/>
        </p:nvSpPr>
        <p:spPr>
          <a:xfrm>
            <a:off x="495300" y="1633886"/>
            <a:ext cx="7581899" cy="2186474"/>
          </a:xfrm>
          <a:prstGeom prst="rect">
            <a:avLst/>
          </a:prstGeom>
          <a:noFill/>
          <a:ln>
            <a:noFill/>
          </a:ln>
        </p:spPr>
        <p:txBody>
          <a:bodyPr lIns="91425" tIns="91425" rIns="91425" bIns="91425" anchor="t" anchorCtr="0">
            <a:noAutofit/>
          </a:bodyPr>
          <a:lstStyle/>
          <a:p>
            <a:pPr marL="342900" indent="-342900">
              <a:lnSpc>
                <a:spcPct val="150000"/>
              </a:lnSpc>
              <a:buFont typeface="Arial" panose="020B0604020202020204" pitchFamily="34" charset="0"/>
              <a:buChar char="•"/>
            </a:pPr>
            <a:r>
              <a:rPr lang="en-US" sz="2000" dirty="0">
                <a:latin typeface="Qanelas Soft Medium" pitchFamily="2" charset="77"/>
              </a:rPr>
              <a:t>Through banding together and sharing resources, they founded the basis for our fraternal and insurance organization that still</a:t>
            </a:r>
            <a:r>
              <a:rPr lang="en-US" sz="2000" dirty="0">
                <a:solidFill>
                  <a:srgbClr val="FF0000"/>
                </a:solidFill>
                <a:latin typeface="Qanelas Soft Medium" pitchFamily="2" charset="77"/>
              </a:rPr>
              <a:t> </a:t>
            </a:r>
            <a:r>
              <a:rPr lang="en-US" sz="2000" dirty="0">
                <a:latin typeface="Qanelas Soft Medium" pitchFamily="2" charset="77"/>
              </a:rPr>
              <a:t>exists and protects families of all backgrounds, </a:t>
            </a:r>
            <a:br>
              <a:rPr lang="en-US" sz="2000" dirty="0">
                <a:latin typeface="Qanelas Soft Medium" pitchFamily="2" charset="77"/>
              </a:rPr>
            </a:br>
            <a:r>
              <a:rPr lang="en-US" sz="2000" dirty="0">
                <a:latin typeface="Qanelas Soft Medium" pitchFamily="2" charset="77"/>
              </a:rPr>
              <a:t>125+ years later</a:t>
            </a:r>
          </a:p>
          <a:p>
            <a:pPr marL="342900" indent="-342900">
              <a:lnSpc>
                <a:spcPct val="150000"/>
              </a:lnSpc>
              <a:buFont typeface="Arial" panose="020B0604020202020204" pitchFamily="34" charset="0"/>
              <a:buChar char="•"/>
            </a:pPr>
            <a:endParaRPr lang="en-US" sz="800" dirty="0">
              <a:latin typeface="Qanelas Soft Medium" pitchFamily="2" charset="77"/>
            </a:endParaRPr>
          </a:p>
        </p:txBody>
      </p:sp>
      <p:pic>
        <p:nvPicPr>
          <p:cNvPr id="2" name="Picture 1">
            <a:extLst>
              <a:ext uri="{FF2B5EF4-FFF2-40B4-BE49-F238E27FC236}">
                <a16:creationId xmlns:a16="http://schemas.microsoft.com/office/drawing/2014/main" id="{D1F963AF-DC08-7053-4680-51EF5E5BC35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77200" y="1814296"/>
            <a:ext cx="3757246" cy="4738904"/>
          </a:xfrm>
          <a:prstGeom prst="rect">
            <a:avLst/>
          </a:prstGeom>
        </p:spPr>
      </p:pic>
      <p:sp>
        <p:nvSpPr>
          <p:cNvPr id="4" name="TextBox 3">
            <a:extLst>
              <a:ext uri="{FF2B5EF4-FFF2-40B4-BE49-F238E27FC236}">
                <a16:creationId xmlns:a16="http://schemas.microsoft.com/office/drawing/2014/main" id="{7DFC67F3-1F30-FA12-981F-220D70B90FC8}"/>
              </a:ext>
            </a:extLst>
          </p:cNvPr>
          <p:cNvSpPr txBox="1"/>
          <p:nvPr/>
        </p:nvSpPr>
        <p:spPr>
          <a:xfrm>
            <a:off x="495301" y="3681415"/>
            <a:ext cx="7314422" cy="148213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1800" dirty="0">
                <a:latin typeface="Qanelas Soft Medium" pitchFamily="2" charset="77"/>
              </a:rPr>
              <a:t>The other common bond they shared was to celebrate Norwegian culture with all its traditions like food, crafts, storytelling and giving back to the community</a:t>
            </a:r>
          </a:p>
          <a:p>
            <a:pPr marL="342900" indent="-342900">
              <a:lnSpc>
                <a:spcPct val="150000"/>
              </a:lnSpc>
              <a:buFont typeface="Arial" panose="020B0604020202020204" pitchFamily="34" charset="0"/>
              <a:buChar char="•"/>
            </a:pPr>
            <a:endParaRPr lang="en-US" sz="700" dirty="0">
              <a:latin typeface="Qanelas Soft Medium" pitchFamily="2" charset="77"/>
            </a:endParaRPr>
          </a:p>
        </p:txBody>
      </p:sp>
      <p:sp>
        <p:nvSpPr>
          <p:cNvPr id="7" name="TextBox 6">
            <a:extLst>
              <a:ext uri="{FF2B5EF4-FFF2-40B4-BE49-F238E27FC236}">
                <a16:creationId xmlns:a16="http://schemas.microsoft.com/office/drawing/2014/main" id="{86FD307C-DA1B-64D6-C8CC-EECF7417D7FC}"/>
              </a:ext>
            </a:extLst>
          </p:cNvPr>
          <p:cNvSpPr txBox="1"/>
          <p:nvPr/>
        </p:nvSpPr>
        <p:spPr>
          <a:xfrm>
            <a:off x="495301" y="5163552"/>
            <a:ext cx="6941197" cy="129189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1800" dirty="0">
                <a:latin typeface="Qanelas Soft Medium" pitchFamily="2" charset="77"/>
              </a:rPr>
              <a:t>This allows us to share our rich history with everyone and strengthens the communities in which we live and volunteer. This also sets the stage for the next phase in our evolution</a:t>
            </a:r>
          </a:p>
        </p:txBody>
      </p:sp>
    </p:spTree>
    <p:extLst>
      <p:ext uri="{BB962C8B-B14F-4D97-AF65-F5344CB8AC3E}">
        <p14:creationId xmlns:p14="http://schemas.microsoft.com/office/powerpoint/2010/main" val="1784896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593"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50000"/>
              </a:lnSpc>
              <a:spcBef>
                <a:spcPts val="0"/>
              </a:spcBef>
              <a:spcAft>
                <a:spcPts val="0"/>
              </a:spcAft>
            </a:pPr>
            <a:endParaRPr lang="en-US" b="1" dirty="0">
              <a:solidFill>
                <a:srgbClr val="FF0000"/>
              </a:solidFill>
              <a:latin typeface="Qanelas Soft Bold" pitchFamily="2" charset="77"/>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1D6A43D-B243-0742-B48B-D790DB79B127}"/>
              </a:ext>
            </a:extLst>
          </p:cNvPr>
          <p:cNvSpPr txBox="1"/>
          <p:nvPr/>
        </p:nvSpPr>
        <p:spPr>
          <a:xfrm>
            <a:off x="8317" y="1559991"/>
            <a:ext cx="12191407" cy="1080104"/>
          </a:xfrm>
          <a:prstGeom prst="rect">
            <a:avLst/>
          </a:prstGeom>
          <a:noFill/>
        </p:spPr>
        <p:txBody>
          <a:bodyPr wrap="square">
            <a:spAutoFit/>
          </a:bodyPr>
          <a:lstStyle/>
          <a:p>
            <a:pPr marR="0" lvl="0" algn="ctr">
              <a:lnSpc>
                <a:spcPct val="150000"/>
              </a:lnSpc>
              <a:spcBef>
                <a:spcPts val="0"/>
              </a:spcBef>
              <a:spcAft>
                <a:spcPts val="0"/>
              </a:spcAft>
            </a:pPr>
            <a:r>
              <a:rPr lang="en-US" sz="4800" b="1" dirty="0">
                <a:solidFill>
                  <a:schemeClr val="bg1"/>
                </a:solidFill>
                <a:latin typeface="Qanelas Soft Bold" pitchFamily="2" charset="77"/>
                <a:ea typeface="Calibri" panose="020F0502020204030204" pitchFamily="34" charset="0"/>
                <a:cs typeface="Arial" panose="020B0604020202020204" pitchFamily="34" charset="0"/>
              </a:rPr>
              <a:t>Remembering Our Roots</a:t>
            </a:r>
          </a:p>
        </p:txBody>
      </p:sp>
      <p:pic>
        <p:nvPicPr>
          <p:cNvPr id="2" name="Picture 1">
            <a:extLst>
              <a:ext uri="{FF2B5EF4-FFF2-40B4-BE49-F238E27FC236}">
                <a16:creationId xmlns:a16="http://schemas.microsoft.com/office/drawing/2014/main" id="{0C2728CB-C4BA-3C45-BE8B-7217A9129F9B}"/>
              </a:ext>
            </a:extLst>
          </p:cNvPr>
          <p:cNvPicPr>
            <a:picLocks noChangeAspect="1"/>
          </p:cNvPicPr>
          <p:nvPr/>
        </p:nvPicPr>
        <p:blipFill>
          <a:blip r:embed="rId3"/>
          <a:stretch>
            <a:fillRect/>
          </a:stretch>
        </p:blipFill>
        <p:spPr>
          <a:xfrm>
            <a:off x="8021" y="4330700"/>
            <a:ext cx="12192000" cy="2527300"/>
          </a:xfrm>
          <a:prstGeom prst="rect">
            <a:avLst/>
          </a:prstGeom>
        </p:spPr>
      </p:pic>
      <p:pic>
        <p:nvPicPr>
          <p:cNvPr id="15" name="Picture 14">
            <a:extLst>
              <a:ext uri="{FF2B5EF4-FFF2-40B4-BE49-F238E27FC236}">
                <a16:creationId xmlns:a16="http://schemas.microsoft.com/office/drawing/2014/main" id="{9BD3CBF5-E867-6443-AD29-DE748FF4B9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1094" y="416075"/>
            <a:ext cx="3245852" cy="1566963"/>
          </a:xfrm>
          <a:prstGeom prst="rect">
            <a:avLst/>
          </a:prstGeom>
        </p:spPr>
      </p:pic>
      <p:sp>
        <p:nvSpPr>
          <p:cNvPr id="16" name="Shape 132">
            <a:extLst>
              <a:ext uri="{FF2B5EF4-FFF2-40B4-BE49-F238E27FC236}">
                <a16:creationId xmlns:a16="http://schemas.microsoft.com/office/drawing/2014/main" id="{C27F4D1E-A216-254D-A208-0CB3314F7FA9}"/>
              </a:ext>
            </a:extLst>
          </p:cNvPr>
          <p:cNvSpPr txBox="1"/>
          <p:nvPr/>
        </p:nvSpPr>
        <p:spPr>
          <a:xfrm>
            <a:off x="1646320" y="2748825"/>
            <a:ext cx="8915400" cy="2070372"/>
          </a:xfrm>
          <a:prstGeom prst="rect">
            <a:avLst/>
          </a:prstGeom>
          <a:noFill/>
          <a:ln>
            <a:noFill/>
          </a:ln>
        </p:spPr>
        <p:txBody>
          <a:bodyPr lIns="91425" tIns="91425" rIns="91425" bIns="91425" anchor="t" anchorCtr="0">
            <a:noAutofit/>
          </a:bodyPr>
          <a:lstStyle/>
          <a:p>
            <a:pPr algn="ctr"/>
            <a:r>
              <a:rPr lang="en-US" sz="2000" dirty="0">
                <a:solidFill>
                  <a:schemeClr val="bg1"/>
                </a:solidFill>
                <a:latin typeface="Qanelas Soft" pitchFamily="2" charset="77"/>
              </a:rPr>
              <a:t>A look back at Sons of Norway’s origins and key milestones in its development into the robust and thriving organization we enjoy today</a:t>
            </a:r>
            <a:endParaRPr lang="en-US" sz="2000" b="1" dirty="0">
              <a:solidFill>
                <a:srgbClr val="0085AD"/>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6DF2CFD-31CB-9D40-88FE-EDCFA4671D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8269" y="3676575"/>
            <a:ext cx="1211502" cy="1378836"/>
          </a:xfrm>
          <a:prstGeom prst="rect">
            <a:avLst/>
          </a:prstGeom>
        </p:spPr>
      </p:pic>
    </p:spTree>
    <p:extLst>
      <p:ext uri="{BB962C8B-B14F-4D97-AF65-F5344CB8AC3E}">
        <p14:creationId xmlns:p14="http://schemas.microsoft.com/office/powerpoint/2010/main" val="3633346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593"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50000"/>
              </a:lnSpc>
              <a:spcBef>
                <a:spcPts val="0"/>
              </a:spcBef>
              <a:spcAft>
                <a:spcPts val="0"/>
              </a:spcAft>
            </a:pPr>
            <a:endParaRPr lang="en-US" b="1" dirty="0">
              <a:solidFill>
                <a:srgbClr val="FF0000"/>
              </a:solidFill>
              <a:latin typeface="Qanelas Soft Bold" pitchFamily="2" charset="77"/>
              <a:ea typeface="Calibri" panose="020F050202020403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82E5E852-7AAE-054C-9B7D-6B310A543E16}"/>
              </a:ext>
            </a:extLst>
          </p:cNvPr>
          <p:cNvCxnSpPr>
            <a:cxnSpLocks/>
          </p:cNvCxnSpPr>
          <p:nvPr/>
        </p:nvCxnSpPr>
        <p:spPr>
          <a:xfrm>
            <a:off x="1876203" y="4030757"/>
            <a:ext cx="1031579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Shape 132">
            <a:extLst>
              <a:ext uri="{FF2B5EF4-FFF2-40B4-BE49-F238E27FC236}">
                <a16:creationId xmlns:a16="http://schemas.microsoft.com/office/drawing/2014/main" id="{A38CF1F5-CE42-6C4A-95DF-822C6FD9A95D}"/>
              </a:ext>
            </a:extLst>
          </p:cNvPr>
          <p:cNvSpPr txBox="1"/>
          <p:nvPr/>
        </p:nvSpPr>
        <p:spPr>
          <a:xfrm>
            <a:off x="7847196" y="4410585"/>
            <a:ext cx="3963804" cy="2070357"/>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The Midwest lodges, having expanded in Minnesota and into Wisconsin, North Dakota, South Dakota and Illinois, merge with a similar organization, Sons of Norway of the Pacific Coast, which formed independently in 1903 in Seattle. The merger leads to a change in the Midwest lodges, which begin to accept non-insurance social members. </a:t>
            </a:r>
          </a:p>
        </p:txBody>
      </p:sp>
      <p:sp>
        <p:nvSpPr>
          <p:cNvPr id="45" name="Shape 132">
            <a:extLst>
              <a:ext uri="{FF2B5EF4-FFF2-40B4-BE49-F238E27FC236}">
                <a16:creationId xmlns:a16="http://schemas.microsoft.com/office/drawing/2014/main" id="{44E6ADBE-22A0-B044-AD1E-AA34ADAABAD7}"/>
              </a:ext>
            </a:extLst>
          </p:cNvPr>
          <p:cNvSpPr txBox="1"/>
          <p:nvPr/>
        </p:nvSpPr>
        <p:spPr>
          <a:xfrm>
            <a:off x="4114800" y="4410585"/>
            <a:ext cx="3163522" cy="2676015"/>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Life insurance is available in amounts of $100 to $500, but only for men ages 20 to 50. Monthly premiums range from 5 cents per $100 of insurance for the youngest members to 19 cents for the oldest.</a:t>
            </a:r>
          </a:p>
        </p:txBody>
      </p:sp>
      <p:sp>
        <p:nvSpPr>
          <p:cNvPr id="10" name="Shape 132">
            <a:extLst>
              <a:ext uri="{FF2B5EF4-FFF2-40B4-BE49-F238E27FC236}">
                <a16:creationId xmlns:a16="http://schemas.microsoft.com/office/drawing/2014/main" id="{E012AC54-636D-904D-99AC-A4DC11A434B9}"/>
              </a:ext>
            </a:extLst>
          </p:cNvPr>
          <p:cNvSpPr txBox="1"/>
          <p:nvPr/>
        </p:nvSpPr>
        <p:spPr>
          <a:xfrm>
            <a:off x="501499" y="4410585"/>
            <a:ext cx="3340335" cy="2070372"/>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A group of 18 Norwegian immigrants, most from </a:t>
            </a:r>
            <a:r>
              <a:rPr lang="en-US" sz="1400" dirty="0" err="1">
                <a:solidFill>
                  <a:schemeClr val="bg1"/>
                </a:solidFill>
                <a:latin typeface="Qanelas Soft" pitchFamily="2" charset="77"/>
              </a:rPr>
              <a:t>Trøndelag</a:t>
            </a:r>
            <a:r>
              <a:rPr lang="en-US" sz="1400" dirty="0">
                <a:solidFill>
                  <a:schemeClr val="bg1"/>
                </a:solidFill>
                <a:latin typeface="Qanelas Soft" pitchFamily="2" charset="77"/>
              </a:rPr>
              <a:t>, form a mutual benefit society in Minneapolis, Minn., called </a:t>
            </a:r>
            <a:r>
              <a:rPr lang="en-US" sz="1400" dirty="0" err="1">
                <a:solidFill>
                  <a:schemeClr val="bg1"/>
                </a:solidFill>
                <a:latin typeface="Qanelas Soft" pitchFamily="2" charset="77"/>
              </a:rPr>
              <a:t>Bjørnstjerne</a:t>
            </a:r>
            <a:r>
              <a:rPr lang="en-US" sz="1400" dirty="0">
                <a:solidFill>
                  <a:schemeClr val="bg1"/>
                </a:solidFill>
                <a:latin typeface="Qanelas Soft" pitchFamily="2" charset="77"/>
              </a:rPr>
              <a:t> </a:t>
            </a:r>
            <a:r>
              <a:rPr lang="en-US" sz="1400" dirty="0" err="1">
                <a:solidFill>
                  <a:schemeClr val="bg1"/>
                </a:solidFill>
                <a:latin typeface="Qanelas Soft" pitchFamily="2" charset="77"/>
              </a:rPr>
              <a:t>Bjørnson</a:t>
            </a:r>
            <a:r>
              <a:rPr lang="en-US" sz="1400" dirty="0">
                <a:solidFill>
                  <a:schemeClr val="bg1"/>
                </a:solidFill>
                <a:latin typeface="Qanelas Soft" pitchFamily="2" charset="77"/>
              </a:rPr>
              <a:t>, after Norway’s beloved poet and nationalist. Concerns that Americans won’t be able to pronounce the name prompt a change a week later to </a:t>
            </a:r>
            <a:r>
              <a:rPr lang="en-US" sz="1400" dirty="0" err="1">
                <a:solidFill>
                  <a:schemeClr val="bg1"/>
                </a:solidFill>
                <a:latin typeface="Qanelas Soft" pitchFamily="2" charset="77"/>
              </a:rPr>
              <a:t>Sønner</a:t>
            </a:r>
            <a:r>
              <a:rPr lang="en-US" sz="1400" dirty="0">
                <a:solidFill>
                  <a:schemeClr val="bg1"/>
                </a:solidFill>
                <a:latin typeface="Qanelas Soft" pitchFamily="2" charset="77"/>
              </a:rPr>
              <a:t> </a:t>
            </a:r>
            <a:r>
              <a:rPr lang="en-US" sz="1400" dirty="0" err="1">
                <a:solidFill>
                  <a:schemeClr val="bg1"/>
                </a:solidFill>
                <a:latin typeface="Qanelas Soft" pitchFamily="2" charset="77"/>
              </a:rPr>
              <a:t>af</a:t>
            </a:r>
            <a:r>
              <a:rPr lang="en-US" sz="1400" dirty="0">
                <a:solidFill>
                  <a:schemeClr val="bg1"/>
                </a:solidFill>
                <a:latin typeface="Qanelas Soft" pitchFamily="2" charset="77"/>
              </a:rPr>
              <a:t> Norge.</a:t>
            </a:r>
          </a:p>
          <a:p>
            <a:pPr marR="0" lvl="0" algn="ctr">
              <a:lnSpc>
                <a:spcPct val="150000"/>
              </a:lnSpc>
              <a:spcBef>
                <a:spcPts val="0"/>
              </a:spcBef>
              <a:spcAft>
                <a:spcPts val="0"/>
              </a:spcAft>
            </a:pPr>
            <a:endParaRPr lang="en-US" sz="1400" b="1" dirty="0">
              <a:solidFill>
                <a:srgbClr val="0085AD"/>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9" name="Oval 98">
            <a:extLst>
              <a:ext uri="{FF2B5EF4-FFF2-40B4-BE49-F238E27FC236}">
                <a16:creationId xmlns:a16="http://schemas.microsoft.com/office/drawing/2014/main" id="{DD72E217-1DA7-FD41-A0EB-9914BF4FEA4C}"/>
              </a:ext>
            </a:extLst>
          </p:cNvPr>
          <p:cNvSpPr/>
          <p:nvPr/>
        </p:nvSpPr>
        <p:spPr>
          <a:xfrm>
            <a:off x="1790666" y="3625224"/>
            <a:ext cx="762000" cy="762000"/>
          </a:xfrm>
          <a:prstGeom prst="ellipse">
            <a:avLst/>
          </a:prstGeom>
          <a:solidFill>
            <a:srgbClr val="07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1D6A43D-B243-0742-B48B-D790DB79B127}"/>
              </a:ext>
            </a:extLst>
          </p:cNvPr>
          <p:cNvSpPr txBox="1"/>
          <p:nvPr/>
        </p:nvSpPr>
        <p:spPr>
          <a:xfrm>
            <a:off x="1715183" y="3701424"/>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1895</a:t>
            </a:r>
          </a:p>
        </p:txBody>
      </p:sp>
      <p:sp>
        <p:nvSpPr>
          <p:cNvPr id="102" name="Oval 101">
            <a:extLst>
              <a:ext uri="{FF2B5EF4-FFF2-40B4-BE49-F238E27FC236}">
                <a16:creationId xmlns:a16="http://schemas.microsoft.com/office/drawing/2014/main" id="{78BD9DE6-EEDE-C246-A2FD-7471E9267384}"/>
              </a:ext>
            </a:extLst>
          </p:cNvPr>
          <p:cNvSpPr/>
          <p:nvPr/>
        </p:nvSpPr>
        <p:spPr>
          <a:xfrm>
            <a:off x="5259032" y="3648585"/>
            <a:ext cx="762000" cy="762000"/>
          </a:xfrm>
          <a:prstGeom prst="ellipse">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C8C3706-247B-5F47-A799-10982E08FDD1}"/>
              </a:ext>
            </a:extLst>
          </p:cNvPr>
          <p:cNvSpPr txBox="1"/>
          <p:nvPr/>
        </p:nvSpPr>
        <p:spPr>
          <a:xfrm>
            <a:off x="5183549" y="3724785"/>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1901</a:t>
            </a:r>
          </a:p>
        </p:txBody>
      </p:sp>
      <p:sp>
        <p:nvSpPr>
          <p:cNvPr id="105" name="Oval 104">
            <a:extLst>
              <a:ext uri="{FF2B5EF4-FFF2-40B4-BE49-F238E27FC236}">
                <a16:creationId xmlns:a16="http://schemas.microsoft.com/office/drawing/2014/main" id="{CC1947C6-44BF-284F-AEC3-148D662782DD}"/>
              </a:ext>
            </a:extLst>
          </p:cNvPr>
          <p:cNvSpPr/>
          <p:nvPr/>
        </p:nvSpPr>
        <p:spPr>
          <a:xfrm>
            <a:off x="9448098" y="3627677"/>
            <a:ext cx="762000" cy="762000"/>
          </a:xfrm>
          <a:prstGeom prst="ellipse">
            <a:avLst/>
          </a:prstGeom>
          <a:solidFill>
            <a:srgbClr val="F9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DEA2C545-CFEC-2046-837D-8A254BFE9935}"/>
              </a:ext>
            </a:extLst>
          </p:cNvPr>
          <p:cNvSpPr txBox="1"/>
          <p:nvPr/>
        </p:nvSpPr>
        <p:spPr>
          <a:xfrm>
            <a:off x="9372615" y="3703877"/>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1910</a:t>
            </a:r>
          </a:p>
        </p:txBody>
      </p:sp>
      <p:pic>
        <p:nvPicPr>
          <p:cNvPr id="130" name="Picture 129">
            <a:extLst>
              <a:ext uri="{FF2B5EF4-FFF2-40B4-BE49-F238E27FC236}">
                <a16:creationId xmlns:a16="http://schemas.microsoft.com/office/drawing/2014/main" id="{0F72E372-E563-4A40-9215-313800E15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2929977"/>
          </a:xfrm>
          <a:prstGeom prst="rect">
            <a:avLst/>
          </a:prstGeom>
        </p:spPr>
      </p:pic>
    </p:spTree>
    <p:extLst>
      <p:ext uri="{BB962C8B-B14F-4D97-AF65-F5344CB8AC3E}">
        <p14:creationId xmlns:p14="http://schemas.microsoft.com/office/powerpoint/2010/main" val="283277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500"/>
                                        <p:tgtEl>
                                          <p:spTgt spid="110"/>
                                        </p:tgtEl>
                                      </p:cBhvr>
                                    </p:animEffect>
                                  </p:childTnLst>
                                </p:cTn>
                              </p:par>
                              <p:par>
                                <p:cTn id="12" presetID="17" presetClass="entr" presetSubtype="10"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 calcmode="lin" valueType="num">
                                      <p:cBhvr>
                                        <p:cTn id="14" dur="500" fill="hold"/>
                                        <p:tgtEl>
                                          <p:spTgt spid="99"/>
                                        </p:tgtEl>
                                        <p:attrNameLst>
                                          <p:attrName>ppt_w</p:attrName>
                                        </p:attrNameLst>
                                      </p:cBhvr>
                                      <p:tavLst>
                                        <p:tav tm="0">
                                          <p:val>
                                            <p:fltVal val="0"/>
                                          </p:val>
                                        </p:tav>
                                        <p:tav tm="100000">
                                          <p:val>
                                            <p:strVal val="#ppt_w"/>
                                          </p:val>
                                        </p:tav>
                                      </p:tavLst>
                                    </p:anim>
                                    <p:anim calcmode="lin" valueType="num">
                                      <p:cBhvr>
                                        <p:cTn id="15" dur="500" fill="hold"/>
                                        <p:tgtEl>
                                          <p:spTgt spid="99"/>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 calcmode="lin" valueType="num">
                                      <p:cBhvr>
                                        <p:cTn id="32" dur="500" fill="hold"/>
                                        <p:tgtEl>
                                          <p:spTgt spid="103"/>
                                        </p:tgtEl>
                                        <p:attrNameLst>
                                          <p:attrName>ppt_w</p:attrName>
                                        </p:attrNameLst>
                                      </p:cBhvr>
                                      <p:tavLst>
                                        <p:tav tm="0">
                                          <p:val>
                                            <p:fltVal val="0"/>
                                          </p:val>
                                        </p:tav>
                                        <p:tav tm="100000">
                                          <p:val>
                                            <p:strVal val="#ppt_w"/>
                                          </p:val>
                                        </p:tav>
                                      </p:tavLst>
                                    </p:anim>
                                    <p:anim calcmode="lin" valueType="num">
                                      <p:cBhvr>
                                        <p:cTn id="33" dur="500" fill="hold"/>
                                        <p:tgtEl>
                                          <p:spTgt spid="103"/>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05"/>
                                        </p:tgtEl>
                                        <p:attrNameLst>
                                          <p:attrName>style.visibility</p:attrName>
                                        </p:attrNameLst>
                                      </p:cBhvr>
                                      <p:to>
                                        <p:strVal val="visible"/>
                                      </p:to>
                                    </p:set>
                                    <p:anim calcmode="lin" valueType="num">
                                      <p:cBhvr>
                                        <p:cTn id="42" dur="500" fill="hold"/>
                                        <p:tgtEl>
                                          <p:spTgt spid="105"/>
                                        </p:tgtEl>
                                        <p:attrNameLst>
                                          <p:attrName>ppt_w</p:attrName>
                                        </p:attrNameLst>
                                      </p:cBhvr>
                                      <p:tavLst>
                                        <p:tav tm="0">
                                          <p:val>
                                            <p:fltVal val="0"/>
                                          </p:val>
                                        </p:tav>
                                        <p:tav tm="100000">
                                          <p:val>
                                            <p:strVal val="#ppt_w"/>
                                          </p:val>
                                        </p:tav>
                                      </p:tavLst>
                                    </p:anim>
                                    <p:anim calcmode="lin" valueType="num">
                                      <p:cBhvr>
                                        <p:cTn id="43" dur="500" fill="hold"/>
                                        <p:tgtEl>
                                          <p:spTgt spid="105"/>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5" grpId="0"/>
      <p:bldP spid="10" grpId="0"/>
      <p:bldP spid="99" grpId="0" animBg="1"/>
      <p:bldP spid="24" grpId="0"/>
      <p:bldP spid="102" grpId="0" animBg="1"/>
      <p:bldP spid="103" grpId="0"/>
      <p:bldP spid="105" grpId="0" animBg="1"/>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593"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50000"/>
              </a:lnSpc>
              <a:spcBef>
                <a:spcPts val="0"/>
              </a:spcBef>
              <a:spcAft>
                <a:spcPts val="0"/>
              </a:spcAft>
            </a:pPr>
            <a:endParaRPr lang="en-US" b="1" dirty="0">
              <a:solidFill>
                <a:srgbClr val="FF0000"/>
              </a:solidFill>
              <a:latin typeface="Qanelas Soft Bold" pitchFamily="2" charset="77"/>
              <a:ea typeface="Calibri" panose="020F050202020403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82E5E852-7AAE-054C-9B7D-6B310A543E16}"/>
              </a:ext>
            </a:extLst>
          </p:cNvPr>
          <p:cNvCxnSpPr/>
          <p:nvPr/>
        </p:nvCxnSpPr>
        <p:spPr>
          <a:xfrm>
            <a:off x="-593" y="4030757"/>
            <a:ext cx="121832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Shape 132">
            <a:extLst>
              <a:ext uri="{FF2B5EF4-FFF2-40B4-BE49-F238E27FC236}">
                <a16:creationId xmlns:a16="http://schemas.microsoft.com/office/drawing/2014/main" id="{A38CF1F5-CE42-6C4A-95DF-822C6FD9A95D}"/>
              </a:ext>
            </a:extLst>
          </p:cNvPr>
          <p:cNvSpPr txBox="1"/>
          <p:nvPr/>
        </p:nvSpPr>
        <p:spPr>
          <a:xfrm>
            <a:off x="5638800" y="4410585"/>
            <a:ext cx="3127954" cy="1456811"/>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An early version of the Sons of Norway shield with the Viking ship is adopted. Also this year, the first English-speaking lodge is formed in Chicago. Gradually, English becomes the language of Sons of Norway.</a:t>
            </a:r>
          </a:p>
        </p:txBody>
      </p:sp>
      <p:sp>
        <p:nvSpPr>
          <p:cNvPr id="58" name="Shape 132">
            <a:extLst>
              <a:ext uri="{FF2B5EF4-FFF2-40B4-BE49-F238E27FC236}">
                <a16:creationId xmlns:a16="http://schemas.microsoft.com/office/drawing/2014/main" id="{BB9423FB-B58C-FB4A-8FBE-2F90083B5B51}"/>
              </a:ext>
            </a:extLst>
          </p:cNvPr>
          <p:cNvSpPr txBox="1"/>
          <p:nvPr/>
        </p:nvSpPr>
        <p:spPr>
          <a:xfrm>
            <a:off x="9144000" y="4410585"/>
            <a:ext cx="1939447" cy="1653458"/>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Sons of Norway declares English as its official language. </a:t>
            </a:r>
          </a:p>
        </p:txBody>
      </p:sp>
      <p:pic>
        <p:nvPicPr>
          <p:cNvPr id="90" name="Picture 89">
            <a:extLst>
              <a:ext uri="{FF2B5EF4-FFF2-40B4-BE49-F238E27FC236}">
                <a16:creationId xmlns:a16="http://schemas.microsoft.com/office/drawing/2014/main" id="{B2A54690-5229-CE4D-97A2-0A4F985D58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3" y="0"/>
            <a:ext cx="12192000" cy="2929977"/>
          </a:xfrm>
          <a:prstGeom prst="rect">
            <a:avLst/>
          </a:prstGeom>
        </p:spPr>
      </p:pic>
      <p:sp>
        <p:nvSpPr>
          <p:cNvPr id="45" name="Shape 132">
            <a:extLst>
              <a:ext uri="{FF2B5EF4-FFF2-40B4-BE49-F238E27FC236}">
                <a16:creationId xmlns:a16="http://schemas.microsoft.com/office/drawing/2014/main" id="{44E6ADBE-22A0-B044-AD1E-AA34ADAABAD7}"/>
              </a:ext>
            </a:extLst>
          </p:cNvPr>
          <p:cNvSpPr txBox="1"/>
          <p:nvPr/>
        </p:nvSpPr>
        <p:spPr>
          <a:xfrm>
            <a:off x="2895600" y="4410585"/>
            <a:ext cx="2246658" cy="2676015"/>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The first Canadian lodge is formed in Edmonton.</a:t>
            </a:r>
          </a:p>
        </p:txBody>
      </p:sp>
      <p:sp>
        <p:nvSpPr>
          <p:cNvPr id="10" name="Shape 132">
            <a:extLst>
              <a:ext uri="{FF2B5EF4-FFF2-40B4-BE49-F238E27FC236}">
                <a16:creationId xmlns:a16="http://schemas.microsoft.com/office/drawing/2014/main" id="{E012AC54-636D-904D-99AC-A4DC11A434B9}"/>
              </a:ext>
            </a:extLst>
          </p:cNvPr>
          <p:cNvSpPr txBox="1"/>
          <p:nvPr/>
        </p:nvSpPr>
        <p:spPr>
          <a:xfrm>
            <a:off x="501499" y="4410585"/>
            <a:ext cx="2009347" cy="2070372"/>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Women are accepted into the organization as social members. </a:t>
            </a:r>
            <a:endParaRPr lang="en-US" sz="1400" b="1" dirty="0">
              <a:solidFill>
                <a:srgbClr val="0085AD"/>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9" name="Oval 98">
            <a:extLst>
              <a:ext uri="{FF2B5EF4-FFF2-40B4-BE49-F238E27FC236}">
                <a16:creationId xmlns:a16="http://schemas.microsoft.com/office/drawing/2014/main" id="{DD72E217-1DA7-FD41-A0EB-9914BF4FEA4C}"/>
              </a:ext>
            </a:extLst>
          </p:cNvPr>
          <p:cNvSpPr/>
          <p:nvPr/>
        </p:nvSpPr>
        <p:spPr>
          <a:xfrm>
            <a:off x="1125172" y="3625224"/>
            <a:ext cx="762000" cy="762000"/>
          </a:xfrm>
          <a:prstGeom prst="ellipse">
            <a:avLst/>
          </a:prstGeom>
          <a:solidFill>
            <a:srgbClr val="A89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1D6A43D-B243-0742-B48B-D790DB79B127}"/>
              </a:ext>
            </a:extLst>
          </p:cNvPr>
          <p:cNvSpPr txBox="1"/>
          <p:nvPr/>
        </p:nvSpPr>
        <p:spPr>
          <a:xfrm>
            <a:off x="1049689" y="3701424"/>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1912</a:t>
            </a:r>
          </a:p>
        </p:txBody>
      </p:sp>
      <p:sp>
        <p:nvSpPr>
          <p:cNvPr id="102" name="Oval 101">
            <a:extLst>
              <a:ext uri="{FF2B5EF4-FFF2-40B4-BE49-F238E27FC236}">
                <a16:creationId xmlns:a16="http://schemas.microsoft.com/office/drawing/2014/main" id="{78BD9DE6-EEDE-C246-A2FD-7471E9267384}"/>
              </a:ext>
            </a:extLst>
          </p:cNvPr>
          <p:cNvSpPr/>
          <p:nvPr/>
        </p:nvSpPr>
        <p:spPr>
          <a:xfrm>
            <a:off x="3637929" y="3652346"/>
            <a:ext cx="762000" cy="762000"/>
          </a:xfrm>
          <a:prstGeom prst="ellipse">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C8C3706-247B-5F47-A799-10982E08FDD1}"/>
              </a:ext>
            </a:extLst>
          </p:cNvPr>
          <p:cNvSpPr txBox="1"/>
          <p:nvPr/>
        </p:nvSpPr>
        <p:spPr>
          <a:xfrm>
            <a:off x="3562446" y="3724785"/>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1913</a:t>
            </a:r>
          </a:p>
        </p:txBody>
      </p:sp>
      <p:sp>
        <p:nvSpPr>
          <p:cNvPr id="105" name="Oval 104">
            <a:extLst>
              <a:ext uri="{FF2B5EF4-FFF2-40B4-BE49-F238E27FC236}">
                <a16:creationId xmlns:a16="http://schemas.microsoft.com/office/drawing/2014/main" id="{CC1947C6-44BF-284F-AEC3-148D662782DD}"/>
              </a:ext>
            </a:extLst>
          </p:cNvPr>
          <p:cNvSpPr/>
          <p:nvPr/>
        </p:nvSpPr>
        <p:spPr>
          <a:xfrm>
            <a:off x="6821777" y="3627677"/>
            <a:ext cx="762000" cy="762000"/>
          </a:xfrm>
          <a:prstGeom prst="ellipse">
            <a:avLst/>
          </a:prstGeom>
          <a:solidFill>
            <a:srgbClr val="07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DEA2C545-CFEC-2046-837D-8A254BFE9935}"/>
              </a:ext>
            </a:extLst>
          </p:cNvPr>
          <p:cNvSpPr txBox="1"/>
          <p:nvPr/>
        </p:nvSpPr>
        <p:spPr>
          <a:xfrm>
            <a:off x="6746294" y="3703877"/>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1920</a:t>
            </a:r>
          </a:p>
        </p:txBody>
      </p:sp>
      <p:sp>
        <p:nvSpPr>
          <p:cNvPr id="107" name="Oval 106">
            <a:extLst>
              <a:ext uri="{FF2B5EF4-FFF2-40B4-BE49-F238E27FC236}">
                <a16:creationId xmlns:a16="http://schemas.microsoft.com/office/drawing/2014/main" id="{7FAA68E6-C8E2-9147-8D68-EB1DDA08EBB8}"/>
              </a:ext>
            </a:extLst>
          </p:cNvPr>
          <p:cNvSpPr/>
          <p:nvPr/>
        </p:nvSpPr>
        <p:spPr>
          <a:xfrm>
            <a:off x="9732723" y="3626411"/>
            <a:ext cx="762000" cy="762000"/>
          </a:xfrm>
          <a:prstGeom prst="ellipse">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2C99D789-6E4E-F245-826D-614332DB6027}"/>
              </a:ext>
            </a:extLst>
          </p:cNvPr>
          <p:cNvSpPr txBox="1"/>
          <p:nvPr/>
        </p:nvSpPr>
        <p:spPr>
          <a:xfrm>
            <a:off x="9657240" y="3702611"/>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1942</a:t>
            </a:r>
          </a:p>
        </p:txBody>
      </p:sp>
    </p:spTree>
    <p:extLst>
      <p:ext uri="{BB962C8B-B14F-4D97-AF65-F5344CB8AC3E}">
        <p14:creationId xmlns:p14="http://schemas.microsoft.com/office/powerpoint/2010/main" val="2316579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 calcmode="lin" valueType="num">
                                      <p:cBhvr>
                                        <p:cTn id="32" dur="500" fill="hold"/>
                                        <p:tgtEl>
                                          <p:spTgt spid="103"/>
                                        </p:tgtEl>
                                        <p:attrNameLst>
                                          <p:attrName>ppt_w</p:attrName>
                                        </p:attrNameLst>
                                      </p:cBhvr>
                                      <p:tavLst>
                                        <p:tav tm="0">
                                          <p:val>
                                            <p:fltVal val="0"/>
                                          </p:val>
                                        </p:tav>
                                        <p:tav tm="100000">
                                          <p:val>
                                            <p:strVal val="#ppt_w"/>
                                          </p:val>
                                        </p:tav>
                                      </p:tavLst>
                                    </p:anim>
                                    <p:anim calcmode="lin" valueType="num">
                                      <p:cBhvr>
                                        <p:cTn id="33" dur="500" fill="hold"/>
                                        <p:tgtEl>
                                          <p:spTgt spid="103"/>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05"/>
                                        </p:tgtEl>
                                        <p:attrNameLst>
                                          <p:attrName>style.visibility</p:attrName>
                                        </p:attrNameLst>
                                      </p:cBhvr>
                                      <p:to>
                                        <p:strVal val="visible"/>
                                      </p:to>
                                    </p:set>
                                    <p:anim calcmode="lin" valueType="num">
                                      <p:cBhvr>
                                        <p:cTn id="42" dur="500" fill="hold"/>
                                        <p:tgtEl>
                                          <p:spTgt spid="105"/>
                                        </p:tgtEl>
                                        <p:attrNameLst>
                                          <p:attrName>ppt_w</p:attrName>
                                        </p:attrNameLst>
                                      </p:cBhvr>
                                      <p:tavLst>
                                        <p:tav tm="0">
                                          <p:val>
                                            <p:fltVal val="0"/>
                                          </p:val>
                                        </p:tav>
                                        <p:tav tm="100000">
                                          <p:val>
                                            <p:strVal val="#ppt_w"/>
                                          </p:val>
                                        </p:tav>
                                      </p:tavLst>
                                    </p:anim>
                                    <p:anim calcmode="lin" valueType="num">
                                      <p:cBhvr>
                                        <p:cTn id="43" dur="500" fill="hold"/>
                                        <p:tgtEl>
                                          <p:spTgt spid="105"/>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107"/>
                                        </p:tgtEl>
                                        <p:attrNameLst>
                                          <p:attrName>style.visibility</p:attrName>
                                        </p:attrNameLst>
                                      </p:cBhvr>
                                      <p:to>
                                        <p:strVal val="visible"/>
                                      </p:to>
                                    </p:set>
                                    <p:anim calcmode="lin" valueType="num">
                                      <p:cBhvr>
                                        <p:cTn id="52" dur="500" fill="hold"/>
                                        <p:tgtEl>
                                          <p:spTgt spid="107"/>
                                        </p:tgtEl>
                                        <p:attrNameLst>
                                          <p:attrName>ppt_w</p:attrName>
                                        </p:attrNameLst>
                                      </p:cBhvr>
                                      <p:tavLst>
                                        <p:tav tm="0">
                                          <p:val>
                                            <p:fltVal val="0"/>
                                          </p:val>
                                        </p:tav>
                                        <p:tav tm="100000">
                                          <p:val>
                                            <p:strVal val="#ppt_w"/>
                                          </p:val>
                                        </p:tav>
                                      </p:tavLst>
                                    </p:anim>
                                    <p:anim calcmode="lin" valueType="num">
                                      <p:cBhvr>
                                        <p:cTn id="53" dur="500" fill="hold"/>
                                        <p:tgtEl>
                                          <p:spTgt spid="107"/>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108"/>
                                        </p:tgtEl>
                                        <p:attrNameLst>
                                          <p:attrName>style.visibility</p:attrName>
                                        </p:attrNameLst>
                                      </p:cBhvr>
                                      <p:to>
                                        <p:strVal val="visible"/>
                                      </p:to>
                                    </p:set>
                                    <p:anim calcmode="lin" valueType="num">
                                      <p:cBhvr>
                                        <p:cTn id="56" dur="500" fill="hold"/>
                                        <p:tgtEl>
                                          <p:spTgt spid="108"/>
                                        </p:tgtEl>
                                        <p:attrNameLst>
                                          <p:attrName>ppt_w</p:attrName>
                                        </p:attrNameLst>
                                      </p:cBhvr>
                                      <p:tavLst>
                                        <p:tav tm="0">
                                          <p:val>
                                            <p:fltVal val="0"/>
                                          </p:val>
                                        </p:tav>
                                        <p:tav tm="100000">
                                          <p:val>
                                            <p:strVal val="#ppt_w"/>
                                          </p:val>
                                        </p:tav>
                                      </p:tavLst>
                                    </p:anim>
                                    <p:anim calcmode="lin" valueType="num">
                                      <p:cBhvr>
                                        <p:cTn id="57" dur="500" fill="hold"/>
                                        <p:tgtEl>
                                          <p:spTgt spid="108"/>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8" grpId="0"/>
      <p:bldP spid="45" grpId="0"/>
      <p:bldP spid="10" grpId="0"/>
      <p:bldP spid="99" grpId="0" animBg="1"/>
      <p:bldP spid="24" grpId="0"/>
      <p:bldP spid="102" grpId="0" animBg="1"/>
      <p:bldP spid="103" grpId="0"/>
      <p:bldP spid="105" grpId="0" animBg="1"/>
      <p:bldP spid="106" grpId="0"/>
      <p:bldP spid="107" grpId="0" animBg="1"/>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593" y="12827"/>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50000"/>
              </a:lnSpc>
              <a:spcBef>
                <a:spcPts val="0"/>
              </a:spcBef>
              <a:spcAft>
                <a:spcPts val="0"/>
              </a:spcAft>
            </a:pPr>
            <a:endParaRPr lang="en-US" b="1" dirty="0">
              <a:solidFill>
                <a:srgbClr val="FF0000"/>
              </a:solidFill>
              <a:latin typeface="Qanelas Soft Bold" pitchFamily="2" charset="77"/>
              <a:ea typeface="Calibri" panose="020F050202020403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82E5E852-7AAE-054C-9B7D-6B310A543E16}"/>
              </a:ext>
            </a:extLst>
          </p:cNvPr>
          <p:cNvCxnSpPr/>
          <p:nvPr/>
        </p:nvCxnSpPr>
        <p:spPr>
          <a:xfrm>
            <a:off x="-593" y="4030757"/>
            <a:ext cx="121832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Shape 132">
            <a:extLst>
              <a:ext uri="{FF2B5EF4-FFF2-40B4-BE49-F238E27FC236}">
                <a16:creationId xmlns:a16="http://schemas.microsoft.com/office/drawing/2014/main" id="{A38CF1F5-CE42-6C4A-95DF-822C6FD9A95D}"/>
              </a:ext>
            </a:extLst>
          </p:cNvPr>
          <p:cNvSpPr txBox="1"/>
          <p:nvPr/>
        </p:nvSpPr>
        <p:spPr>
          <a:xfrm>
            <a:off x="4343400" y="4411900"/>
            <a:ext cx="1833958" cy="1185327"/>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Membership </a:t>
            </a:r>
          </a:p>
          <a:p>
            <a:pPr algn="ctr"/>
            <a:r>
              <a:rPr lang="en-US" sz="1400" dirty="0">
                <a:solidFill>
                  <a:schemeClr val="bg1"/>
                </a:solidFill>
                <a:latin typeface="Qanelas Soft" pitchFamily="2" charset="77"/>
              </a:rPr>
              <a:t>is opened to </a:t>
            </a:r>
          </a:p>
          <a:p>
            <a:pPr algn="ctr"/>
            <a:r>
              <a:rPr lang="en-US" sz="1400" dirty="0">
                <a:solidFill>
                  <a:schemeClr val="bg1"/>
                </a:solidFill>
                <a:latin typeface="Qanelas Soft" pitchFamily="2" charset="77"/>
              </a:rPr>
              <a:t>non-Norwegians. </a:t>
            </a:r>
            <a:endParaRPr lang="en-US" sz="1400" b="1" dirty="0">
              <a:solidFill>
                <a:srgbClr val="0085AD"/>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8" name="Shape 132">
            <a:extLst>
              <a:ext uri="{FF2B5EF4-FFF2-40B4-BE49-F238E27FC236}">
                <a16:creationId xmlns:a16="http://schemas.microsoft.com/office/drawing/2014/main" id="{BB9423FB-B58C-FB4A-8FBE-2F90083B5B51}"/>
              </a:ext>
            </a:extLst>
          </p:cNvPr>
          <p:cNvSpPr txBox="1"/>
          <p:nvPr/>
        </p:nvSpPr>
        <p:spPr>
          <a:xfrm>
            <a:off x="6591199" y="4410584"/>
            <a:ext cx="2857601" cy="2218811"/>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New international headquarters are built on Lake Street in Minneapolis. After many years of renting space around the city, then buying and remodeling a building in 1955, the organization builds a new home for itself. </a:t>
            </a:r>
          </a:p>
        </p:txBody>
      </p:sp>
      <p:sp>
        <p:nvSpPr>
          <p:cNvPr id="10" name="Shape 132">
            <a:extLst>
              <a:ext uri="{FF2B5EF4-FFF2-40B4-BE49-F238E27FC236}">
                <a16:creationId xmlns:a16="http://schemas.microsoft.com/office/drawing/2014/main" id="{E012AC54-636D-904D-99AC-A4DC11A434B9}"/>
              </a:ext>
            </a:extLst>
          </p:cNvPr>
          <p:cNvSpPr txBox="1"/>
          <p:nvPr/>
        </p:nvSpPr>
        <p:spPr>
          <a:xfrm>
            <a:off x="533400" y="4419625"/>
            <a:ext cx="3559924" cy="2070372"/>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After several years of work supporting the allied efforts in World War II, such as donations to aid Norwegian troops in exile at Camp Little Norway in Canada, members celebrate the end of the war. Sons of Norway’s magazine carries ads for Box Units – cases of food that members can buy and have shipped to relatives living on rationed food in Norway.</a:t>
            </a:r>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99" name="Oval 98">
            <a:extLst>
              <a:ext uri="{FF2B5EF4-FFF2-40B4-BE49-F238E27FC236}">
                <a16:creationId xmlns:a16="http://schemas.microsoft.com/office/drawing/2014/main" id="{DD72E217-1DA7-FD41-A0EB-9914BF4FEA4C}"/>
              </a:ext>
            </a:extLst>
          </p:cNvPr>
          <p:cNvSpPr/>
          <p:nvPr/>
        </p:nvSpPr>
        <p:spPr>
          <a:xfrm>
            <a:off x="1932362" y="3625224"/>
            <a:ext cx="762000" cy="762000"/>
          </a:xfrm>
          <a:prstGeom prst="ellipse">
            <a:avLst/>
          </a:prstGeom>
          <a:solidFill>
            <a:srgbClr val="F9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1D6A43D-B243-0742-B48B-D790DB79B127}"/>
              </a:ext>
            </a:extLst>
          </p:cNvPr>
          <p:cNvSpPr txBox="1"/>
          <p:nvPr/>
        </p:nvSpPr>
        <p:spPr>
          <a:xfrm>
            <a:off x="1856879" y="3701424"/>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1945</a:t>
            </a:r>
          </a:p>
        </p:txBody>
      </p:sp>
      <p:sp>
        <p:nvSpPr>
          <p:cNvPr id="105" name="Oval 104">
            <a:extLst>
              <a:ext uri="{FF2B5EF4-FFF2-40B4-BE49-F238E27FC236}">
                <a16:creationId xmlns:a16="http://schemas.microsoft.com/office/drawing/2014/main" id="{CC1947C6-44BF-284F-AEC3-148D662782DD}"/>
              </a:ext>
            </a:extLst>
          </p:cNvPr>
          <p:cNvSpPr/>
          <p:nvPr/>
        </p:nvSpPr>
        <p:spPr>
          <a:xfrm>
            <a:off x="4879379" y="3627677"/>
            <a:ext cx="762000" cy="762000"/>
          </a:xfrm>
          <a:prstGeom prst="ellipse">
            <a:avLst/>
          </a:prstGeom>
          <a:solidFill>
            <a:srgbClr val="A89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DEA2C545-CFEC-2046-837D-8A254BFE9935}"/>
              </a:ext>
            </a:extLst>
          </p:cNvPr>
          <p:cNvSpPr txBox="1"/>
          <p:nvPr/>
        </p:nvSpPr>
        <p:spPr>
          <a:xfrm>
            <a:off x="4803896" y="3703877"/>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1946</a:t>
            </a:r>
          </a:p>
        </p:txBody>
      </p:sp>
      <p:sp>
        <p:nvSpPr>
          <p:cNvPr id="107" name="Oval 106">
            <a:extLst>
              <a:ext uri="{FF2B5EF4-FFF2-40B4-BE49-F238E27FC236}">
                <a16:creationId xmlns:a16="http://schemas.microsoft.com/office/drawing/2014/main" id="{7FAA68E6-C8E2-9147-8D68-EB1DDA08EBB8}"/>
              </a:ext>
            </a:extLst>
          </p:cNvPr>
          <p:cNvSpPr/>
          <p:nvPr/>
        </p:nvSpPr>
        <p:spPr>
          <a:xfrm>
            <a:off x="7638999" y="3626411"/>
            <a:ext cx="762000" cy="762000"/>
          </a:xfrm>
          <a:prstGeom prst="ellipse">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2C99D789-6E4E-F245-826D-614332DB6027}"/>
              </a:ext>
            </a:extLst>
          </p:cNvPr>
          <p:cNvSpPr txBox="1"/>
          <p:nvPr/>
        </p:nvSpPr>
        <p:spPr>
          <a:xfrm>
            <a:off x="7563516" y="3702611"/>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1961</a:t>
            </a:r>
          </a:p>
        </p:txBody>
      </p:sp>
      <p:pic>
        <p:nvPicPr>
          <p:cNvPr id="18" name="Picture 17">
            <a:extLst>
              <a:ext uri="{FF2B5EF4-FFF2-40B4-BE49-F238E27FC236}">
                <a16:creationId xmlns:a16="http://schemas.microsoft.com/office/drawing/2014/main" id="{0CA65E2E-9108-2C41-B5A1-4C28FEAB72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2929977"/>
          </a:xfrm>
          <a:prstGeom prst="rect">
            <a:avLst/>
          </a:prstGeom>
        </p:spPr>
      </p:pic>
      <p:sp>
        <p:nvSpPr>
          <p:cNvPr id="19" name="Shape 132">
            <a:extLst>
              <a:ext uri="{FF2B5EF4-FFF2-40B4-BE49-F238E27FC236}">
                <a16:creationId xmlns:a16="http://schemas.microsoft.com/office/drawing/2014/main" id="{5149BAF6-6B64-7743-BB15-D6019C61B133}"/>
              </a:ext>
            </a:extLst>
          </p:cNvPr>
          <p:cNvSpPr txBox="1"/>
          <p:nvPr/>
        </p:nvSpPr>
        <p:spPr>
          <a:xfrm>
            <a:off x="9545748" y="4441798"/>
            <a:ext cx="2341452" cy="2218811"/>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The Sons of Norway Foundation is established. </a:t>
            </a:r>
          </a:p>
        </p:txBody>
      </p:sp>
      <p:sp>
        <p:nvSpPr>
          <p:cNvPr id="20" name="Oval 19">
            <a:extLst>
              <a:ext uri="{FF2B5EF4-FFF2-40B4-BE49-F238E27FC236}">
                <a16:creationId xmlns:a16="http://schemas.microsoft.com/office/drawing/2014/main" id="{64E03B20-7C49-6642-9FEB-0C3EEFCED3EA}"/>
              </a:ext>
            </a:extLst>
          </p:cNvPr>
          <p:cNvSpPr/>
          <p:nvPr/>
        </p:nvSpPr>
        <p:spPr>
          <a:xfrm>
            <a:off x="10335474" y="3657625"/>
            <a:ext cx="762000" cy="762000"/>
          </a:xfrm>
          <a:prstGeom prst="ellipse">
            <a:avLst/>
          </a:prstGeom>
          <a:solidFill>
            <a:srgbClr val="07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4CB256E-3FF3-B042-844A-2D7C50361D2E}"/>
              </a:ext>
            </a:extLst>
          </p:cNvPr>
          <p:cNvSpPr txBox="1"/>
          <p:nvPr/>
        </p:nvSpPr>
        <p:spPr>
          <a:xfrm>
            <a:off x="10259991" y="3733825"/>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1966</a:t>
            </a:r>
          </a:p>
        </p:txBody>
      </p:sp>
    </p:spTree>
    <p:extLst>
      <p:ext uri="{BB962C8B-B14F-4D97-AF65-F5344CB8AC3E}">
        <p14:creationId xmlns:p14="http://schemas.microsoft.com/office/powerpoint/2010/main" val="646007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500"/>
                                        <p:tgtEl>
                                          <p:spTgt spid="110"/>
                                        </p:tgtEl>
                                      </p:cBhvr>
                                    </p:animEffect>
                                  </p:childTnLst>
                                </p:cTn>
                              </p:par>
                              <p:par>
                                <p:cTn id="12" presetID="17" presetClass="entr" presetSubtype="10"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 calcmode="lin" valueType="num">
                                      <p:cBhvr>
                                        <p:cTn id="14" dur="500" fill="hold"/>
                                        <p:tgtEl>
                                          <p:spTgt spid="99"/>
                                        </p:tgtEl>
                                        <p:attrNameLst>
                                          <p:attrName>ppt_w</p:attrName>
                                        </p:attrNameLst>
                                      </p:cBhvr>
                                      <p:tavLst>
                                        <p:tav tm="0">
                                          <p:val>
                                            <p:fltVal val="0"/>
                                          </p:val>
                                        </p:tav>
                                        <p:tav tm="100000">
                                          <p:val>
                                            <p:strVal val="#ppt_w"/>
                                          </p:val>
                                        </p:tav>
                                      </p:tavLst>
                                    </p:anim>
                                    <p:anim calcmode="lin" valueType="num">
                                      <p:cBhvr>
                                        <p:cTn id="15" dur="500" fill="hold"/>
                                        <p:tgtEl>
                                          <p:spTgt spid="99"/>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500" fill="hold"/>
                                        <p:tgtEl>
                                          <p:spTgt spid="107"/>
                                        </p:tgtEl>
                                        <p:attrNameLst>
                                          <p:attrName>ppt_w</p:attrName>
                                        </p:attrNameLst>
                                      </p:cBhvr>
                                      <p:tavLst>
                                        <p:tav tm="0">
                                          <p:val>
                                            <p:fltVal val="0"/>
                                          </p:val>
                                        </p:tav>
                                        <p:tav tm="100000">
                                          <p:val>
                                            <p:strVal val="#ppt_w"/>
                                          </p:val>
                                        </p:tav>
                                      </p:tavLst>
                                    </p:anim>
                                    <p:anim calcmode="lin" valueType="num">
                                      <p:cBhvr>
                                        <p:cTn id="43" dur="500" fill="hold"/>
                                        <p:tgtEl>
                                          <p:spTgt spid="107"/>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108"/>
                                        </p:tgtEl>
                                        <p:attrNameLst>
                                          <p:attrName>style.visibility</p:attrName>
                                        </p:attrNameLst>
                                      </p:cBhvr>
                                      <p:to>
                                        <p:strVal val="visible"/>
                                      </p:to>
                                    </p:set>
                                    <p:anim calcmode="lin" valueType="num">
                                      <p:cBhvr>
                                        <p:cTn id="46" dur="500" fill="hold"/>
                                        <p:tgtEl>
                                          <p:spTgt spid="108"/>
                                        </p:tgtEl>
                                        <p:attrNameLst>
                                          <p:attrName>ppt_w</p:attrName>
                                        </p:attrNameLst>
                                      </p:cBhvr>
                                      <p:tavLst>
                                        <p:tav tm="0">
                                          <p:val>
                                            <p:fltVal val="0"/>
                                          </p:val>
                                        </p:tav>
                                        <p:tav tm="100000">
                                          <p:val>
                                            <p:strVal val="#ppt_w"/>
                                          </p:val>
                                        </p:tav>
                                      </p:tavLst>
                                    </p:anim>
                                    <p:anim calcmode="lin" valueType="num">
                                      <p:cBhvr>
                                        <p:cTn id="47" dur="500" fill="hold"/>
                                        <p:tgtEl>
                                          <p:spTgt spid="108"/>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8" grpId="0"/>
      <p:bldP spid="10" grpId="0"/>
      <p:bldP spid="99" grpId="0" animBg="1"/>
      <p:bldP spid="24" grpId="0"/>
      <p:bldP spid="105" grpId="0" animBg="1"/>
      <p:bldP spid="106" grpId="0"/>
      <p:bldP spid="107" grpId="0" animBg="1"/>
      <p:bldP spid="108" grpId="0"/>
      <p:bldP spid="19"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9338" y="0"/>
            <a:ext cx="12297229"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50000"/>
              </a:lnSpc>
              <a:spcBef>
                <a:spcPts val="0"/>
              </a:spcBef>
              <a:spcAft>
                <a:spcPts val="0"/>
              </a:spcAft>
            </a:pPr>
            <a:endParaRPr lang="en-US" b="1" dirty="0">
              <a:solidFill>
                <a:srgbClr val="FF0000"/>
              </a:solidFill>
              <a:latin typeface="Qanelas Soft Bold" pitchFamily="2" charset="77"/>
              <a:ea typeface="Calibri" panose="020F050202020403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82E5E852-7AAE-054C-9B7D-6B310A543E16}"/>
              </a:ext>
            </a:extLst>
          </p:cNvPr>
          <p:cNvCxnSpPr/>
          <p:nvPr/>
        </p:nvCxnSpPr>
        <p:spPr>
          <a:xfrm>
            <a:off x="-593" y="4030757"/>
            <a:ext cx="121832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Shape 132">
            <a:extLst>
              <a:ext uri="{FF2B5EF4-FFF2-40B4-BE49-F238E27FC236}">
                <a16:creationId xmlns:a16="http://schemas.microsoft.com/office/drawing/2014/main" id="{A38CF1F5-CE42-6C4A-95DF-822C6FD9A95D}"/>
              </a:ext>
            </a:extLst>
          </p:cNvPr>
          <p:cNvSpPr txBox="1"/>
          <p:nvPr/>
        </p:nvSpPr>
        <p:spPr>
          <a:xfrm>
            <a:off x="3792204" y="4411900"/>
            <a:ext cx="2385154" cy="1185327"/>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Sons of Norway commemorates its centennial with celebrations throughout the organization. </a:t>
            </a:r>
            <a:endParaRPr lang="en-US" sz="1400" b="1" dirty="0">
              <a:solidFill>
                <a:srgbClr val="0085AD"/>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8" name="Shape 132">
            <a:extLst>
              <a:ext uri="{FF2B5EF4-FFF2-40B4-BE49-F238E27FC236}">
                <a16:creationId xmlns:a16="http://schemas.microsoft.com/office/drawing/2014/main" id="{BB9423FB-B58C-FB4A-8FBE-2F90083B5B51}"/>
              </a:ext>
            </a:extLst>
          </p:cNvPr>
          <p:cNvSpPr txBox="1"/>
          <p:nvPr/>
        </p:nvSpPr>
        <p:spPr>
          <a:xfrm>
            <a:off x="6591199" y="4410584"/>
            <a:ext cx="2552801" cy="2218811"/>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Penny Joseph Knudsen is elected Sons of Norway’s first female International President.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533400" y="4419625"/>
            <a:ext cx="2716067" cy="2070372"/>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District 8 is created in Norway. </a:t>
            </a:r>
          </a:p>
          <a:p>
            <a:pPr algn="ctr"/>
            <a:r>
              <a:rPr lang="en-US" sz="1400" dirty="0">
                <a:solidFill>
                  <a:schemeClr val="bg1"/>
                </a:solidFill>
                <a:latin typeface="Qanelas Soft" pitchFamily="2" charset="77"/>
              </a:rPr>
              <a:t>At this time Oseberg, the first Norwegian lodge in </a:t>
            </a:r>
            <a:r>
              <a:rPr lang="en-US" sz="1400" dirty="0" err="1">
                <a:solidFill>
                  <a:schemeClr val="bg1"/>
                </a:solidFill>
                <a:latin typeface="Qanelas Soft" pitchFamily="2" charset="77"/>
              </a:rPr>
              <a:t>Tønsberg</a:t>
            </a:r>
            <a:r>
              <a:rPr lang="en-US" sz="1400" dirty="0">
                <a:solidFill>
                  <a:schemeClr val="bg1"/>
                </a:solidFill>
                <a:latin typeface="Qanelas Soft" pitchFamily="2" charset="77"/>
              </a:rPr>
              <a:t>, has been meeting for 18 months. </a:t>
            </a:r>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99" name="Oval 98">
            <a:extLst>
              <a:ext uri="{FF2B5EF4-FFF2-40B4-BE49-F238E27FC236}">
                <a16:creationId xmlns:a16="http://schemas.microsoft.com/office/drawing/2014/main" id="{DD72E217-1DA7-FD41-A0EB-9914BF4FEA4C}"/>
              </a:ext>
            </a:extLst>
          </p:cNvPr>
          <p:cNvSpPr/>
          <p:nvPr/>
        </p:nvSpPr>
        <p:spPr>
          <a:xfrm>
            <a:off x="1510433" y="3625224"/>
            <a:ext cx="762000" cy="762000"/>
          </a:xfrm>
          <a:prstGeom prst="ellipse">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1D6A43D-B243-0742-B48B-D790DB79B127}"/>
              </a:ext>
            </a:extLst>
          </p:cNvPr>
          <p:cNvSpPr txBox="1"/>
          <p:nvPr/>
        </p:nvSpPr>
        <p:spPr>
          <a:xfrm>
            <a:off x="1434950" y="3701424"/>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1982</a:t>
            </a:r>
          </a:p>
        </p:txBody>
      </p:sp>
      <p:sp>
        <p:nvSpPr>
          <p:cNvPr id="105" name="Oval 104">
            <a:extLst>
              <a:ext uri="{FF2B5EF4-FFF2-40B4-BE49-F238E27FC236}">
                <a16:creationId xmlns:a16="http://schemas.microsoft.com/office/drawing/2014/main" id="{CC1947C6-44BF-284F-AEC3-148D662782DD}"/>
              </a:ext>
            </a:extLst>
          </p:cNvPr>
          <p:cNvSpPr/>
          <p:nvPr/>
        </p:nvSpPr>
        <p:spPr>
          <a:xfrm>
            <a:off x="4603781" y="3627677"/>
            <a:ext cx="762000" cy="762000"/>
          </a:xfrm>
          <a:prstGeom prst="ellipse">
            <a:avLst/>
          </a:prstGeom>
          <a:solidFill>
            <a:srgbClr val="F9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DEA2C545-CFEC-2046-837D-8A254BFE9935}"/>
              </a:ext>
            </a:extLst>
          </p:cNvPr>
          <p:cNvSpPr txBox="1"/>
          <p:nvPr/>
        </p:nvSpPr>
        <p:spPr>
          <a:xfrm>
            <a:off x="4528298" y="3703877"/>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1995</a:t>
            </a:r>
          </a:p>
        </p:txBody>
      </p:sp>
      <p:sp>
        <p:nvSpPr>
          <p:cNvPr id="107" name="Oval 106">
            <a:extLst>
              <a:ext uri="{FF2B5EF4-FFF2-40B4-BE49-F238E27FC236}">
                <a16:creationId xmlns:a16="http://schemas.microsoft.com/office/drawing/2014/main" id="{7FAA68E6-C8E2-9147-8D68-EB1DDA08EBB8}"/>
              </a:ext>
            </a:extLst>
          </p:cNvPr>
          <p:cNvSpPr/>
          <p:nvPr/>
        </p:nvSpPr>
        <p:spPr>
          <a:xfrm>
            <a:off x="7486599" y="3626411"/>
            <a:ext cx="762000" cy="762000"/>
          </a:xfrm>
          <a:prstGeom prst="ellipse">
            <a:avLst/>
          </a:prstGeom>
          <a:solidFill>
            <a:srgbClr val="A89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2C99D789-6E4E-F245-826D-614332DB6027}"/>
              </a:ext>
            </a:extLst>
          </p:cNvPr>
          <p:cNvSpPr txBox="1"/>
          <p:nvPr/>
        </p:nvSpPr>
        <p:spPr>
          <a:xfrm>
            <a:off x="7411116" y="3702611"/>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1998</a:t>
            </a:r>
          </a:p>
        </p:txBody>
      </p:sp>
      <p:sp>
        <p:nvSpPr>
          <p:cNvPr id="19" name="Shape 132">
            <a:extLst>
              <a:ext uri="{FF2B5EF4-FFF2-40B4-BE49-F238E27FC236}">
                <a16:creationId xmlns:a16="http://schemas.microsoft.com/office/drawing/2014/main" id="{5149BAF6-6B64-7743-BB15-D6019C61B133}"/>
              </a:ext>
            </a:extLst>
          </p:cNvPr>
          <p:cNvSpPr txBox="1"/>
          <p:nvPr/>
        </p:nvSpPr>
        <p:spPr>
          <a:xfrm>
            <a:off x="9545748" y="4441798"/>
            <a:ext cx="2341452" cy="2218811"/>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The Sons of Norway Foundation reaches nearly  $5 million in assets for the first time. </a:t>
            </a:r>
          </a:p>
        </p:txBody>
      </p:sp>
      <p:sp>
        <p:nvSpPr>
          <p:cNvPr id="20" name="Oval 19">
            <a:extLst>
              <a:ext uri="{FF2B5EF4-FFF2-40B4-BE49-F238E27FC236}">
                <a16:creationId xmlns:a16="http://schemas.microsoft.com/office/drawing/2014/main" id="{64E03B20-7C49-6642-9FEB-0C3EEFCED3EA}"/>
              </a:ext>
            </a:extLst>
          </p:cNvPr>
          <p:cNvSpPr/>
          <p:nvPr/>
        </p:nvSpPr>
        <p:spPr>
          <a:xfrm>
            <a:off x="10335474" y="3657625"/>
            <a:ext cx="762000" cy="762000"/>
          </a:xfrm>
          <a:prstGeom prst="ellipse">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4CB256E-3FF3-B042-844A-2D7C50361D2E}"/>
              </a:ext>
            </a:extLst>
          </p:cNvPr>
          <p:cNvSpPr txBox="1"/>
          <p:nvPr/>
        </p:nvSpPr>
        <p:spPr>
          <a:xfrm>
            <a:off x="10259991" y="3733825"/>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2007</a:t>
            </a:r>
          </a:p>
        </p:txBody>
      </p:sp>
      <p:pic>
        <p:nvPicPr>
          <p:cNvPr id="2" name="Picture 1">
            <a:extLst>
              <a:ext uri="{FF2B5EF4-FFF2-40B4-BE49-F238E27FC236}">
                <a16:creationId xmlns:a16="http://schemas.microsoft.com/office/drawing/2014/main" id="{469D2E17-C308-F846-B966-AA9A7168CD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87891" cy="2929977"/>
          </a:xfrm>
          <a:prstGeom prst="rect">
            <a:avLst/>
          </a:prstGeom>
        </p:spPr>
      </p:pic>
    </p:spTree>
    <p:extLst>
      <p:ext uri="{BB962C8B-B14F-4D97-AF65-F5344CB8AC3E}">
        <p14:creationId xmlns:p14="http://schemas.microsoft.com/office/powerpoint/2010/main" val="342615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500"/>
                                        <p:tgtEl>
                                          <p:spTgt spid="110"/>
                                        </p:tgtEl>
                                      </p:cBhvr>
                                    </p:animEffect>
                                  </p:childTnLst>
                                </p:cTn>
                              </p:par>
                              <p:par>
                                <p:cTn id="12" presetID="17" presetClass="entr" presetSubtype="10"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 calcmode="lin" valueType="num">
                                      <p:cBhvr>
                                        <p:cTn id="14" dur="500" fill="hold"/>
                                        <p:tgtEl>
                                          <p:spTgt spid="99"/>
                                        </p:tgtEl>
                                        <p:attrNameLst>
                                          <p:attrName>ppt_w</p:attrName>
                                        </p:attrNameLst>
                                      </p:cBhvr>
                                      <p:tavLst>
                                        <p:tav tm="0">
                                          <p:val>
                                            <p:fltVal val="0"/>
                                          </p:val>
                                        </p:tav>
                                        <p:tav tm="100000">
                                          <p:val>
                                            <p:strVal val="#ppt_w"/>
                                          </p:val>
                                        </p:tav>
                                      </p:tavLst>
                                    </p:anim>
                                    <p:anim calcmode="lin" valueType="num">
                                      <p:cBhvr>
                                        <p:cTn id="15" dur="500" fill="hold"/>
                                        <p:tgtEl>
                                          <p:spTgt spid="99"/>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500" fill="hold"/>
                                        <p:tgtEl>
                                          <p:spTgt spid="107"/>
                                        </p:tgtEl>
                                        <p:attrNameLst>
                                          <p:attrName>ppt_w</p:attrName>
                                        </p:attrNameLst>
                                      </p:cBhvr>
                                      <p:tavLst>
                                        <p:tav tm="0">
                                          <p:val>
                                            <p:fltVal val="0"/>
                                          </p:val>
                                        </p:tav>
                                        <p:tav tm="100000">
                                          <p:val>
                                            <p:strVal val="#ppt_w"/>
                                          </p:val>
                                        </p:tav>
                                      </p:tavLst>
                                    </p:anim>
                                    <p:anim calcmode="lin" valueType="num">
                                      <p:cBhvr>
                                        <p:cTn id="43" dur="500" fill="hold"/>
                                        <p:tgtEl>
                                          <p:spTgt spid="107"/>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108"/>
                                        </p:tgtEl>
                                        <p:attrNameLst>
                                          <p:attrName>style.visibility</p:attrName>
                                        </p:attrNameLst>
                                      </p:cBhvr>
                                      <p:to>
                                        <p:strVal val="visible"/>
                                      </p:to>
                                    </p:set>
                                    <p:anim calcmode="lin" valueType="num">
                                      <p:cBhvr>
                                        <p:cTn id="46" dur="500" fill="hold"/>
                                        <p:tgtEl>
                                          <p:spTgt spid="108"/>
                                        </p:tgtEl>
                                        <p:attrNameLst>
                                          <p:attrName>ppt_w</p:attrName>
                                        </p:attrNameLst>
                                      </p:cBhvr>
                                      <p:tavLst>
                                        <p:tav tm="0">
                                          <p:val>
                                            <p:fltVal val="0"/>
                                          </p:val>
                                        </p:tav>
                                        <p:tav tm="100000">
                                          <p:val>
                                            <p:strVal val="#ppt_w"/>
                                          </p:val>
                                        </p:tav>
                                      </p:tavLst>
                                    </p:anim>
                                    <p:anim calcmode="lin" valueType="num">
                                      <p:cBhvr>
                                        <p:cTn id="47" dur="500" fill="hold"/>
                                        <p:tgtEl>
                                          <p:spTgt spid="108"/>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8" grpId="0"/>
      <p:bldP spid="10" grpId="0"/>
      <p:bldP spid="99" grpId="0" animBg="1"/>
      <p:bldP spid="24" grpId="0"/>
      <p:bldP spid="105" grpId="0" animBg="1"/>
      <p:bldP spid="106" grpId="0"/>
      <p:bldP spid="107" grpId="0" animBg="1"/>
      <p:bldP spid="108" grpId="0"/>
      <p:bldP spid="19" grpId="0"/>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9337" y="-734"/>
            <a:ext cx="12210674"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50000"/>
              </a:lnSpc>
              <a:spcBef>
                <a:spcPts val="0"/>
              </a:spcBef>
              <a:spcAft>
                <a:spcPts val="0"/>
              </a:spcAft>
            </a:pPr>
            <a:endParaRPr lang="en-US" b="1" dirty="0">
              <a:solidFill>
                <a:srgbClr val="FF0000"/>
              </a:solidFill>
              <a:latin typeface="Qanelas Soft Bold" pitchFamily="2" charset="77"/>
              <a:ea typeface="Calibri" panose="020F050202020403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82E5E852-7AAE-054C-9B7D-6B310A543E16}"/>
              </a:ext>
            </a:extLst>
          </p:cNvPr>
          <p:cNvCxnSpPr/>
          <p:nvPr/>
        </p:nvCxnSpPr>
        <p:spPr>
          <a:xfrm>
            <a:off x="-593" y="4030757"/>
            <a:ext cx="121832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Shape 132">
            <a:extLst>
              <a:ext uri="{FF2B5EF4-FFF2-40B4-BE49-F238E27FC236}">
                <a16:creationId xmlns:a16="http://schemas.microsoft.com/office/drawing/2014/main" id="{A38CF1F5-CE42-6C4A-95DF-822C6FD9A95D}"/>
              </a:ext>
            </a:extLst>
          </p:cNvPr>
          <p:cNvSpPr txBox="1"/>
          <p:nvPr/>
        </p:nvSpPr>
        <p:spPr>
          <a:xfrm>
            <a:off x="5671377" y="4411900"/>
            <a:ext cx="2558223" cy="1455498"/>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Referendum to change Sons of Norway’s international governance passed </a:t>
            </a:r>
          </a:p>
          <a:p>
            <a:pPr algn="ctr"/>
            <a:r>
              <a:rPr lang="en-US" sz="1400" dirty="0">
                <a:solidFill>
                  <a:schemeClr val="bg1"/>
                </a:solidFill>
                <a:latin typeface="Qanelas Soft" pitchFamily="2" charset="77"/>
              </a:rPr>
              <a:t>September 27, 2021.</a:t>
            </a:r>
          </a:p>
        </p:txBody>
      </p:sp>
      <p:sp>
        <p:nvSpPr>
          <p:cNvPr id="10" name="Shape 132">
            <a:extLst>
              <a:ext uri="{FF2B5EF4-FFF2-40B4-BE49-F238E27FC236}">
                <a16:creationId xmlns:a16="http://schemas.microsoft.com/office/drawing/2014/main" id="{E012AC54-636D-904D-99AC-A4DC11A434B9}"/>
              </a:ext>
            </a:extLst>
          </p:cNvPr>
          <p:cNvSpPr txBox="1"/>
          <p:nvPr/>
        </p:nvSpPr>
        <p:spPr>
          <a:xfrm>
            <a:off x="533400" y="4419625"/>
            <a:ext cx="4724400" cy="2070372"/>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Sons of Norway celebrates its 125th Anniversary with a newly constructed headquarters building at the site of its historic home in the Uptown neighborhood of Minneapolis, Minnesota. </a:t>
            </a:r>
            <a:br>
              <a:rPr lang="en-US" sz="1400" dirty="0">
                <a:solidFill>
                  <a:schemeClr val="bg1"/>
                </a:solidFill>
                <a:latin typeface="Qanelas Soft" pitchFamily="2" charset="77"/>
              </a:rPr>
            </a:br>
            <a:br>
              <a:rPr lang="en-US" sz="1400" dirty="0">
                <a:solidFill>
                  <a:schemeClr val="bg1"/>
                </a:solidFill>
                <a:latin typeface="Qanelas Soft" pitchFamily="2" charset="77"/>
              </a:rPr>
            </a:br>
            <a:r>
              <a:rPr lang="en-US" sz="1400" dirty="0">
                <a:solidFill>
                  <a:schemeClr val="bg1"/>
                </a:solidFill>
                <a:latin typeface="Qanelas Soft" pitchFamily="2" charset="77"/>
              </a:rPr>
              <a:t>With the arrival of the COVID-19 pandemic, much of our work continued remotely. Our 66th International Convention was postponed and district </a:t>
            </a:r>
            <a:r>
              <a:rPr lang="en-US" sz="1400" dirty="0">
                <a:solidFill>
                  <a:schemeClr val="bg1">
                    <a:lumMod val="95000"/>
                  </a:schemeClr>
                </a:solidFill>
                <a:latin typeface="Qanelas Soft" pitchFamily="2" charset="77"/>
              </a:rPr>
              <a:t>and international officers’ </a:t>
            </a:r>
            <a:r>
              <a:rPr lang="en-US" sz="1400" dirty="0">
                <a:solidFill>
                  <a:schemeClr val="bg1"/>
                </a:solidFill>
                <a:latin typeface="Qanelas Soft" pitchFamily="2" charset="77"/>
              </a:rPr>
              <a:t>terms were extended for an additional two years.</a:t>
            </a:r>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99" name="Oval 98">
            <a:extLst>
              <a:ext uri="{FF2B5EF4-FFF2-40B4-BE49-F238E27FC236}">
                <a16:creationId xmlns:a16="http://schemas.microsoft.com/office/drawing/2014/main" id="{DD72E217-1DA7-FD41-A0EB-9914BF4FEA4C}"/>
              </a:ext>
            </a:extLst>
          </p:cNvPr>
          <p:cNvSpPr/>
          <p:nvPr/>
        </p:nvSpPr>
        <p:spPr>
          <a:xfrm>
            <a:off x="2514600" y="3625224"/>
            <a:ext cx="762000" cy="762000"/>
          </a:xfrm>
          <a:prstGeom prst="ellipse">
            <a:avLst/>
          </a:prstGeom>
          <a:solidFill>
            <a:srgbClr val="078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1D6A43D-B243-0742-B48B-D790DB79B127}"/>
              </a:ext>
            </a:extLst>
          </p:cNvPr>
          <p:cNvSpPr txBox="1"/>
          <p:nvPr/>
        </p:nvSpPr>
        <p:spPr>
          <a:xfrm>
            <a:off x="2439117" y="3701424"/>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2020</a:t>
            </a:r>
          </a:p>
        </p:txBody>
      </p:sp>
      <p:sp>
        <p:nvSpPr>
          <p:cNvPr id="105" name="Oval 104">
            <a:extLst>
              <a:ext uri="{FF2B5EF4-FFF2-40B4-BE49-F238E27FC236}">
                <a16:creationId xmlns:a16="http://schemas.microsoft.com/office/drawing/2014/main" id="{CC1947C6-44BF-284F-AEC3-148D662782DD}"/>
              </a:ext>
            </a:extLst>
          </p:cNvPr>
          <p:cNvSpPr/>
          <p:nvPr/>
        </p:nvSpPr>
        <p:spPr>
          <a:xfrm>
            <a:off x="6569488" y="3627677"/>
            <a:ext cx="762000" cy="762000"/>
          </a:xfrm>
          <a:prstGeom prst="ellipse">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DEA2C545-CFEC-2046-837D-8A254BFE9935}"/>
              </a:ext>
            </a:extLst>
          </p:cNvPr>
          <p:cNvSpPr txBox="1"/>
          <p:nvPr/>
        </p:nvSpPr>
        <p:spPr>
          <a:xfrm>
            <a:off x="6494005" y="3703877"/>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2021</a:t>
            </a:r>
          </a:p>
        </p:txBody>
      </p:sp>
      <p:sp>
        <p:nvSpPr>
          <p:cNvPr id="107" name="Oval 106">
            <a:extLst>
              <a:ext uri="{FF2B5EF4-FFF2-40B4-BE49-F238E27FC236}">
                <a16:creationId xmlns:a16="http://schemas.microsoft.com/office/drawing/2014/main" id="{7FAA68E6-C8E2-9147-8D68-EB1DDA08EBB8}"/>
              </a:ext>
            </a:extLst>
          </p:cNvPr>
          <p:cNvSpPr/>
          <p:nvPr/>
        </p:nvSpPr>
        <p:spPr>
          <a:xfrm>
            <a:off x="10194808" y="3626411"/>
            <a:ext cx="762000" cy="762000"/>
          </a:xfrm>
          <a:prstGeom prst="ellipse">
            <a:avLst/>
          </a:prstGeom>
          <a:solidFill>
            <a:srgbClr val="F9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2C99D789-6E4E-F245-826D-614332DB6027}"/>
              </a:ext>
            </a:extLst>
          </p:cNvPr>
          <p:cNvSpPr txBox="1"/>
          <p:nvPr/>
        </p:nvSpPr>
        <p:spPr>
          <a:xfrm>
            <a:off x="10119325" y="3702611"/>
            <a:ext cx="912967" cy="503921"/>
          </a:xfrm>
          <a:prstGeom prst="rect">
            <a:avLst/>
          </a:prstGeom>
          <a:noFill/>
        </p:spPr>
        <p:txBody>
          <a:bodyPr wrap="square">
            <a:spAutoFit/>
          </a:bodyPr>
          <a:lstStyle/>
          <a:p>
            <a:pPr marR="0" lvl="0" algn="ctr">
              <a:lnSpc>
                <a:spcPct val="150000"/>
              </a:lnSpc>
              <a:spcBef>
                <a:spcPts val="0"/>
              </a:spcBef>
              <a:spcAft>
                <a:spcPts val="0"/>
              </a:spcAft>
            </a:pPr>
            <a:r>
              <a:rPr lang="en-US" sz="2000" b="1" dirty="0">
                <a:solidFill>
                  <a:schemeClr val="bg1"/>
                </a:solidFill>
                <a:latin typeface="Qanelas Soft Bold" pitchFamily="2" charset="77"/>
                <a:ea typeface="Calibri" panose="020F0502020204030204" pitchFamily="34" charset="0"/>
                <a:cs typeface="Arial" panose="020B0604020202020204" pitchFamily="34" charset="0"/>
              </a:rPr>
              <a:t>2022</a:t>
            </a:r>
          </a:p>
        </p:txBody>
      </p:sp>
      <p:pic>
        <p:nvPicPr>
          <p:cNvPr id="3" name="Picture 2">
            <a:extLst>
              <a:ext uri="{FF2B5EF4-FFF2-40B4-BE49-F238E27FC236}">
                <a16:creationId xmlns:a16="http://schemas.microsoft.com/office/drawing/2014/main" id="{7B9ADD0F-26E3-B940-8625-EDB5685EC4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59" y="734"/>
            <a:ext cx="12328052" cy="2929977"/>
          </a:xfrm>
          <a:prstGeom prst="rect">
            <a:avLst/>
          </a:prstGeom>
        </p:spPr>
      </p:pic>
      <p:sp>
        <p:nvSpPr>
          <p:cNvPr id="18" name="Shape 132">
            <a:extLst>
              <a:ext uri="{FF2B5EF4-FFF2-40B4-BE49-F238E27FC236}">
                <a16:creationId xmlns:a16="http://schemas.microsoft.com/office/drawing/2014/main" id="{D8FBA0D0-B7BD-FD46-BD9B-67025DB7570F}"/>
              </a:ext>
            </a:extLst>
          </p:cNvPr>
          <p:cNvSpPr txBox="1"/>
          <p:nvPr/>
        </p:nvSpPr>
        <p:spPr>
          <a:xfrm>
            <a:off x="9473749" y="4431176"/>
            <a:ext cx="2204118" cy="1455498"/>
          </a:xfrm>
          <a:prstGeom prst="rect">
            <a:avLst/>
          </a:prstGeom>
          <a:noFill/>
          <a:ln>
            <a:noFill/>
          </a:ln>
        </p:spPr>
        <p:txBody>
          <a:bodyPr lIns="91425" tIns="91425" rIns="91425" bIns="91425" anchor="t" anchorCtr="0">
            <a:noAutofit/>
          </a:bodyPr>
          <a:lstStyle/>
          <a:p>
            <a:pPr algn="ctr"/>
            <a:r>
              <a:rPr lang="en-US" sz="1400" dirty="0">
                <a:solidFill>
                  <a:schemeClr val="bg1"/>
                </a:solidFill>
                <a:latin typeface="Qanelas Soft" pitchFamily="2" charset="77"/>
              </a:rPr>
              <a:t>2022 International Convention is held virtually.</a:t>
            </a:r>
          </a:p>
        </p:txBody>
      </p:sp>
    </p:spTree>
    <p:extLst>
      <p:ext uri="{BB962C8B-B14F-4D97-AF65-F5344CB8AC3E}">
        <p14:creationId xmlns:p14="http://schemas.microsoft.com/office/powerpoint/2010/main" val="348389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500"/>
                                        <p:tgtEl>
                                          <p:spTgt spid="110"/>
                                        </p:tgtEl>
                                      </p:cBhvr>
                                    </p:animEffect>
                                  </p:childTnLst>
                                </p:cTn>
                              </p:par>
                              <p:par>
                                <p:cTn id="12" presetID="17" presetClass="entr" presetSubtype="10"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 calcmode="lin" valueType="num">
                                      <p:cBhvr>
                                        <p:cTn id="14" dur="500" fill="hold"/>
                                        <p:tgtEl>
                                          <p:spTgt spid="99"/>
                                        </p:tgtEl>
                                        <p:attrNameLst>
                                          <p:attrName>ppt_w</p:attrName>
                                        </p:attrNameLst>
                                      </p:cBhvr>
                                      <p:tavLst>
                                        <p:tav tm="0">
                                          <p:val>
                                            <p:fltVal val="0"/>
                                          </p:val>
                                        </p:tav>
                                        <p:tav tm="100000">
                                          <p:val>
                                            <p:strVal val="#ppt_w"/>
                                          </p:val>
                                        </p:tav>
                                      </p:tavLst>
                                    </p:anim>
                                    <p:anim calcmode="lin" valueType="num">
                                      <p:cBhvr>
                                        <p:cTn id="15" dur="500" fill="hold"/>
                                        <p:tgtEl>
                                          <p:spTgt spid="99"/>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500" fill="hold"/>
                                        <p:tgtEl>
                                          <p:spTgt spid="107"/>
                                        </p:tgtEl>
                                        <p:attrNameLst>
                                          <p:attrName>ppt_w</p:attrName>
                                        </p:attrNameLst>
                                      </p:cBhvr>
                                      <p:tavLst>
                                        <p:tav tm="0">
                                          <p:val>
                                            <p:fltVal val="0"/>
                                          </p:val>
                                        </p:tav>
                                        <p:tav tm="100000">
                                          <p:val>
                                            <p:strVal val="#ppt_w"/>
                                          </p:val>
                                        </p:tav>
                                      </p:tavLst>
                                    </p:anim>
                                    <p:anim calcmode="lin" valueType="num">
                                      <p:cBhvr>
                                        <p:cTn id="43" dur="500" fill="hold"/>
                                        <p:tgtEl>
                                          <p:spTgt spid="107"/>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108"/>
                                        </p:tgtEl>
                                        <p:attrNameLst>
                                          <p:attrName>style.visibility</p:attrName>
                                        </p:attrNameLst>
                                      </p:cBhvr>
                                      <p:to>
                                        <p:strVal val="visible"/>
                                      </p:to>
                                    </p:set>
                                    <p:anim calcmode="lin" valueType="num">
                                      <p:cBhvr>
                                        <p:cTn id="46" dur="500" fill="hold"/>
                                        <p:tgtEl>
                                          <p:spTgt spid="108"/>
                                        </p:tgtEl>
                                        <p:attrNameLst>
                                          <p:attrName>ppt_w</p:attrName>
                                        </p:attrNameLst>
                                      </p:cBhvr>
                                      <p:tavLst>
                                        <p:tav tm="0">
                                          <p:val>
                                            <p:fltVal val="0"/>
                                          </p:val>
                                        </p:tav>
                                        <p:tav tm="100000">
                                          <p:val>
                                            <p:strVal val="#ppt_w"/>
                                          </p:val>
                                        </p:tav>
                                      </p:tavLst>
                                    </p:anim>
                                    <p:anim calcmode="lin" valueType="num">
                                      <p:cBhvr>
                                        <p:cTn id="47" dur="500" fill="hold"/>
                                        <p:tgtEl>
                                          <p:spTgt spid="1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0" grpId="0"/>
      <p:bldP spid="99" grpId="0" animBg="1"/>
      <p:bldP spid="24" grpId="0"/>
      <p:bldP spid="105" grpId="0" animBg="1"/>
      <p:bldP spid="106" grpId="0"/>
      <p:bldP spid="107" grpId="0" animBg="1"/>
      <p:bldP spid="108"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TotalTime>
  <Words>835</Words>
  <Application>Microsoft Macintosh PowerPoint</Application>
  <PresentationFormat>Widescreen</PresentationFormat>
  <Paragraphs>71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Calibri Light</vt:lpstr>
      <vt:lpstr>Qanelas Soft</vt:lpstr>
      <vt:lpstr>Qanelas Soft Bold</vt:lpstr>
      <vt:lpstr>Qanelas Soft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Eckel</dc:creator>
  <cp:lastModifiedBy>Angie Eckel</cp:lastModifiedBy>
  <cp:revision>19</cp:revision>
  <cp:lastPrinted>2022-05-12T14:41:41Z</cp:lastPrinted>
  <dcterms:created xsi:type="dcterms:W3CDTF">2022-05-12T14:39:34Z</dcterms:created>
  <dcterms:modified xsi:type="dcterms:W3CDTF">2022-10-11T15:14:38Z</dcterms:modified>
</cp:coreProperties>
</file>