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41_6FA0E4B.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1F_713CCE3D.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3B_7B95BD05.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73" r:id="rId2"/>
    <p:sldId id="281" r:id="rId3"/>
    <p:sldId id="282" r:id="rId4"/>
    <p:sldId id="321" r:id="rId5"/>
    <p:sldId id="283" r:id="rId6"/>
    <p:sldId id="290" r:id="rId7"/>
    <p:sldId id="310" r:id="rId8"/>
    <p:sldId id="286" r:id="rId9"/>
    <p:sldId id="287" r:id="rId10"/>
    <p:sldId id="288" r:id="rId11"/>
    <p:sldId id="316" r:id="rId12"/>
    <p:sldId id="317" r:id="rId13"/>
    <p:sldId id="318" r:id="rId14"/>
    <p:sldId id="289" r:id="rId15"/>
    <p:sldId id="291" r:id="rId16"/>
    <p:sldId id="284" r:id="rId17"/>
    <p:sldId id="315" r:id="rId18"/>
    <p:sldId id="311" r:id="rId19"/>
    <p:sldId id="285" r:id="rId20"/>
    <p:sldId id="309" r:id="rId21"/>
    <p:sldId id="308" r:id="rId22"/>
    <p:sldId id="264"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69011A-E7D1-3E64-8676-626E302CBA06}" name="Jenna Smith" initials="JS" userId="S::JSmith@sofn.com::18970dd0-a80f-43ff-a492-0ae44538e15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red Gostanczik" initials="JG" lastIdx="1" clrIdx="0">
    <p:extLst>
      <p:ext uri="{19B8F6BF-5375-455C-9EA6-DF929625EA0E}">
        <p15:presenceInfo xmlns:p15="http://schemas.microsoft.com/office/powerpoint/2012/main" userId="S::JGostanczik@sofn.com::71df3d5e-d184-4249-8ef4-fc1bec450a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D1CC34-BAC0-4D89-953B-81411DA38D46}" v="231" dt="2022-04-26T12:59:46.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0" autoAdjust="0"/>
    <p:restoredTop sz="65860" autoAdjust="0"/>
  </p:normalViewPr>
  <p:slideViewPr>
    <p:cSldViewPr snapToGrid="0">
      <p:cViewPr varScale="1">
        <p:scale>
          <a:sx n="73" d="100"/>
          <a:sy n="73" d="100"/>
        </p:scale>
        <p:origin x="1914"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3" d="100"/>
          <a:sy n="63" d="100"/>
        </p:scale>
        <p:origin x="261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spPr>
            <a:solidFill>
              <a:srgbClr val="BBBCBC"/>
            </a:solidFill>
          </c:spPr>
          <c:dPt>
            <c:idx val="0"/>
            <c:bubble3D val="0"/>
            <c:spPr>
              <a:solidFill>
                <a:srgbClr val="0085AD"/>
              </a:solidFill>
              <a:ln w="19050">
                <a:solidFill>
                  <a:schemeClr val="lt1"/>
                </a:solidFill>
              </a:ln>
              <a:effectLst/>
            </c:spPr>
            <c:extLst>
              <c:ext xmlns:c16="http://schemas.microsoft.com/office/drawing/2014/chart" uri="{C3380CC4-5D6E-409C-BE32-E72D297353CC}">
                <c16:uniqueId val="{00000001-4309-45DC-B68D-11E9F212937B}"/>
              </c:ext>
            </c:extLst>
          </c:dPt>
          <c:dPt>
            <c:idx val="1"/>
            <c:bubble3D val="0"/>
            <c:spPr>
              <a:solidFill>
                <a:srgbClr val="BBBCBC"/>
              </a:solidFill>
              <a:ln w="19050">
                <a:solidFill>
                  <a:schemeClr val="lt1"/>
                </a:solidFill>
              </a:ln>
              <a:effectLst/>
            </c:spPr>
            <c:extLst>
              <c:ext xmlns:c16="http://schemas.microsoft.com/office/drawing/2014/chart" uri="{C3380CC4-5D6E-409C-BE32-E72D297353CC}">
                <c16:uniqueId val="{00000003-4309-45DC-B68D-11E9F212937B}"/>
              </c:ext>
            </c:extLst>
          </c:dPt>
          <c:cat>
            <c:strRef>
              <c:f>Sheet1!$A$2:$A$3</c:f>
              <c:strCache>
                <c:ptCount val="2"/>
                <c:pt idx="0">
                  <c:v>Actual</c:v>
                </c:pt>
                <c:pt idx="1">
                  <c:v>Goal</c:v>
                </c:pt>
              </c:strCache>
            </c:strRef>
          </c:cat>
          <c:val>
            <c:numRef>
              <c:f>Sheet1!$B$2:$B$3</c:f>
              <c:numCache>
                <c:formatCode>General</c:formatCode>
                <c:ptCount val="2"/>
                <c:pt idx="0">
                  <c:v>6501895</c:v>
                </c:pt>
                <c:pt idx="1">
                  <c:v>3548105</c:v>
                </c:pt>
              </c:numCache>
            </c:numRef>
          </c:val>
          <c:extLst>
            <c:ext xmlns:c16="http://schemas.microsoft.com/office/drawing/2014/chart" uri="{C3380CC4-5D6E-409C-BE32-E72D297353CC}">
              <c16:uniqueId val="{00000004-4309-45DC-B68D-11E9F212937B}"/>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spPr>
            <a:solidFill>
              <a:srgbClr val="DC6E27"/>
            </a:solidFill>
          </c:spPr>
          <c:dPt>
            <c:idx val="0"/>
            <c:bubble3D val="0"/>
            <c:spPr>
              <a:solidFill>
                <a:srgbClr val="DC6E27"/>
              </a:solidFill>
              <a:ln w="19050">
                <a:solidFill>
                  <a:schemeClr val="lt1"/>
                </a:solidFill>
              </a:ln>
              <a:effectLst/>
            </c:spPr>
            <c:extLst>
              <c:ext xmlns:c16="http://schemas.microsoft.com/office/drawing/2014/chart" uri="{C3380CC4-5D6E-409C-BE32-E72D297353CC}">
                <c16:uniqueId val="{00000001-779D-4128-8684-8E89798B4DA3}"/>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779D-4128-8684-8E89798B4DA3}"/>
              </c:ext>
            </c:extLst>
          </c:dPt>
          <c:cat>
            <c:strRef>
              <c:f>Sheet1!$A$2:$A$3</c:f>
              <c:strCache>
                <c:ptCount val="2"/>
                <c:pt idx="0">
                  <c:v>Actual</c:v>
                </c:pt>
                <c:pt idx="1">
                  <c:v>Goal</c:v>
                </c:pt>
              </c:strCache>
            </c:strRef>
          </c:cat>
          <c:val>
            <c:numRef>
              <c:f>Sheet1!$B$2:$B$3</c:f>
              <c:numCache>
                <c:formatCode>General</c:formatCode>
                <c:ptCount val="2"/>
                <c:pt idx="0">
                  <c:v>84</c:v>
                </c:pt>
                <c:pt idx="1">
                  <c:v>16</c:v>
                </c:pt>
              </c:numCache>
            </c:numRef>
          </c:val>
          <c:extLst>
            <c:ext xmlns:c16="http://schemas.microsoft.com/office/drawing/2014/chart" uri="{C3380CC4-5D6E-409C-BE32-E72D297353CC}">
              <c16:uniqueId val="{00000004-779D-4128-8684-8E89798B4DA3}"/>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531026277710405"/>
          <c:y val="8.3108203171405853E-2"/>
          <c:w val="0.75430176156876783"/>
          <c:h val="0.89275316145946293"/>
        </c:manualLayout>
      </c:layout>
      <c:doughnutChart>
        <c:varyColors val="1"/>
        <c:ser>
          <c:idx val="0"/>
          <c:order val="0"/>
          <c:spPr>
            <a:solidFill>
              <a:srgbClr val="4B4F54"/>
            </a:solidFill>
          </c:spPr>
          <c:dPt>
            <c:idx val="0"/>
            <c:bubble3D val="0"/>
            <c:spPr>
              <a:solidFill>
                <a:srgbClr val="92D050"/>
              </a:solidFill>
              <a:ln w="19050">
                <a:solidFill>
                  <a:schemeClr val="lt1"/>
                </a:solidFill>
              </a:ln>
              <a:effectLst/>
            </c:spPr>
            <c:extLst>
              <c:ext xmlns:c16="http://schemas.microsoft.com/office/drawing/2014/chart" uri="{C3380CC4-5D6E-409C-BE32-E72D297353CC}">
                <c16:uniqueId val="{00000001-5003-4007-BFC0-C8E43D8A14F0}"/>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5003-4007-BFC0-C8E43D8A14F0}"/>
              </c:ext>
            </c:extLst>
          </c:dPt>
          <c:cat>
            <c:strRef>
              <c:f>Sheet1!$A$2:$A$3</c:f>
              <c:strCache>
                <c:ptCount val="2"/>
                <c:pt idx="0">
                  <c:v>Actual</c:v>
                </c:pt>
                <c:pt idx="1">
                  <c:v>Goal</c:v>
                </c:pt>
              </c:strCache>
            </c:strRef>
          </c:cat>
          <c:val>
            <c:numRef>
              <c:f>Sheet1!$B$2:$B$3</c:f>
              <c:numCache>
                <c:formatCode>General</c:formatCode>
                <c:ptCount val="2"/>
                <c:pt idx="0">
                  <c:v>14</c:v>
                </c:pt>
                <c:pt idx="1">
                  <c:v>86</c:v>
                </c:pt>
              </c:numCache>
            </c:numRef>
          </c:val>
          <c:extLst>
            <c:ext xmlns:c16="http://schemas.microsoft.com/office/drawing/2014/chart" uri="{C3380CC4-5D6E-409C-BE32-E72D297353CC}">
              <c16:uniqueId val="{00000004-5003-4007-BFC0-C8E43D8A14F0}"/>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1F_713CCE3D.xml><?xml version="1.0" encoding="utf-8"?>
<p188:cmLst xmlns:a="http://schemas.openxmlformats.org/drawingml/2006/main" xmlns:r="http://schemas.openxmlformats.org/officeDocument/2006/relationships" xmlns:p188="http://schemas.microsoft.com/office/powerpoint/2018/8/main">
  <p188:cm id="{D9856D00-D550-407C-8FC2-FEC396487205}" authorId="{EE69011A-E7D1-3E64-8676-626E302CBA06}" created="2022-04-26T12:48:00.052">
    <ac:deMkLst xmlns:ac="http://schemas.microsoft.com/office/drawing/2013/main/command">
      <pc:docMk xmlns:pc="http://schemas.microsoft.com/office/powerpoint/2013/main/command"/>
      <pc:sldMk xmlns:pc="http://schemas.microsoft.com/office/powerpoint/2013/main/command" cId="1899810365" sldId="287"/>
      <ac:spMk id="10" creationId="{E012AC54-636D-904D-99AC-A4DC11A434B9}"/>
    </ac:deMkLst>
    <p188:txBody>
      <a:bodyPr/>
      <a:lstStyle/>
      <a:p>
        <a:r>
          <a:rPr lang="en-US"/>
          <a:t>Updated wording</a:t>
        </a:r>
      </a:p>
    </p188:txBody>
  </p188:cm>
</p188:cmLst>
</file>

<file path=ppt/comments/modernComment_13B_7B95BD05.xml><?xml version="1.0" encoding="utf-8"?>
<p188:cmLst xmlns:a="http://schemas.openxmlformats.org/drawingml/2006/main" xmlns:r="http://schemas.openxmlformats.org/officeDocument/2006/relationships" xmlns:p188="http://schemas.microsoft.com/office/powerpoint/2018/8/main">
  <p188:cm id="{2F20C965-BFF6-4165-9362-FB0652120C94}" authorId="{EE69011A-E7D1-3E64-8676-626E302CBA06}" created="2022-04-26T12:47:30.447">
    <pc:sldMkLst xmlns:pc="http://schemas.microsoft.com/office/powerpoint/2013/main/command">
      <pc:docMk/>
      <pc:sldMk cId="2073410821" sldId="315"/>
    </pc:sldMkLst>
    <p188:txBody>
      <a:bodyPr/>
      <a:lstStyle/>
      <a:p>
        <a:r>
          <a:rPr lang="en-US"/>
          <a:t>Deleted erroneous link at bottom</a:t>
        </a:r>
      </a:p>
    </p188:txBody>
  </p188:cm>
</p188:cmLst>
</file>

<file path=ppt/comments/modernComment_141_6FA0E4B.xml><?xml version="1.0" encoding="utf-8"?>
<p188:cmLst xmlns:a="http://schemas.openxmlformats.org/drawingml/2006/main" xmlns:r="http://schemas.openxmlformats.org/officeDocument/2006/relationships" xmlns:p188="http://schemas.microsoft.com/office/powerpoint/2018/8/main">
  <p188:cm id="{BBDF40B7-F0FA-423E-9FA5-111B16B3E061}" authorId="{EE69011A-E7D1-3E64-8676-626E302CBA06}" created="2022-04-26T12:57:20.390">
    <ac:deMkLst xmlns:ac="http://schemas.microsoft.com/office/drawing/2013/main/command">
      <pc:docMk xmlns:pc="http://schemas.microsoft.com/office/powerpoint/2013/main/command"/>
      <pc:sldMk xmlns:pc="http://schemas.microsoft.com/office/powerpoint/2013/main/command" cId="117050955" sldId="321"/>
      <ac:spMk id="19" creationId="{02A55950-A367-40FC-A403-722D19AE6B50}"/>
    </ac:deMkLst>
    <p188:txBody>
      <a:bodyPr/>
      <a:lstStyle/>
      <a:p>
        <a:r>
          <a:rPr lang="en-US"/>
          <a:t>By 2050…. Source and bullet updated</a:t>
        </a:r>
      </a:p>
    </p188:txBody>
  </p188:cm>
</p188:cmLst>
</file>

<file path=ppt/drawings/drawing1.xml><?xml version="1.0" encoding="utf-8"?>
<c:userShapes xmlns:c="http://schemas.openxmlformats.org/drawingml/2006/chart">
  <cdr:relSizeAnchor xmlns:cdr="http://schemas.openxmlformats.org/drawingml/2006/chartDrawing">
    <cdr:from>
      <cdr:x>0.26314</cdr:x>
      <cdr:y>0.37175</cdr:y>
    </cdr:from>
    <cdr:to>
      <cdr:x>0.71142</cdr:x>
      <cdr:y>0.62051</cdr:y>
    </cdr:to>
    <cdr:sp macro="" textlink="">
      <cdr:nvSpPr>
        <cdr:cNvPr id="2" name="TextBox 1">
          <a:extLst xmlns:a="http://schemas.openxmlformats.org/drawingml/2006/main">
            <a:ext uri="{FF2B5EF4-FFF2-40B4-BE49-F238E27FC236}">
              <a16:creationId xmlns:a16="http://schemas.microsoft.com/office/drawing/2014/main" id="{84CBBB50-B489-46CC-9A94-51F1A07AD31F}"/>
            </a:ext>
          </a:extLst>
        </cdr:cNvPr>
        <cdr:cNvSpPr txBox="1"/>
      </cdr:nvSpPr>
      <cdr:spPr>
        <a:xfrm xmlns:a="http://schemas.openxmlformats.org/drawingml/2006/main">
          <a:off x="625137" y="787734"/>
          <a:ext cx="1065007" cy="527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0.26314</cdr:x>
      <cdr:y>0.37175</cdr:y>
    </cdr:from>
    <cdr:to>
      <cdr:x>0.71142</cdr:x>
      <cdr:y>0.62051</cdr:y>
    </cdr:to>
    <cdr:sp macro="" textlink="">
      <cdr:nvSpPr>
        <cdr:cNvPr id="2" name="TextBox 1">
          <a:extLst xmlns:a="http://schemas.openxmlformats.org/drawingml/2006/main">
            <a:ext uri="{FF2B5EF4-FFF2-40B4-BE49-F238E27FC236}">
              <a16:creationId xmlns:a16="http://schemas.microsoft.com/office/drawing/2014/main" id="{84CBBB50-B489-46CC-9A94-51F1A07AD31F}"/>
            </a:ext>
          </a:extLst>
        </cdr:cNvPr>
        <cdr:cNvSpPr txBox="1"/>
      </cdr:nvSpPr>
      <cdr:spPr>
        <a:xfrm xmlns:a="http://schemas.openxmlformats.org/drawingml/2006/main">
          <a:off x="625137" y="787734"/>
          <a:ext cx="1065007" cy="527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0.26393</cdr:x>
      <cdr:y>0.35928</cdr:y>
    </cdr:from>
    <cdr:to>
      <cdr:x>0.71221</cdr:x>
      <cdr:y>0.60804</cdr:y>
    </cdr:to>
    <cdr:sp macro="" textlink="">
      <cdr:nvSpPr>
        <cdr:cNvPr id="2" name="TextBox 1">
          <a:extLst xmlns:a="http://schemas.openxmlformats.org/drawingml/2006/main">
            <a:ext uri="{FF2B5EF4-FFF2-40B4-BE49-F238E27FC236}">
              <a16:creationId xmlns:a16="http://schemas.microsoft.com/office/drawing/2014/main" id="{84CBBB50-B489-46CC-9A94-51F1A07AD31F}"/>
            </a:ext>
          </a:extLst>
        </cdr:cNvPr>
        <cdr:cNvSpPr txBox="1"/>
      </cdr:nvSpPr>
      <cdr:spPr>
        <a:xfrm xmlns:a="http://schemas.openxmlformats.org/drawingml/2006/main">
          <a:off x="813807" y="936010"/>
          <a:ext cx="1382221" cy="6480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676B781-4E9B-4627-A40D-883517A4E89E}" type="datetimeFigureOut">
              <a:rPr lang="en-US" smtClean="0"/>
              <a:t>12/5/2022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320C013-511E-41B8-A77A-19EB91304C3B}" type="slidenum">
              <a:rPr lang="en-US" smtClean="0"/>
              <a:t>‹#›</a:t>
            </a:fld>
            <a:endParaRPr lang="en-US"/>
          </a:p>
        </p:txBody>
      </p:sp>
    </p:spTree>
    <p:extLst>
      <p:ext uri="{BB962C8B-B14F-4D97-AF65-F5344CB8AC3E}">
        <p14:creationId xmlns:p14="http://schemas.microsoft.com/office/powerpoint/2010/main" val="405668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ifehappens.org/insurance-overview/life-insurance/calculate-your-need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4291799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Use a needs analysis calculator.</a:t>
            </a:r>
          </a:p>
          <a:p>
            <a:endParaRPr lang="en-US" dirty="0"/>
          </a:p>
          <a:p>
            <a:pPr defTabSz="931774">
              <a:defRPr/>
            </a:pPr>
            <a:r>
              <a:rPr lang="en-US" dirty="0">
                <a:hlinkClick r:id="rId3"/>
              </a:rPr>
              <a:t>https://lifehappens.org/insurance-overview/life-insurance/calculate-your-needs/</a:t>
            </a:r>
            <a:endParaRPr lang="en-US" dirty="0"/>
          </a:p>
          <a:p>
            <a:pPr defTabSz="931774">
              <a:defRPr/>
            </a:pPr>
            <a:endParaRPr lang="en-US" dirty="0"/>
          </a:p>
          <a:p>
            <a:pPr defTabSz="931774">
              <a:defRPr/>
            </a:pPr>
            <a:r>
              <a:rPr lang="en-US" dirty="0"/>
              <a:t>Make up an example or use an audience member.</a:t>
            </a:r>
          </a:p>
          <a:p>
            <a:pPr defTabSz="931774">
              <a:defRPr/>
            </a:pPr>
            <a:endParaRPr lang="en-US" dirty="0"/>
          </a:p>
          <a:p>
            <a:pPr defTabSz="931774">
              <a:defRPr/>
            </a:pPr>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453089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550LIFE insurance</a:t>
            </a:r>
          </a:p>
          <a:p>
            <a:r>
              <a:rPr lang="en-US" dirty="0"/>
              <a:t>Liabilities, Income, Final expense and Education.</a:t>
            </a:r>
          </a:p>
          <a:p>
            <a:endParaRPr lang="en-US" dirty="0"/>
          </a:p>
          <a:p>
            <a:r>
              <a:rPr lang="en-US" dirty="0"/>
              <a:t>Education based off $20,000 a year for 4 years in 17 years</a:t>
            </a:r>
          </a:p>
          <a:p>
            <a:r>
              <a:rPr lang="en-US" dirty="0"/>
              <a:t>Income replacement.  75% of $40,000 through age 65.</a:t>
            </a:r>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623324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 insurance</a:t>
            </a:r>
          </a:p>
          <a:p>
            <a:r>
              <a:rPr lang="en-US" dirty="0"/>
              <a:t>Liabilities, Income, Final expense and Education.</a:t>
            </a:r>
          </a:p>
          <a:p>
            <a:endParaRPr lang="en-US" dirty="0"/>
          </a:p>
          <a:p>
            <a:r>
              <a:rPr lang="en-US" dirty="0"/>
              <a:t>Income replacement.  75% of $60,000 through age 65.</a:t>
            </a:r>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981786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 insurance</a:t>
            </a:r>
          </a:p>
          <a:p>
            <a:r>
              <a:rPr lang="en-US" dirty="0"/>
              <a:t>Liabilities, Income, Final expense and Education.</a:t>
            </a:r>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244815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simple way to look at term insurance is like renting.  You have the coverage in place at the lowest cost when you need it.</a:t>
            </a:r>
          </a:p>
          <a:p>
            <a:endParaRPr lang="en-US" dirty="0"/>
          </a:p>
          <a:p>
            <a:r>
              <a:rPr lang="en-US" dirty="0"/>
              <a:t>Term is the lowest cost of coverage.  You also have the ability to convert with no evidence of insurability to permanent coverage.</a:t>
            </a:r>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714308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Permanent life is like owning.</a:t>
            </a:r>
          </a:p>
          <a:p>
            <a:endParaRPr lang="en-US" dirty="0"/>
          </a:p>
          <a:p>
            <a:r>
              <a:rPr lang="en-US" dirty="0"/>
              <a:t>With permanent products they have access to cash value with loans and withdrawals.</a:t>
            </a:r>
          </a:p>
          <a:p>
            <a:pPr marL="640594" lvl="1" indent="-174708">
              <a:buFont typeface="Arial" panose="020B0604020202020204" pitchFamily="34" charset="0"/>
              <a:buChar char="•"/>
            </a:pPr>
            <a:r>
              <a:rPr lang="en-US" dirty="0"/>
              <a:t>Emergency funding</a:t>
            </a:r>
          </a:p>
          <a:p>
            <a:pPr marL="640594" lvl="1" indent="-174708">
              <a:buFont typeface="Arial" panose="020B0604020202020204" pitchFamily="34" charset="0"/>
              <a:buChar char="•"/>
            </a:pPr>
            <a:r>
              <a:rPr lang="en-US" dirty="0"/>
              <a:t>College savings</a:t>
            </a:r>
          </a:p>
          <a:p>
            <a:pPr marL="640594" lvl="1" indent="-174708">
              <a:buFont typeface="Arial" panose="020B0604020202020204" pitchFamily="34" charset="0"/>
              <a:buChar char="•"/>
            </a:pPr>
            <a:r>
              <a:rPr lang="en-US" dirty="0"/>
              <a:t>Supplementing retirement needs</a:t>
            </a:r>
          </a:p>
          <a:p>
            <a:pPr marL="640594" lvl="1" indent="-174708">
              <a:buFont typeface="Arial" panose="020B0604020202020204" pitchFamily="34" charset="0"/>
              <a:buChar char="•"/>
            </a:pPr>
            <a:r>
              <a:rPr lang="en-US" dirty="0"/>
              <a:t>Dream vacation</a:t>
            </a:r>
          </a:p>
          <a:p>
            <a:pPr marL="640594" lvl="1" indent="-174708">
              <a:buFont typeface="Arial" panose="020B0604020202020204" pitchFamily="34" charset="0"/>
              <a:buChar char="•"/>
            </a:pPr>
            <a:r>
              <a:rPr lang="en-US" dirty="0"/>
              <a:t>2</a:t>
            </a:r>
            <a:r>
              <a:rPr lang="en-US" baseline="30000" dirty="0"/>
              <a:t>nd</a:t>
            </a:r>
            <a:r>
              <a:rPr lang="en-US" dirty="0"/>
              <a:t> home or cabin</a:t>
            </a:r>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2269646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3238894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4708" indent="-174708">
              <a:buFont typeface="Arial" panose="020B0604020202020204" pitchFamily="34" charset="0"/>
              <a:buChar char="•"/>
            </a:pPr>
            <a:r>
              <a:rPr lang="en-US" dirty="0"/>
              <a:t>Protect your principal and gains during market volatility </a:t>
            </a:r>
          </a:p>
          <a:p>
            <a:pPr marL="174708" indent="-174708">
              <a:buFont typeface="Arial" panose="020B0604020202020204" pitchFamily="34" charset="0"/>
              <a:buChar char="•"/>
            </a:pPr>
            <a:r>
              <a:rPr lang="en-US" dirty="0"/>
              <a:t>Have access to penalty-free withdrawals on qualiﬁed dollars </a:t>
            </a:r>
          </a:p>
          <a:p>
            <a:pPr marL="174708" indent="-174708">
              <a:buFont typeface="Arial" panose="020B0604020202020204" pitchFamily="34" charset="0"/>
              <a:buChar char="•"/>
            </a:pPr>
            <a:r>
              <a:rPr lang="en-US" dirty="0"/>
              <a:t>Perfect for rollover money </a:t>
            </a:r>
          </a:p>
          <a:p>
            <a:pPr marL="174708" indent="-174708">
              <a:buFont typeface="Arial" panose="020B0604020202020204" pitchFamily="34" charset="0"/>
              <a:buChar char="•"/>
            </a:pPr>
            <a:r>
              <a:rPr lang="en-US" dirty="0"/>
              <a:t>Secure a steady and predictable stream of income</a:t>
            </a:r>
          </a:p>
          <a:p>
            <a:pPr marL="174708" indent="-174708">
              <a:buFont typeface="Arial" panose="020B0604020202020204" pitchFamily="34" charset="0"/>
              <a:buChar char="•"/>
            </a:pPr>
            <a:r>
              <a:rPr lang="en-US" dirty="0"/>
              <a:t>Receive guaranteed income for life</a:t>
            </a:r>
          </a:p>
          <a:p>
            <a:pPr marL="174708" indent="-174708">
              <a:buFont typeface="Arial" panose="020B0604020202020204" pitchFamily="34" charset="0"/>
              <a:buChar char="•"/>
            </a:pPr>
            <a:r>
              <a:rPr lang="en-US" dirty="0"/>
              <a:t>Never lose money even when the market is down with guaranteed minimum rates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3155498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variety of products from insurance to investments to best suit your needs.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3276330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Fraternal insurance companies form some of the nation’s most effective and efficient volunteer networks, delivering direct financial aid and community service to those who need it most.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3509596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at Sons of Norway, we have a rich history and story which sets us apart from most insurance companies, and Fraternal Societies. </a:t>
            </a:r>
          </a:p>
          <a:p>
            <a:endParaRPr lang="en-US" dirty="0"/>
          </a:p>
          <a:p>
            <a:r>
              <a:rPr lang="en-US" dirty="0"/>
              <a:t>1. Founded 125 years ago by 18 Norwegian immigrants who wanted to protect one another in a new world. </a:t>
            </a:r>
          </a:p>
          <a:p>
            <a:endParaRPr lang="en-US" dirty="0"/>
          </a:p>
          <a:p>
            <a:r>
              <a:rPr lang="en-US" dirty="0"/>
              <a:t>2. They pooled their resources to help guard against the hardships that come with starting a new life in the new world. </a:t>
            </a:r>
          </a:p>
          <a:p>
            <a:endParaRPr lang="en-US" dirty="0"/>
          </a:p>
          <a:p>
            <a:r>
              <a:rPr lang="en-US" dirty="0"/>
              <a:t>3. Through banding together and pooling these resources, they founded the basis for the Fraternal organization and insurance that exists and protects families of all backgrounds 125 years later. </a:t>
            </a:r>
          </a:p>
          <a:p>
            <a:endParaRPr lang="en-US" dirty="0"/>
          </a:p>
          <a:p>
            <a:r>
              <a:rPr lang="en-US" dirty="0"/>
              <a:t>5. Over the past 125 years, the evolution of the organization has lead us to opening the door to everyone who needs to protect their families with insurance. This allows us to strengthen the communities in which we live and give back to them with the foundation, volunteering and competitive insurance products. </a:t>
            </a:r>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428189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r>
              <a:rPr lang="en-US" dirty="0"/>
              <a:t>Sons of Norway offers members access to a variety of benefits including Viking magazine (the top-rated member benefit), monthly E-Post digital newsletter, language lessons and cultural resources, plus discounts on travel, clothing, food, entertainment, rental cars and more—all conveniently available online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316716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2623357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individual who seeks financial planning services is often motivated by a specific situation or set of circumstances. Early in the planning relationship, these motivating factors could be transformed into well-defined goals that the client aims to achieve. </a:t>
            </a:r>
          </a:p>
          <a:p>
            <a:endParaRPr lang="en-US" dirty="0"/>
          </a:p>
          <a:p>
            <a:r>
              <a:rPr lang="en-US" dirty="0"/>
              <a:t>Personal assumptions, based on client-related variables, such as retirement age(s), life expectancy(</a:t>
            </a:r>
            <a:r>
              <a:rPr lang="en-US" dirty="0" err="1"/>
              <a:t>ies</a:t>
            </a:r>
            <a:r>
              <a:rPr lang="en-US" dirty="0"/>
              <a:t>), income needs, risk factors, time horizon, and special needs</a:t>
            </a:r>
          </a:p>
          <a:p>
            <a:endParaRPr lang="en-US" dirty="0"/>
          </a:p>
          <a:p>
            <a:r>
              <a:rPr lang="en-US" dirty="0"/>
              <a:t>Economic assumptions, based on economic-based data or performance (current and/or historic), such as inflation rates and investment returns</a:t>
            </a:r>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4083025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1. For 127 years, Sons of Norway has been protecting families.  Our products could help with many of the common issues facing them and many retires today </a:t>
            </a:r>
          </a:p>
          <a:p>
            <a:endParaRPr lang="en-US" dirty="0"/>
          </a:p>
          <a:p>
            <a:r>
              <a:rPr lang="en-US" dirty="0"/>
              <a:t>2. When it comes to concerns around retirement, 53% of Americans between the ages of 50-64 do have a real concern they will run out of money in retirement. </a:t>
            </a:r>
          </a:p>
          <a:p>
            <a:endParaRPr lang="en-US" dirty="0"/>
          </a:p>
          <a:p>
            <a:r>
              <a:rPr lang="en-US" dirty="0"/>
              <a:t>3. People are living longer, it is expected that by the year 2050 there will be over 1,000,000 Americans over age 100!  </a:t>
            </a:r>
          </a:p>
          <a:p>
            <a:endParaRPr lang="en-US" dirty="0"/>
          </a:p>
          <a:p>
            <a:r>
              <a:rPr lang="en-US" dirty="0"/>
              <a:t>4. A TIAA_CREF Survey showed that 84% percent of Americans have a secure retirement check they cannot outlast, but only 14% of Americans have taken the steps to buy a vehicle like an Annuity that can provide lifetime income!</a:t>
            </a:r>
          </a:p>
          <a:p>
            <a:r>
              <a:rPr lang="en-US" dirty="0"/>
              <a:t> </a:t>
            </a:r>
          </a:p>
          <a:p>
            <a:r>
              <a:rPr lang="en-US" dirty="0"/>
              <a:t>5. In the same TIAA survey, only 14% of respondents said they have taken all the necessary steps to ensure they can live comfortably for their life expectancy. </a:t>
            </a:r>
          </a:p>
          <a:p>
            <a:endParaRPr lang="en-US" dirty="0"/>
          </a:p>
          <a:p>
            <a:r>
              <a:rPr lang="en-US" dirty="0"/>
              <a:t>Sons of Norway products could provide you with options and effective tools as you sort out your planning needs. Please schedule a free no-commitment review after the presentation.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661242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a:latin typeface="Calibri" panose="020F0502020204030204" pitchFamily="34" charset="0"/>
                <a:ea typeface="Calibri" panose="020F0502020204030204" pitchFamily="34" charset="0"/>
                <a:cs typeface="Times New Roman" panose="02020603050405020304" pitchFamily="18" charset="0"/>
              </a:rPr>
              <a:t>While everyone’s path is different, there are two major phases of protecting your financial future where Sons of Norway can help! </a:t>
            </a:r>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693775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r>
              <a:rPr lang="en-US" sz="1800" dirty="0">
                <a:solidFill>
                  <a:srgbClr val="C00000"/>
                </a:solidFill>
                <a:latin typeface="Calibri" panose="020F0502020204030204" pitchFamily="34" charset="0"/>
                <a:ea typeface="Calibri" panose="020F0502020204030204" pitchFamily="34" charset="0"/>
                <a:cs typeface="Times New Roman" panose="02020603050405020304" pitchFamily="18" charset="0"/>
              </a:rPr>
              <a:t>Protection against Loss of Income when in you’re in earlier stages of life … during this time you’ll need more a bit more coverage as an income loss would cause a major impact to your lifestyle … A Term policy is a great fit when you’re at a young age and being in good health will help keep your premiums low. </a:t>
            </a:r>
          </a:p>
          <a:p>
            <a:pPr>
              <a:lnSpc>
                <a:spcPct val="107000"/>
              </a:lnSpc>
              <a:spcAft>
                <a:spcPts val="815"/>
              </a:spcAft>
            </a:pPr>
            <a:r>
              <a:rPr lang="en-US" sz="18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15"/>
              </a:spcAft>
            </a:pPr>
            <a:r>
              <a:rPr lang="en-US" sz="1800" dirty="0">
                <a:latin typeface="Calibri" panose="020F0502020204030204" pitchFamily="34" charset="0"/>
                <a:ea typeface="Calibri" panose="020F0502020204030204" pitchFamily="34" charset="0"/>
                <a:cs typeface="Times New Roman" panose="02020603050405020304" pitchFamily="18" charset="0"/>
              </a:rPr>
              <a:t>Once you reach the stage in your life where you are accumulating assets from all your hard work, now you want to ensure you have the proper protection.…. A fixed annuity can be a perfect fit at this point, they avoid market exposure and provide options for income and even free withdrawals during the growth phase. Annuities can also be used to pass money directly to a beneficiary because they avoid probate.  </a:t>
            </a:r>
          </a:p>
          <a:p>
            <a:pPr>
              <a:lnSpc>
                <a:spcPct val="107000"/>
              </a:lnSpc>
              <a:spcAft>
                <a:spcPts val="815"/>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sz="1800" dirty="0">
                <a:latin typeface="Calibri" panose="020F0502020204030204" pitchFamily="34" charset="0"/>
                <a:ea typeface="Calibri" panose="020F0502020204030204" pitchFamily="34" charset="0"/>
                <a:cs typeface="Times New Roman" panose="02020603050405020304" pitchFamily="18" charset="0"/>
              </a:rPr>
              <a:t>There may also be a need to bridge the gap and build cash value … this is where permanent whole life and universal life policies could be just what you need.</a:t>
            </a:r>
          </a:p>
          <a:p>
            <a:pPr>
              <a:lnSpc>
                <a:spcPct val="107000"/>
              </a:lnSpc>
              <a:spcAft>
                <a:spcPts val="815"/>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sz="1800" dirty="0">
                <a:latin typeface="Calibri" panose="020F0502020204030204" pitchFamily="34" charset="0"/>
                <a:ea typeface="Calibri" panose="020F0502020204030204" pitchFamily="34" charset="0"/>
                <a:cs typeface="Times New Roman" panose="02020603050405020304" pitchFamily="18" charset="0"/>
              </a:rPr>
              <a:t>In a perfect world you buy term insurance in the first stage and convert with no evidence of insurance to permanent cash value insurance.  At retirement when you no longer need insurance and 1035 the cash value of your life insurance to fund an annuity with income that can't be outlived!  Sons of Norway can help you with all these stages!</a:t>
            </a:r>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099229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35-year-old client may identify goals such as saving for retirement and providing a similar standard of living for his family, should he unexpectedly pass away. Alternatively, a 65-year-old’s goals would likely include securing retirement income and leaving an inheritance to her children and grandchildren.</a:t>
            </a:r>
          </a:p>
          <a:p>
            <a:endParaRPr lang="en-US" dirty="0"/>
          </a:p>
          <a:p>
            <a:r>
              <a:rPr lang="en-US" dirty="0"/>
              <a:t>The beginning of this phase is characterized by the following: </a:t>
            </a:r>
          </a:p>
          <a:p>
            <a:pPr marL="174708" indent="-174708">
              <a:buFont typeface="Arial" panose="020B0604020202020204" pitchFamily="34" charset="0"/>
              <a:buChar char="•"/>
            </a:pPr>
            <a:r>
              <a:rPr lang="en-US" dirty="0"/>
              <a:t>Limited excess funds for investing</a:t>
            </a:r>
          </a:p>
          <a:p>
            <a:pPr marL="174708" indent="-174708">
              <a:buFont typeface="Arial" panose="020B0604020202020204" pitchFamily="34" charset="0"/>
              <a:buChar char="•"/>
            </a:pPr>
            <a:r>
              <a:rPr lang="en-US" dirty="0"/>
              <a:t>High degree of debt to net worth</a:t>
            </a:r>
          </a:p>
          <a:p>
            <a:pPr marL="174708" indent="-174708">
              <a:buFont typeface="Arial" panose="020B0604020202020204" pitchFamily="34" charset="0"/>
              <a:buChar char="•"/>
            </a:pPr>
            <a:r>
              <a:rPr lang="en-US" dirty="0"/>
              <a:t>Low net worth</a:t>
            </a:r>
            <a:endParaRPr lang="en-US" b="1" dirty="0"/>
          </a:p>
          <a:p>
            <a:pPr marL="174708" indent="-174708">
              <a:buFont typeface="Arial" panose="020B0604020202020204" pitchFamily="34" charset="0"/>
              <a:buChar char="•"/>
            </a:pPr>
            <a:r>
              <a:rPr lang="en-US" dirty="0"/>
              <a:t>Lack of concern for risk</a:t>
            </a:r>
            <a:endParaRPr lang="en-US" b="1" dirty="0"/>
          </a:p>
          <a:p>
            <a:pPr marL="174708" indent="-174708">
              <a:buFont typeface="Arial" panose="020B0604020202020204" pitchFamily="34" charset="0"/>
              <a:buChar char="•"/>
            </a:pPr>
            <a:endParaRPr lang="en-US" b="1" dirty="0"/>
          </a:p>
          <a:p>
            <a:r>
              <a:rPr lang="en-US" dirty="0"/>
              <a:t>As the person moves through the asset accumulation phase, there is</a:t>
            </a:r>
          </a:p>
          <a:p>
            <a:pPr marL="174708" indent="-174708">
              <a:buFont typeface="Arial" panose="020B0604020202020204" pitchFamily="34" charset="0"/>
              <a:buChar char="•"/>
            </a:pPr>
            <a:r>
              <a:rPr lang="en-US" dirty="0"/>
              <a:t>increased cash available for investments</a:t>
            </a:r>
          </a:p>
          <a:p>
            <a:pPr marL="174708" indent="-174708">
              <a:buFont typeface="Arial" panose="020B0604020202020204" pitchFamily="34" charset="0"/>
              <a:buChar char="•"/>
            </a:pPr>
            <a:r>
              <a:rPr lang="en-US" dirty="0"/>
              <a:t>reduced use of debt as a percentage of total assets</a:t>
            </a:r>
          </a:p>
          <a:p>
            <a:pPr marL="174708" indent="-174708">
              <a:buFont typeface="Arial" panose="020B0604020202020204" pitchFamily="34" charset="0"/>
              <a:buChar char="•"/>
            </a:pPr>
            <a:r>
              <a:rPr lang="en-US" dirty="0"/>
              <a:t> increased net worth</a:t>
            </a:r>
          </a:p>
          <a:p>
            <a:endParaRPr lang="en-US" dirty="0"/>
          </a:p>
          <a:p>
            <a:r>
              <a:rPr lang="en-US" dirty="0"/>
              <a:t>The asset accumulation phase, a client is usually in this phase until approximately age 45 or later if the client’s children are not yet independent</a:t>
            </a:r>
          </a:p>
          <a:p>
            <a:endParaRPr lang="en-US" dirty="0"/>
          </a:p>
          <a:p>
            <a:r>
              <a:rPr lang="en-US" dirty="0"/>
              <a:t>With the conservation or protection phase, a client is usually in this phase from approximately age 45–60 or immediately preceding the client’s planned retirement date. This may last throughout the client’s working life or, in some cases, until death</a:t>
            </a:r>
          </a:p>
          <a:p>
            <a:pPr marL="174708" indent="-174708">
              <a:buFont typeface="Arial" panose="020B0604020202020204" pitchFamily="34" charset="0"/>
              <a:buChar char="•"/>
            </a:pPr>
            <a:r>
              <a:rPr lang="en-US" dirty="0"/>
              <a:t>Increases to cash flow, assets, and net worth</a:t>
            </a:r>
          </a:p>
          <a:p>
            <a:pPr marL="174708" indent="-174708">
              <a:buFont typeface="Arial" panose="020B0604020202020204" pitchFamily="34" charset="0"/>
              <a:buChar char="•"/>
            </a:pPr>
            <a:r>
              <a:rPr lang="en-US" dirty="0"/>
              <a:t>Decreases in proportionate use of debt</a:t>
            </a:r>
          </a:p>
          <a:p>
            <a:pPr marL="174708" indent="-174708">
              <a:buFont typeface="Arial" panose="020B0604020202020204" pitchFamily="34" charset="0"/>
              <a:buChar char="•"/>
            </a:pPr>
            <a:endParaRPr lang="en-US" dirty="0"/>
          </a:p>
          <a:p>
            <a:r>
              <a:rPr lang="en-US" dirty="0"/>
              <a:t>With the distribution or gifting phase, a client is usually in this phase from approximately age 60, or the planned retirement date, until the date of death</a:t>
            </a:r>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050755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4114000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clients think of life insurance, they think someone has to pass on in order to benefit.</a:t>
            </a:r>
          </a:p>
          <a:p>
            <a:endParaRPr lang="en-US" dirty="0"/>
          </a:p>
          <a:p>
            <a:r>
              <a:rPr lang="en-US" dirty="0"/>
              <a:t>With permanent products, they have access to cash value with loans and withdrawals.</a:t>
            </a:r>
          </a:p>
          <a:p>
            <a:pPr marL="174708" indent="-174708">
              <a:buFont typeface="Arial" panose="020B0604020202020204" pitchFamily="34" charset="0"/>
              <a:buChar char="•"/>
            </a:pPr>
            <a:endParaRPr lang="en-US" dirty="0"/>
          </a:p>
          <a:p>
            <a:r>
              <a:rPr lang="en-US" dirty="0"/>
              <a:t>If they no longer need life insurance, they can 1035 the </a:t>
            </a:r>
            <a:r>
              <a:rPr lang="en-US"/>
              <a:t>funds tax-free </a:t>
            </a:r>
            <a:r>
              <a:rPr lang="en-US" dirty="0"/>
              <a:t>to an annuity for retirement</a:t>
            </a:r>
          </a:p>
          <a:p>
            <a:endParaRPr lang="en-US" dirty="0"/>
          </a:p>
          <a:p>
            <a:r>
              <a:rPr lang="en-US" dirty="0"/>
              <a:t>Rather than using the term life insurance use</a:t>
            </a:r>
          </a:p>
          <a:p>
            <a:pPr marL="174708" indent="-174708">
              <a:buFont typeface="Arial" panose="020B0604020202020204" pitchFamily="34" charset="0"/>
              <a:buChar char="•"/>
            </a:pPr>
            <a:endParaRPr lang="en-US" dirty="0"/>
          </a:p>
          <a:p>
            <a:pPr marL="815302" lvl="1" indent="-349415">
              <a:buFont typeface="Arial" panose="020B0604020202020204" pitchFamily="34" charset="0"/>
              <a:buChar char="•"/>
            </a:pPr>
            <a:r>
              <a:rPr lang="en-US" sz="2400" dirty="0">
                <a:solidFill>
                  <a:srgbClr val="4B4F54"/>
                </a:solidFill>
                <a:latin typeface="Arial" panose="020B0604020202020204" pitchFamily="34" charset="0"/>
                <a:cs typeface="Arial" panose="020B0604020202020204" pitchFamily="34" charset="0"/>
              </a:rPr>
              <a:t>Final Expense</a:t>
            </a:r>
          </a:p>
          <a:p>
            <a:pPr marL="815302" lvl="1" indent="-349415">
              <a:buFont typeface="Arial" panose="020B0604020202020204" pitchFamily="34" charset="0"/>
              <a:buChar char="•"/>
            </a:pPr>
            <a:r>
              <a:rPr lang="en-US" sz="2400" dirty="0">
                <a:solidFill>
                  <a:srgbClr val="4B4F54"/>
                </a:solidFill>
                <a:latin typeface="Arial" panose="020B0604020202020204" pitchFamily="34" charset="0"/>
                <a:cs typeface="Arial" panose="020B0604020202020204" pitchFamily="34" charset="0"/>
              </a:rPr>
              <a:t>Mortgage Protection</a:t>
            </a:r>
          </a:p>
          <a:p>
            <a:pPr marL="815302" lvl="1" indent="-349415">
              <a:buFont typeface="Arial" panose="020B0604020202020204" pitchFamily="34" charset="0"/>
              <a:buChar char="•"/>
            </a:pPr>
            <a:r>
              <a:rPr lang="en-US" sz="2400" dirty="0">
                <a:solidFill>
                  <a:srgbClr val="4B4F54"/>
                </a:solidFill>
                <a:latin typeface="Arial" panose="020B0604020202020204" pitchFamily="34" charset="0"/>
                <a:cs typeface="Arial" panose="020B0604020202020204" pitchFamily="34" charset="0"/>
              </a:rPr>
              <a:t>Income Replacement</a:t>
            </a:r>
          </a:p>
          <a:p>
            <a:pPr marL="815302" lvl="1" indent="-349415">
              <a:buFont typeface="Arial" panose="020B0604020202020204" pitchFamily="34" charset="0"/>
              <a:buChar char="•"/>
            </a:pPr>
            <a:r>
              <a:rPr lang="en-US" sz="2400" dirty="0">
                <a:solidFill>
                  <a:srgbClr val="4B4F54"/>
                </a:solidFill>
                <a:latin typeface="Arial" panose="020B0604020202020204" pitchFamily="34" charset="0"/>
                <a:cs typeface="Arial" panose="020B0604020202020204" pitchFamily="34" charset="0"/>
              </a:rPr>
              <a:t>Estate Planning</a:t>
            </a:r>
          </a:p>
          <a:p>
            <a:pPr marL="815302" lvl="1" indent="-349415">
              <a:buFont typeface="Arial" panose="020B0604020202020204" pitchFamily="34" charset="0"/>
              <a:buChar char="•"/>
            </a:pPr>
            <a:r>
              <a:rPr lang="en-US" sz="2400" dirty="0">
                <a:solidFill>
                  <a:srgbClr val="4B4F54"/>
                </a:solidFill>
                <a:latin typeface="Arial" panose="020B0604020202020204" pitchFamily="34" charset="0"/>
                <a:cs typeface="Arial" panose="020B0604020202020204" pitchFamily="34" charset="0"/>
              </a:rPr>
              <a:t>Charitable Giving</a:t>
            </a:r>
          </a:p>
          <a:p>
            <a:pPr marL="815302" lvl="1" indent="-349415">
              <a:buFont typeface="Arial" panose="020B0604020202020204" pitchFamily="34" charset="0"/>
              <a:buChar char="•"/>
            </a:pPr>
            <a:endParaRPr lang="en-US" sz="2400" dirty="0">
              <a:solidFill>
                <a:srgbClr val="4B4F54"/>
              </a:solidFill>
              <a:latin typeface="Arial" panose="020B0604020202020204" pitchFamily="34" charset="0"/>
              <a:cs typeface="Arial" panose="020B0604020202020204" pitchFamily="34" charset="0"/>
            </a:endParaRPr>
          </a:p>
          <a:p>
            <a:r>
              <a:rPr lang="en-US" sz="2400" dirty="0">
                <a:solidFill>
                  <a:srgbClr val="4B4F54"/>
                </a:solidFill>
                <a:latin typeface="Arial" panose="020B0604020202020204" pitchFamily="34" charset="0"/>
                <a:cs typeface="Arial" panose="020B0604020202020204" pitchFamily="34" charset="0"/>
              </a:rPr>
              <a:t>Life insurance is an excellent vehicle to fund these items</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900414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48AC8-E435-154D-A946-7135E030C1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16CD44-9378-7A43-9865-051AB3EFFF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87B7EE-C6F5-1940-9530-641867939A6C}"/>
              </a:ext>
            </a:extLst>
          </p:cNvPr>
          <p:cNvSpPr>
            <a:spLocks noGrp="1"/>
          </p:cNvSpPr>
          <p:nvPr>
            <p:ph type="dt" sz="half" idx="10"/>
          </p:nvPr>
        </p:nvSpPr>
        <p:spPr/>
        <p:txBody>
          <a:bodyPr/>
          <a:lstStyle/>
          <a:p>
            <a:fld id="{FA4DE58E-4A65-C64A-85A9-2DF4AA813C49}" type="datetimeFigureOut">
              <a:rPr lang="en-US" smtClean="0"/>
              <a:t>12/5/2022</a:t>
            </a:fld>
            <a:endParaRPr lang="en-US"/>
          </a:p>
        </p:txBody>
      </p:sp>
      <p:sp>
        <p:nvSpPr>
          <p:cNvPr id="5" name="Footer Placeholder 4">
            <a:extLst>
              <a:ext uri="{FF2B5EF4-FFF2-40B4-BE49-F238E27FC236}">
                <a16:creationId xmlns:a16="http://schemas.microsoft.com/office/drawing/2014/main" id="{9B95E96E-EBB5-D14B-9DA8-8E0C1ACBB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800821-A0A7-8143-B403-6FA468335D3E}"/>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3761775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18C48-A108-4244-A35A-FE3A0E331A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D7FABA-77F1-4A42-9E81-A0B42F8AC6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E2A9C0-A29D-9345-BEF8-6B98D67BEDFF}"/>
              </a:ext>
            </a:extLst>
          </p:cNvPr>
          <p:cNvSpPr>
            <a:spLocks noGrp="1"/>
          </p:cNvSpPr>
          <p:nvPr>
            <p:ph type="dt" sz="half" idx="10"/>
          </p:nvPr>
        </p:nvSpPr>
        <p:spPr/>
        <p:txBody>
          <a:bodyPr/>
          <a:lstStyle/>
          <a:p>
            <a:fld id="{FA4DE58E-4A65-C64A-85A9-2DF4AA813C49}" type="datetimeFigureOut">
              <a:rPr lang="en-US" smtClean="0"/>
              <a:t>12/5/2022</a:t>
            </a:fld>
            <a:endParaRPr lang="en-US"/>
          </a:p>
        </p:txBody>
      </p:sp>
      <p:sp>
        <p:nvSpPr>
          <p:cNvPr id="5" name="Footer Placeholder 4">
            <a:extLst>
              <a:ext uri="{FF2B5EF4-FFF2-40B4-BE49-F238E27FC236}">
                <a16:creationId xmlns:a16="http://schemas.microsoft.com/office/drawing/2014/main" id="{CEA59C84-6988-5842-9C3A-DFEB5A9D8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0ACF08-98AE-3E44-AB6C-17C27F0CD94D}"/>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2699765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554CA9-FCD6-8849-9114-88D8873E01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C1AF68-5D0A-0D4C-8F75-8102BCD2602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67BD06-B15A-E845-B550-1FE56A8C554C}"/>
              </a:ext>
            </a:extLst>
          </p:cNvPr>
          <p:cNvSpPr>
            <a:spLocks noGrp="1"/>
          </p:cNvSpPr>
          <p:nvPr>
            <p:ph type="dt" sz="half" idx="10"/>
          </p:nvPr>
        </p:nvSpPr>
        <p:spPr/>
        <p:txBody>
          <a:bodyPr/>
          <a:lstStyle/>
          <a:p>
            <a:fld id="{FA4DE58E-4A65-C64A-85A9-2DF4AA813C49}" type="datetimeFigureOut">
              <a:rPr lang="en-US" smtClean="0"/>
              <a:t>12/5/2022</a:t>
            </a:fld>
            <a:endParaRPr lang="en-US"/>
          </a:p>
        </p:txBody>
      </p:sp>
      <p:sp>
        <p:nvSpPr>
          <p:cNvPr id="5" name="Footer Placeholder 4">
            <a:extLst>
              <a:ext uri="{FF2B5EF4-FFF2-40B4-BE49-F238E27FC236}">
                <a16:creationId xmlns:a16="http://schemas.microsoft.com/office/drawing/2014/main" id="{8F571837-3217-0644-A9A9-01B37896C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624507-C364-2640-936A-3A3B62A307BE}"/>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126384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034-4173-AC45-AECD-DBCC986755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A97BDE-2776-D04E-8523-3D45329E9E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B500B9-C52C-814F-8F4A-BD358DED2725}"/>
              </a:ext>
            </a:extLst>
          </p:cNvPr>
          <p:cNvSpPr>
            <a:spLocks noGrp="1"/>
          </p:cNvSpPr>
          <p:nvPr>
            <p:ph type="dt" sz="half" idx="10"/>
          </p:nvPr>
        </p:nvSpPr>
        <p:spPr/>
        <p:txBody>
          <a:bodyPr/>
          <a:lstStyle/>
          <a:p>
            <a:fld id="{FA4DE58E-4A65-C64A-85A9-2DF4AA813C49}" type="datetimeFigureOut">
              <a:rPr lang="en-US" smtClean="0"/>
              <a:t>12/5/2022</a:t>
            </a:fld>
            <a:endParaRPr lang="en-US"/>
          </a:p>
        </p:txBody>
      </p:sp>
      <p:sp>
        <p:nvSpPr>
          <p:cNvPr id="5" name="Footer Placeholder 4">
            <a:extLst>
              <a:ext uri="{FF2B5EF4-FFF2-40B4-BE49-F238E27FC236}">
                <a16:creationId xmlns:a16="http://schemas.microsoft.com/office/drawing/2014/main" id="{5F720E3B-E67D-E94C-9BF3-D2E760F71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67F08-6014-C04C-BDC0-B249A56E1583}"/>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2380712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76CC2-239C-7041-8D33-47D6A92A9D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19E62A-2952-8144-9A27-63104BC562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56D4131-9D50-8D45-A91C-F054E0FACCA9}"/>
              </a:ext>
            </a:extLst>
          </p:cNvPr>
          <p:cNvSpPr>
            <a:spLocks noGrp="1"/>
          </p:cNvSpPr>
          <p:nvPr>
            <p:ph type="dt" sz="half" idx="10"/>
          </p:nvPr>
        </p:nvSpPr>
        <p:spPr/>
        <p:txBody>
          <a:bodyPr/>
          <a:lstStyle/>
          <a:p>
            <a:fld id="{FA4DE58E-4A65-C64A-85A9-2DF4AA813C49}" type="datetimeFigureOut">
              <a:rPr lang="en-US" smtClean="0"/>
              <a:t>12/5/2022</a:t>
            </a:fld>
            <a:endParaRPr lang="en-US"/>
          </a:p>
        </p:txBody>
      </p:sp>
      <p:sp>
        <p:nvSpPr>
          <p:cNvPr id="5" name="Footer Placeholder 4">
            <a:extLst>
              <a:ext uri="{FF2B5EF4-FFF2-40B4-BE49-F238E27FC236}">
                <a16:creationId xmlns:a16="http://schemas.microsoft.com/office/drawing/2014/main" id="{A9233332-1692-AB4B-9838-F5BD01D25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F87FAB-12CC-AE4C-BF19-D4246250C32A}"/>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146785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3523B-8FC8-9E48-9CC1-A16FAF9194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33B7B9-EE61-4D4D-9874-83352AE6DC5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4CAFE2-4A76-E54F-8A00-8BCC1ADA3DF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18B2C9-2EC6-424D-BF3F-0FBBD5B443AE}"/>
              </a:ext>
            </a:extLst>
          </p:cNvPr>
          <p:cNvSpPr>
            <a:spLocks noGrp="1"/>
          </p:cNvSpPr>
          <p:nvPr>
            <p:ph type="dt" sz="half" idx="10"/>
          </p:nvPr>
        </p:nvSpPr>
        <p:spPr/>
        <p:txBody>
          <a:bodyPr/>
          <a:lstStyle/>
          <a:p>
            <a:fld id="{FA4DE58E-4A65-C64A-85A9-2DF4AA813C49}" type="datetimeFigureOut">
              <a:rPr lang="en-US" smtClean="0"/>
              <a:t>12/5/2022</a:t>
            </a:fld>
            <a:endParaRPr lang="en-US"/>
          </a:p>
        </p:txBody>
      </p:sp>
      <p:sp>
        <p:nvSpPr>
          <p:cNvPr id="6" name="Footer Placeholder 5">
            <a:extLst>
              <a:ext uri="{FF2B5EF4-FFF2-40B4-BE49-F238E27FC236}">
                <a16:creationId xmlns:a16="http://schemas.microsoft.com/office/drawing/2014/main" id="{33B2E8F9-C48A-A64F-8FDA-FCD7CA8942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AA1B53-7DCF-E449-8837-D91801B40FB8}"/>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387591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31DE0-8916-594D-971F-12A2C7E4F0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CBDAE5-E33D-AC42-851C-90DE0E6050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A16FBE-6C62-5846-9AC3-360D469BB14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6CEC70-A361-9A4E-B8D2-0B5CBE0A91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1F289BA-06E7-194E-AE1D-2F5AC17B8C9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E33EF5-4F47-B247-AFE4-1D68BBB0714F}"/>
              </a:ext>
            </a:extLst>
          </p:cNvPr>
          <p:cNvSpPr>
            <a:spLocks noGrp="1"/>
          </p:cNvSpPr>
          <p:nvPr>
            <p:ph type="dt" sz="half" idx="10"/>
          </p:nvPr>
        </p:nvSpPr>
        <p:spPr/>
        <p:txBody>
          <a:bodyPr/>
          <a:lstStyle/>
          <a:p>
            <a:fld id="{FA4DE58E-4A65-C64A-85A9-2DF4AA813C49}" type="datetimeFigureOut">
              <a:rPr lang="en-US" smtClean="0"/>
              <a:t>12/5/2022</a:t>
            </a:fld>
            <a:endParaRPr lang="en-US"/>
          </a:p>
        </p:txBody>
      </p:sp>
      <p:sp>
        <p:nvSpPr>
          <p:cNvPr id="8" name="Footer Placeholder 7">
            <a:extLst>
              <a:ext uri="{FF2B5EF4-FFF2-40B4-BE49-F238E27FC236}">
                <a16:creationId xmlns:a16="http://schemas.microsoft.com/office/drawing/2014/main" id="{0AC4CD97-F537-3649-8BC1-E584186B7D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04DD56-35C0-4149-A04F-7839E512923B}"/>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1646444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5ABF6-09B4-3D4B-9A71-BBCCCF055D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02C475-04C0-4145-A8FC-3D8ACF214A49}"/>
              </a:ext>
            </a:extLst>
          </p:cNvPr>
          <p:cNvSpPr>
            <a:spLocks noGrp="1"/>
          </p:cNvSpPr>
          <p:nvPr>
            <p:ph type="dt" sz="half" idx="10"/>
          </p:nvPr>
        </p:nvSpPr>
        <p:spPr/>
        <p:txBody>
          <a:bodyPr/>
          <a:lstStyle/>
          <a:p>
            <a:fld id="{FA4DE58E-4A65-C64A-85A9-2DF4AA813C49}" type="datetimeFigureOut">
              <a:rPr lang="en-US" smtClean="0"/>
              <a:t>12/5/2022</a:t>
            </a:fld>
            <a:endParaRPr lang="en-US"/>
          </a:p>
        </p:txBody>
      </p:sp>
      <p:sp>
        <p:nvSpPr>
          <p:cNvPr id="4" name="Footer Placeholder 3">
            <a:extLst>
              <a:ext uri="{FF2B5EF4-FFF2-40B4-BE49-F238E27FC236}">
                <a16:creationId xmlns:a16="http://schemas.microsoft.com/office/drawing/2014/main" id="{B8D060FC-ACBF-EC4C-9D61-9821E8DAD9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1C5509-903D-F649-8C6A-15A0AEDE5AAE}"/>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2397526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6301A7-AD4A-D546-81FE-72E53D91FDA2}"/>
              </a:ext>
            </a:extLst>
          </p:cNvPr>
          <p:cNvSpPr>
            <a:spLocks noGrp="1"/>
          </p:cNvSpPr>
          <p:nvPr>
            <p:ph type="dt" sz="half" idx="10"/>
          </p:nvPr>
        </p:nvSpPr>
        <p:spPr/>
        <p:txBody>
          <a:bodyPr/>
          <a:lstStyle/>
          <a:p>
            <a:fld id="{FA4DE58E-4A65-C64A-85A9-2DF4AA813C49}" type="datetimeFigureOut">
              <a:rPr lang="en-US" smtClean="0"/>
              <a:t>12/5/2022</a:t>
            </a:fld>
            <a:endParaRPr lang="en-US"/>
          </a:p>
        </p:txBody>
      </p:sp>
      <p:sp>
        <p:nvSpPr>
          <p:cNvPr id="3" name="Footer Placeholder 2">
            <a:extLst>
              <a:ext uri="{FF2B5EF4-FFF2-40B4-BE49-F238E27FC236}">
                <a16:creationId xmlns:a16="http://schemas.microsoft.com/office/drawing/2014/main" id="{3E5A48B1-BF49-5548-97F5-168E9E752F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21EB7A-35BE-5249-B5A1-2866728FEAB3}"/>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1553216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98F1A-7BCB-CD4C-8B3A-0B45D8D564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76E3D9-8BE7-EF42-9820-2B61D9EC10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BD152E-264A-B44F-8903-DD78FDD750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5DB176-9D18-294C-B297-45691009752D}"/>
              </a:ext>
            </a:extLst>
          </p:cNvPr>
          <p:cNvSpPr>
            <a:spLocks noGrp="1"/>
          </p:cNvSpPr>
          <p:nvPr>
            <p:ph type="dt" sz="half" idx="10"/>
          </p:nvPr>
        </p:nvSpPr>
        <p:spPr/>
        <p:txBody>
          <a:bodyPr/>
          <a:lstStyle/>
          <a:p>
            <a:fld id="{FA4DE58E-4A65-C64A-85A9-2DF4AA813C49}" type="datetimeFigureOut">
              <a:rPr lang="en-US" smtClean="0"/>
              <a:t>12/5/2022</a:t>
            </a:fld>
            <a:endParaRPr lang="en-US"/>
          </a:p>
        </p:txBody>
      </p:sp>
      <p:sp>
        <p:nvSpPr>
          <p:cNvPr id="6" name="Footer Placeholder 5">
            <a:extLst>
              <a:ext uri="{FF2B5EF4-FFF2-40B4-BE49-F238E27FC236}">
                <a16:creationId xmlns:a16="http://schemas.microsoft.com/office/drawing/2014/main" id="{948A3007-2BDD-A649-8354-C9360022AE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D03B0A-5E02-D44D-A096-61A1C98863FF}"/>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1610348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4EC7A-2197-4B40-B3E4-252632FDFC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983F43-5C18-DC43-8068-9A61A97095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C0B2F4-4100-4744-BC17-41D1CAB8F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9CC1F4-D6BB-0240-AD39-422A58826AB8}"/>
              </a:ext>
            </a:extLst>
          </p:cNvPr>
          <p:cNvSpPr>
            <a:spLocks noGrp="1"/>
          </p:cNvSpPr>
          <p:nvPr>
            <p:ph type="dt" sz="half" idx="10"/>
          </p:nvPr>
        </p:nvSpPr>
        <p:spPr/>
        <p:txBody>
          <a:bodyPr/>
          <a:lstStyle/>
          <a:p>
            <a:fld id="{FA4DE58E-4A65-C64A-85A9-2DF4AA813C49}" type="datetimeFigureOut">
              <a:rPr lang="en-US" smtClean="0"/>
              <a:t>12/5/2022</a:t>
            </a:fld>
            <a:endParaRPr lang="en-US"/>
          </a:p>
        </p:txBody>
      </p:sp>
      <p:sp>
        <p:nvSpPr>
          <p:cNvPr id="6" name="Footer Placeholder 5">
            <a:extLst>
              <a:ext uri="{FF2B5EF4-FFF2-40B4-BE49-F238E27FC236}">
                <a16:creationId xmlns:a16="http://schemas.microsoft.com/office/drawing/2014/main" id="{193ECFF5-2480-1847-B8FA-91DE0354A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9DFBC7-E36C-AC48-9431-F679C69C19B5}"/>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1221585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CC96A9-C258-B541-A1A6-838F424CBC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08DB0A-A0EE-224C-BC64-2C9011F66D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822276-118D-CD4B-805D-A28A47B8E6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DE58E-4A65-C64A-85A9-2DF4AA813C49}" type="datetimeFigureOut">
              <a:rPr lang="en-US" smtClean="0"/>
              <a:t>12/5/2022</a:t>
            </a:fld>
            <a:endParaRPr lang="en-US"/>
          </a:p>
        </p:txBody>
      </p:sp>
      <p:sp>
        <p:nvSpPr>
          <p:cNvPr id="5" name="Footer Placeholder 4">
            <a:extLst>
              <a:ext uri="{FF2B5EF4-FFF2-40B4-BE49-F238E27FC236}">
                <a16:creationId xmlns:a16="http://schemas.microsoft.com/office/drawing/2014/main" id="{8C930761-68EC-4D4B-AB3A-395AD52CA2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3DB788-CD4A-BC4F-AAC6-A53CB468E6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B116D-E103-C74E-85E9-72102334D892}" type="slidenum">
              <a:rPr lang="en-US" smtClean="0"/>
              <a:t>‹#›</a:t>
            </a:fld>
            <a:endParaRPr lang="en-US"/>
          </a:p>
        </p:txBody>
      </p:sp>
    </p:spTree>
    <p:extLst>
      <p:ext uri="{BB962C8B-B14F-4D97-AF65-F5344CB8AC3E}">
        <p14:creationId xmlns:p14="http://schemas.microsoft.com/office/powerpoint/2010/main" val="383932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emf"/><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emf"/><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microsoft.com/office/2018/10/relationships/comments" Target="../comments/modernComment_13B_7B95BD05.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18/10/relationships/comments" Target="../comments/modernComment_141_6FA0E4B.xml"/><Relationship Id="rId7" Type="http://schemas.openxmlformats.org/officeDocument/2006/relationships/hyperlink" Target="https://www.marketwatch.com/story/number-of-100-year-olds-will-grow-eightfold-in-next-35-years-2016-04-2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news.gallup.com/poll/104605/many-americans-fear-theyll-outlive-their-money.aspx" TargetMode="External"/><Relationship Id="rId11" Type="http://schemas.openxmlformats.org/officeDocument/2006/relationships/chart" Target="../charts/chart3.xml"/><Relationship Id="rId5" Type="http://schemas.openxmlformats.org/officeDocument/2006/relationships/image" Target="../media/image1.emf"/><Relationship Id="rId10"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18/10/relationships/comments" Target="../comments/modernComment_11F_713CCE3D.xml"/><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emf"/><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41CD71-5F8E-B94D-9A42-72909D4CEF7E}"/>
              </a:ext>
            </a:extLst>
          </p:cNvPr>
          <p:cNvSpPr/>
          <p:nvPr/>
        </p:nvSpPr>
        <p:spPr>
          <a:xfrm>
            <a:off x="0" y="0"/>
            <a:ext cx="12192000" cy="685800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6B517E7-BC1A-F644-BA0D-4957DA560B29}"/>
              </a:ext>
            </a:extLst>
          </p:cNvPr>
          <p:cNvPicPr>
            <a:picLocks noChangeAspect="1"/>
          </p:cNvPicPr>
          <p:nvPr/>
        </p:nvPicPr>
        <p:blipFill>
          <a:blip r:embed="rId3"/>
          <a:stretch>
            <a:fillRect/>
          </a:stretch>
        </p:blipFill>
        <p:spPr>
          <a:xfrm>
            <a:off x="238965" y="137299"/>
            <a:ext cx="4407463" cy="2127741"/>
          </a:xfrm>
          <a:prstGeom prst="rect">
            <a:avLst/>
          </a:prstGeom>
        </p:spPr>
      </p:pic>
      <p:sp>
        <p:nvSpPr>
          <p:cNvPr id="2" name="TextBox 1">
            <a:extLst>
              <a:ext uri="{FF2B5EF4-FFF2-40B4-BE49-F238E27FC236}">
                <a16:creationId xmlns:a16="http://schemas.microsoft.com/office/drawing/2014/main" id="{6EF27D3D-840C-4A4F-8477-1B164CE7F94D}"/>
              </a:ext>
            </a:extLst>
          </p:cNvPr>
          <p:cNvSpPr txBox="1"/>
          <p:nvPr/>
        </p:nvSpPr>
        <p:spPr>
          <a:xfrm>
            <a:off x="1097305" y="2316998"/>
            <a:ext cx="4998695"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127 Years of Protecting Families </a:t>
            </a:r>
          </a:p>
        </p:txBody>
      </p:sp>
      <p:pic>
        <p:nvPicPr>
          <p:cNvPr id="7" name="Picture 6">
            <a:extLst>
              <a:ext uri="{FF2B5EF4-FFF2-40B4-BE49-F238E27FC236}">
                <a16:creationId xmlns:a16="http://schemas.microsoft.com/office/drawing/2014/main" id="{7CF55F39-D1E0-427D-9070-BEFA461A58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2533" y="1229796"/>
            <a:ext cx="4262162" cy="4029075"/>
          </a:xfrm>
          <a:prstGeom prst="rect">
            <a:avLst/>
          </a:prstGeom>
        </p:spPr>
      </p:pic>
      <p:sp>
        <p:nvSpPr>
          <p:cNvPr id="3" name="TextBox 2">
            <a:extLst>
              <a:ext uri="{FF2B5EF4-FFF2-40B4-BE49-F238E27FC236}">
                <a16:creationId xmlns:a16="http://schemas.microsoft.com/office/drawing/2014/main" id="{0A1FCE45-FDF4-405D-832E-8C3D543122F6}"/>
              </a:ext>
            </a:extLst>
          </p:cNvPr>
          <p:cNvSpPr txBox="1"/>
          <p:nvPr/>
        </p:nvSpPr>
        <p:spPr>
          <a:xfrm>
            <a:off x="7854291" y="3930134"/>
            <a:ext cx="22186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Insert Picture here </a:t>
            </a:r>
          </a:p>
        </p:txBody>
      </p:sp>
    </p:spTree>
    <p:extLst>
      <p:ext uri="{BB962C8B-B14F-4D97-AF65-F5344CB8AC3E}">
        <p14:creationId xmlns:p14="http://schemas.microsoft.com/office/powerpoint/2010/main" val="1512440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81DA23D-3E5C-4F81-98E6-EA2040B886CB}"/>
              </a:ext>
            </a:extLst>
          </p:cNvPr>
          <p:cNvSpPr txBox="1"/>
          <p:nvPr/>
        </p:nvSpPr>
        <p:spPr>
          <a:xfrm>
            <a:off x="1780393" y="3920666"/>
            <a:ext cx="4800832" cy="2585323"/>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Current Income </a:t>
            </a:r>
            <a:r>
              <a:rPr lang="en-US" sz="2400" dirty="0">
                <a:solidFill>
                  <a:srgbClr val="4B4F54"/>
                </a:solidFill>
                <a:latin typeface="Arial" panose="020B0604020202020204" pitchFamily="34" charset="0"/>
                <a:cs typeface="Arial" panose="020B0604020202020204" pitchFamily="34" charset="0"/>
              </a:rPr>
              <a:t>L</a:t>
            </a:r>
            <a:r>
              <a:rPr kumimoji="0" lang="en-US" sz="2400" b="0" i="0" u="none" strike="noStrike" kern="1200" cap="none" spc="0" normalizeH="0" baseline="0" noProof="0" dirty="0" err="1">
                <a:ln>
                  <a:noFill/>
                </a:ln>
                <a:solidFill>
                  <a:srgbClr val="4B4F54"/>
                </a:solidFill>
                <a:effectLst/>
                <a:uLnTx/>
                <a:uFillTx/>
                <a:latin typeface="Arial" panose="020B0604020202020204" pitchFamily="34" charset="0"/>
                <a:ea typeface="+mn-ea"/>
                <a:cs typeface="Arial" panose="020B0604020202020204" pitchFamily="34" charset="0"/>
              </a:rPr>
              <a:t>evels</a:t>
            </a: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Current Savings</a:t>
            </a:r>
          </a:p>
          <a:p>
            <a:pPr marR="0" lvl="1"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Accumulated Debt</a:t>
            </a:r>
          </a:p>
          <a:p>
            <a:pPr marR="0" lvl="1" algn="l" defTabSz="914400" rtl="0" eaLnBrk="1" fontAlgn="auto" latinLnBrk="0" hangingPunct="1">
              <a:lnSpc>
                <a:spcPct val="100000"/>
              </a:lnSpc>
              <a:spcBef>
                <a:spcPts val="0"/>
              </a:spcBef>
              <a:spcAft>
                <a:spcPts val="0"/>
              </a:spcAft>
              <a:buClrTx/>
              <a:buSzTx/>
              <a:tabLst/>
              <a:defRPr/>
            </a:pP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endParaRPr lang="en-US" dirty="0"/>
          </a:p>
        </p:txBody>
      </p:sp>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Life Insurance Needs</a:t>
            </a:r>
          </a:p>
        </p:txBody>
      </p:sp>
      <p:sp>
        <p:nvSpPr>
          <p:cNvPr id="10" name="Shape 132">
            <a:extLst>
              <a:ext uri="{FF2B5EF4-FFF2-40B4-BE49-F238E27FC236}">
                <a16:creationId xmlns:a16="http://schemas.microsoft.com/office/drawing/2014/main" id="{E012AC54-636D-904D-99AC-A4DC11A434B9}"/>
              </a:ext>
            </a:extLst>
          </p:cNvPr>
          <p:cNvSpPr txBox="1"/>
          <p:nvPr/>
        </p:nvSpPr>
        <p:spPr>
          <a:xfrm>
            <a:off x="307263" y="1531703"/>
            <a:ext cx="11577474" cy="1982664"/>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How Much </a:t>
            </a:r>
            <a:r>
              <a:rPr lang="en-US" sz="3200" b="1" dirty="0">
                <a:solidFill>
                  <a:srgbClr val="0085AD"/>
                </a:solidFill>
                <a:latin typeface="Arial" panose="020B0604020202020204" pitchFamily="34" charset="0"/>
                <a:cs typeface="Arial" panose="020B0604020202020204" pitchFamily="34" charset="0"/>
              </a:rPr>
              <a:t>L</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ife</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 </a:t>
            </a:r>
            <a:r>
              <a:rPr lang="en-US" sz="3200" b="1" dirty="0">
                <a:solidFill>
                  <a:srgbClr val="0085AD"/>
                </a:solidFill>
                <a:latin typeface="Arial" panose="020B0604020202020204" pitchFamily="34" charset="0"/>
                <a:cs typeface="Arial" panose="020B0604020202020204" pitchFamily="34" charset="0"/>
              </a:rPr>
              <a:t>I</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nsurance</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 </a:t>
            </a:r>
            <a:r>
              <a:rPr lang="en-US" sz="3200" b="1" dirty="0">
                <a:solidFill>
                  <a:srgbClr val="0085AD"/>
                </a:solidFill>
                <a:latin typeface="Arial" panose="020B0604020202020204" pitchFamily="34" charset="0"/>
                <a:cs typeface="Arial" panose="020B0604020202020204" pitchFamily="34" charset="0"/>
              </a:rPr>
              <a:t>D</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o </a:t>
            </a:r>
            <a:r>
              <a:rPr lang="en-US" sz="3200" b="1" dirty="0">
                <a:solidFill>
                  <a:srgbClr val="0085AD"/>
                </a:solidFill>
                <a:latin typeface="Arial" panose="020B0604020202020204" pitchFamily="34" charset="0"/>
                <a:cs typeface="Arial" panose="020B0604020202020204" pitchFamily="34" charset="0"/>
              </a:rPr>
              <a:t>Y</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ou</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 </a:t>
            </a:r>
            <a:r>
              <a:rPr lang="en-US" sz="3200" b="1" dirty="0">
                <a:solidFill>
                  <a:srgbClr val="0085AD"/>
                </a:solidFill>
                <a:latin typeface="Arial" panose="020B0604020202020204" pitchFamily="34" charset="0"/>
                <a:cs typeface="Arial" panose="020B0604020202020204" pitchFamily="34" charset="0"/>
              </a:rPr>
              <a:t>N</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eed</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Every individual’s insurance needs are different based on various factors, including: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A16627F4-01A6-4DD1-A7EF-B782BD575C20}"/>
              </a:ext>
            </a:extLst>
          </p:cNvPr>
          <p:cNvPicPr>
            <a:picLocks noChangeAspect="1"/>
          </p:cNvPicPr>
          <p:nvPr/>
        </p:nvPicPr>
        <p:blipFill>
          <a:blip r:embed="rId4"/>
          <a:stretch>
            <a:fillRect/>
          </a:stretch>
        </p:blipFill>
        <p:spPr>
          <a:xfrm>
            <a:off x="1445023" y="3822284"/>
            <a:ext cx="670740" cy="658834"/>
          </a:xfrm>
          <a:prstGeom prst="rect">
            <a:avLst/>
          </a:prstGeom>
        </p:spPr>
      </p:pic>
      <p:pic>
        <p:nvPicPr>
          <p:cNvPr id="8" name="Picture 7">
            <a:extLst>
              <a:ext uri="{FF2B5EF4-FFF2-40B4-BE49-F238E27FC236}">
                <a16:creationId xmlns:a16="http://schemas.microsoft.com/office/drawing/2014/main" id="{F80920A7-CF84-448E-9C92-EAE291E8DE03}"/>
              </a:ext>
            </a:extLst>
          </p:cNvPr>
          <p:cNvPicPr>
            <a:picLocks noChangeAspect="1"/>
          </p:cNvPicPr>
          <p:nvPr/>
        </p:nvPicPr>
        <p:blipFill>
          <a:blip r:embed="rId5"/>
          <a:stretch>
            <a:fillRect/>
          </a:stretch>
        </p:blipFill>
        <p:spPr>
          <a:xfrm>
            <a:off x="6134274" y="4543448"/>
            <a:ext cx="671558" cy="632393"/>
          </a:xfrm>
          <a:prstGeom prst="rect">
            <a:avLst/>
          </a:prstGeom>
        </p:spPr>
      </p:pic>
      <p:pic>
        <p:nvPicPr>
          <p:cNvPr id="11" name="Picture 10">
            <a:extLst>
              <a:ext uri="{FF2B5EF4-FFF2-40B4-BE49-F238E27FC236}">
                <a16:creationId xmlns:a16="http://schemas.microsoft.com/office/drawing/2014/main" id="{A0301F85-AFC1-4206-B915-87E37E540212}"/>
              </a:ext>
            </a:extLst>
          </p:cNvPr>
          <p:cNvPicPr>
            <a:picLocks noChangeAspect="1"/>
          </p:cNvPicPr>
          <p:nvPr/>
        </p:nvPicPr>
        <p:blipFill>
          <a:blip r:embed="rId6"/>
          <a:stretch>
            <a:fillRect/>
          </a:stretch>
        </p:blipFill>
        <p:spPr>
          <a:xfrm>
            <a:off x="1438535" y="4672734"/>
            <a:ext cx="677228" cy="481300"/>
          </a:xfrm>
          <a:prstGeom prst="rect">
            <a:avLst/>
          </a:prstGeom>
        </p:spPr>
      </p:pic>
      <p:sp>
        <p:nvSpPr>
          <p:cNvPr id="18" name="TextBox 17">
            <a:extLst>
              <a:ext uri="{FF2B5EF4-FFF2-40B4-BE49-F238E27FC236}">
                <a16:creationId xmlns:a16="http://schemas.microsoft.com/office/drawing/2014/main" id="{08C1BAA8-5045-4390-9BF0-AD024108CE83}"/>
              </a:ext>
            </a:extLst>
          </p:cNvPr>
          <p:cNvSpPr txBox="1"/>
          <p:nvPr/>
        </p:nvSpPr>
        <p:spPr>
          <a:xfrm>
            <a:off x="6504439" y="3514367"/>
            <a:ext cx="5317963" cy="2585323"/>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Tx/>
              <a:buSzTx/>
              <a:tabLst/>
              <a:defRPr/>
            </a:pP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Future Education </a:t>
            </a:r>
            <a:r>
              <a:rPr lang="en-US" sz="2400" dirty="0">
                <a:solidFill>
                  <a:srgbClr val="4B4F54"/>
                </a:solidFill>
                <a:latin typeface="Arial" panose="020B0604020202020204" pitchFamily="34" charset="0"/>
                <a:cs typeface="Arial" panose="020B0604020202020204" pitchFamily="34" charset="0"/>
              </a:rPr>
              <a:t>N</a:t>
            </a:r>
            <a:r>
              <a:rPr kumimoji="0" lang="en-US" sz="2400" b="0" i="0" u="none" strike="noStrike" kern="1200" cap="none" spc="0" normalizeH="0" baseline="0" noProof="0" dirty="0" err="1">
                <a:ln>
                  <a:noFill/>
                </a:ln>
                <a:solidFill>
                  <a:srgbClr val="4B4F54"/>
                </a:solidFill>
                <a:effectLst/>
                <a:uLnTx/>
                <a:uFillTx/>
                <a:latin typeface="Arial" panose="020B0604020202020204" pitchFamily="34" charset="0"/>
                <a:ea typeface="+mn-ea"/>
                <a:cs typeface="Arial" panose="020B0604020202020204" pitchFamily="34" charset="0"/>
              </a:rPr>
              <a:t>eeds</a:t>
            </a: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Retirement and Financial </a:t>
            </a:r>
            <a:r>
              <a:rPr lang="en-US" sz="2400" dirty="0">
                <a:solidFill>
                  <a:srgbClr val="4B4F54"/>
                </a:solidFill>
                <a:latin typeface="Arial" panose="020B0604020202020204" pitchFamily="34" charset="0"/>
                <a:cs typeface="Arial" panose="020B0604020202020204" pitchFamily="34" charset="0"/>
              </a:rPr>
              <a:t>G</a:t>
            </a:r>
            <a:r>
              <a:rPr kumimoji="0" lang="en-US" sz="2400" b="0" i="0" u="none" strike="noStrike" kern="1200" cap="none" spc="0" normalizeH="0" baseline="0" noProof="0" dirty="0" err="1">
                <a:ln>
                  <a:noFill/>
                </a:ln>
                <a:solidFill>
                  <a:srgbClr val="4B4F54"/>
                </a:solidFill>
                <a:effectLst/>
                <a:uLnTx/>
                <a:uFillTx/>
                <a:latin typeface="Arial" panose="020B0604020202020204" pitchFamily="34" charset="0"/>
                <a:ea typeface="+mn-ea"/>
                <a:cs typeface="Arial" panose="020B0604020202020204" pitchFamily="34" charset="0"/>
              </a:rPr>
              <a:t>oals</a:t>
            </a: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Your Age and Life </a:t>
            </a:r>
            <a:r>
              <a:rPr lang="en-US" sz="2400" dirty="0">
                <a:solidFill>
                  <a:srgbClr val="4B4F54"/>
                </a:solidFill>
                <a:latin typeface="Arial" panose="020B0604020202020204" pitchFamily="34" charset="0"/>
                <a:cs typeface="Arial" panose="020B0604020202020204" pitchFamily="34" charset="0"/>
              </a:rPr>
              <a:t>S</a:t>
            </a:r>
            <a:r>
              <a:rPr kumimoji="0" lang="en-US" sz="2400" b="0" i="0" u="none" strike="noStrike" kern="1200" cap="none" spc="0" normalizeH="0" baseline="0" noProof="0" dirty="0" err="1">
                <a:ln>
                  <a:noFill/>
                </a:ln>
                <a:solidFill>
                  <a:srgbClr val="4B4F54"/>
                </a:solidFill>
                <a:effectLst/>
                <a:uLnTx/>
                <a:uFillTx/>
                <a:latin typeface="Arial" panose="020B0604020202020204" pitchFamily="34" charset="0"/>
                <a:ea typeface="+mn-ea"/>
                <a:cs typeface="Arial" panose="020B0604020202020204" pitchFamily="34" charset="0"/>
              </a:rPr>
              <a:t>tage</a:t>
            </a: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endParaRPr lang="en-US" dirty="0"/>
          </a:p>
        </p:txBody>
      </p:sp>
      <p:pic>
        <p:nvPicPr>
          <p:cNvPr id="20" name="Picture 19">
            <a:extLst>
              <a:ext uri="{FF2B5EF4-FFF2-40B4-BE49-F238E27FC236}">
                <a16:creationId xmlns:a16="http://schemas.microsoft.com/office/drawing/2014/main" id="{F829EC5D-32BC-4B25-8457-502E3D3DD987}"/>
              </a:ext>
            </a:extLst>
          </p:cNvPr>
          <p:cNvPicPr>
            <a:picLocks noChangeAspect="1"/>
          </p:cNvPicPr>
          <p:nvPr/>
        </p:nvPicPr>
        <p:blipFill>
          <a:blip r:embed="rId7"/>
          <a:stretch>
            <a:fillRect/>
          </a:stretch>
        </p:blipFill>
        <p:spPr>
          <a:xfrm>
            <a:off x="1412639" y="5390050"/>
            <a:ext cx="703124" cy="632395"/>
          </a:xfrm>
          <a:prstGeom prst="rect">
            <a:avLst/>
          </a:prstGeom>
        </p:spPr>
      </p:pic>
      <p:pic>
        <p:nvPicPr>
          <p:cNvPr id="22" name="Picture 21">
            <a:extLst>
              <a:ext uri="{FF2B5EF4-FFF2-40B4-BE49-F238E27FC236}">
                <a16:creationId xmlns:a16="http://schemas.microsoft.com/office/drawing/2014/main" id="{0D609B9E-9872-4978-9168-7D56398B3FEF}"/>
              </a:ext>
            </a:extLst>
          </p:cNvPr>
          <p:cNvPicPr>
            <a:picLocks noChangeAspect="1"/>
          </p:cNvPicPr>
          <p:nvPr/>
        </p:nvPicPr>
        <p:blipFill>
          <a:blip r:embed="rId8"/>
          <a:stretch>
            <a:fillRect/>
          </a:stretch>
        </p:blipFill>
        <p:spPr>
          <a:xfrm>
            <a:off x="5931662" y="5312697"/>
            <a:ext cx="930448" cy="632394"/>
          </a:xfrm>
          <a:prstGeom prst="rect">
            <a:avLst/>
          </a:prstGeom>
        </p:spPr>
      </p:pic>
      <p:pic>
        <p:nvPicPr>
          <p:cNvPr id="24" name="Picture 23">
            <a:extLst>
              <a:ext uri="{FF2B5EF4-FFF2-40B4-BE49-F238E27FC236}">
                <a16:creationId xmlns:a16="http://schemas.microsoft.com/office/drawing/2014/main" id="{4F761E7D-02E4-413C-92C7-C7F29299208D}"/>
              </a:ext>
            </a:extLst>
          </p:cNvPr>
          <p:cNvPicPr>
            <a:picLocks noChangeAspect="1"/>
          </p:cNvPicPr>
          <p:nvPr/>
        </p:nvPicPr>
        <p:blipFill>
          <a:blip r:embed="rId9"/>
          <a:stretch>
            <a:fillRect/>
          </a:stretch>
        </p:blipFill>
        <p:spPr>
          <a:xfrm>
            <a:off x="5994999" y="3785324"/>
            <a:ext cx="1018879" cy="621268"/>
          </a:xfrm>
          <a:prstGeom prst="rect">
            <a:avLst/>
          </a:prstGeom>
        </p:spPr>
      </p:pic>
    </p:spTree>
    <p:extLst>
      <p:ext uri="{BB962C8B-B14F-4D97-AF65-F5344CB8AC3E}">
        <p14:creationId xmlns:p14="http://schemas.microsoft.com/office/powerpoint/2010/main" val="371803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Effect transition="in" filter="fade">
                                      <p:cBhvr>
                                        <p:cTn id="25" dur="500"/>
                                        <p:tgtEl>
                                          <p:spTgt spid="16">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xEl>
                                              <p:pRg st="4" end="4"/>
                                            </p:txEl>
                                          </p:spTgt>
                                        </p:tgtEl>
                                        <p:attrNameLst>
                                          <p:attrName>style.visibility</p:attrName>
                                        </p:attrNameLst>
                                      </p:cBhvr>
                                      <p:to>
                                        <p:strVal val="visible"/>
                                      </p:to>
                                    </p:set>
                                    <p:animEffect transition="in" filter="fade">
                                      <p:cBhvr>
                                        <p:cTn id="33" dur="500"/>
                                        <p:tgtEl>
                                          <p:spTgt spid="16">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8">
                                            <p:txEl>
                                              <p:pRg st="1" end="1"/>
                                            </p:txEl>
                                          </p:spTgt>
                                        </p:tgtEl>
                                        <p:attrNameLst>
                                          <p:attrName>style.visibility</p:attrName>
                                        </p:attrNameLst>
                                      </p:cBhvr>
                                      <p:to>
                                        <p:strVal val="visible"/>
                                      </p:to>
                                    </p:set>
                                    <p:animEffect transition="in" filter="fade">
                                      <p:cBhvr>
                                        <p:cTn id="41" dur="500"/>
                                        <p:tgtEl>
                                          <p:spTgt spid="18">
                                            <p:txEl>
                                              <p:pRg st="1" end="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xEl>
                                              <p:pRg st="3" end="3"/>
                                            </p:txEl>
                                          </p:spTgt>
                                        </p:tgtEl>
                                        <p:attrNameLst>
                                          <p:attrName>style.visibility</p:attrName>
                                        </p:attrNameLst>
                                      </p:cBhvr>
                                      <p:to>
                                        <p:strVal val="visible"/>
                                      </p:to>
                                    </p:set>
                                    <p:animEffect transition="in" filter="fade">
                                      <p:cBhvr>
                                        <p:cTn id="49" dur="500"/>
                                        <p:tgtEl>
                                          <p:spTgt spid="18">
                                            <p:txEl>
                                              <p:pRg st="3" end="3"/>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xEl>
                                              <p:pRg st="5" end="5"/>
                                            </p:txEl>
                                          </p:spTgt>
                                        </p:tgtEl>
                                        <p:attrNameLst>
                                          <p:attrName>style.visibility</p:attrName>
                                        </p:attrNameLst>
                                      </p:cBhvr>
                                      <p:to>
                                        <p:strVal val="visible"/>
                                      </p:to>
                                    </p:set>
                                    <p:animEffect transition="in" filter="fade">
                                      <p:cBhvr>
                                        <p:cTn id="57" dur="500"/>
                                        <p:tgtEl>
                                          <p:spTgt spid="18">
                                            <p:txEl>
                                              <p:pRg st="5" end="5"/>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Life Insurance Needs</a:t>
            </a:r>
          </a:p>
        </p:txBody>
      </p:sp>
      <p:sp>
        <p:nvSpPr>
          <p:cNvPr id="10" name="Shape 132">
            <a:extLst>
              <a:ext uri="{FF2B5EF4-FFF2-40B4-BE49-F238E27FC236}">
                <a16:creationId xmlns:a16="http://schemas.microsoft.com/office/drawing/2014/main" id="{E012AC54-636D-904D-99AC-A4DC11A434B9}"/>
              </a:ext>
            </a:extLst>
          </p:cNvPr>
          <p:cNvSpPr txBox="1"/>
          <p:nvPr/>
        </p:nvSpPr>
        <p:spPr>
          <a:xfrm>
            <a:off x="3611794" y="3202347"/>
            <a:ext cx="9413760" cy="2273243"/>
          </a:xfrm>
          <a:prstGeom prst="rect">
            <a:avLst/>
          </a:prstGeom>
          <a:noFill/>
          <a:ln>
            <a:noFill/>
          </a:ln>
        </p:spPr>
        <p:txBody>
          <a:bodyPr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7" name="Shape 132">
            <a:extLst>
              <a:ext uri="{FF2B5EF4-FFF2-40B4-BE49-F238E27FC236}">
                <a16:creationId xmlns:a16="http://schemas.microsoft.com/office/drawing/2014/main" id="{0860C29A-E1E2-4960-A1FA-84938F67BB27}"/>
              </a:ext>
            </a:extLst>
          </p:cNvPr>
          <p:cNvSpPr txBox="1"/>
          <p:nvPr/>
        </p:nvSpPr>
        <p:spPr>
          <a:xfrm>
            <a:off x="204185" y="1506500"/>
            <a:ext cx="11618218" cy="10081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Let's</a:t>
            </a:r>
            <a:r>
              <a:rPr kumimoji="0" lang="en-US" sz="2800" b="1" i="0" strike="noStrike" kern="1200" cap="none" spc="0" normalizeH="0" noProof="0" dirty="0">
                <a:ln>
                  <a:noFill/>
                </a:ln>
                <a:solidFill>
                  <a:srgbClr val="0085AD"/>
                </a:solidFill>
                <a:effectLst/>
                <a:uLnTx/>
                <a:uFillTx/>
                <a:latin typeface="Arial" panose="020B0604020202020204" pitchFamily="34" charset="0"/>
                <a:cs typeface="Arial" panose="020B0604020202020204" pitchFamily="34" charset="0"/>
              </a:rPr>
              <a:t> look at the stages for a male 25 married with 2 children ages 1 and 2, earning $40,000 a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aseline="0" dirty="0">
              <a:solidFill>
                <a:srgbClr val="4B4F54"/>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i="0"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8" name="Shape 132">
            <a:extLst>
              <a:ext uri="{FF2B5EF4-FFF2-40B4-BE49-F238E27FC236}">
                <a16:creationId xmlns:a16="http://schemas.microsoft.com/office/drawing/2014/main" id="{8070714C-ACA6-4972-8309-EFB591856722}"/>
              </a:ext>
            </a:extLst>
          </p:cNvPr>
          <p:cNvSpPr txBox="1"/>
          <p:nvPr/>
        </p:nvSpPr>
        <p:spPr>
          <a:xfrm>
            <a:off x="1147440" y="2600628"/>
            <a:ext cx="4472718" cy="4419084"/>
          </a:xfrm>
          <a:prstGeom prst="rect">
            <a:avLst/>
          </a:prstGeom>
          <a:noFill/>
          <a:ln>
            <a:noFill/>
          </a:ln>
        </p:spPr>
        <p:txBody>
          <a:bodyPr lIns="91425" tIns="91425" rIns="91425" bIns="91425" anchor="t" anchorCtr="0">
            <a:noAutofit/>
          </a:bodyPr>
          <a:lstStyle/>
          <a:p>
            <a:pPr lvl="0">
              <a:defRPr/>
            </a:pPr>
            <a:r>
              <a:rPr lang="en-US" sz="2400" b="1" dirty="0">
                <a:solidFill>
                  <a:srgbClr val="4B4F54"/>
                </a:solidFill>
                <a:latin typeface="Arial" panose="020B0604020202020204" pitchFamily="34" charset="0"/>
                <a:cs typeface="Arial" panose="020B0604020202020204" pitchFamily="34" charset="0"/>
              </a:rPr>
              <a:t>Liabilities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Student loans $50,000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Mortgage $125,000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Auto loans $15,000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Credit Cards $10,000</a:t>
            </a:r>
          </a:p>
          <a:p>
            <a:pPr marL="342900" lvl="0" indent="-342900">
              <a:buFont typeface="Arial" panose="020B0604020202020204" pitchFamily="34" charset="0"/>
              <a:buChar char="•"/>
              <a:defRPr/>
            </a:pPr>
            <a:endParaRPr lang="en-US" sz="2400" dirty="0">
              <a:solidFill>
                <a:srgbClr val="4B4F54"/>
              </a:solidFill>
              <a:latin typeface="Arial" panose="020B0604020202020204" pitchFamily="34" charset="0"/>
              <a:cs typeface="Arial" panose="020B0604020202020204" pitchFamily="34" charset="0"/>
            </a:endParaRPr>
          </a:p>
          <a:p>
            <a:pPr lvl="0">
              <a:defRPr/>
            </a:pPr>
            <a:r>
              <a:rPr lang="en-US" sz="2400" b="1" dirty="0">
                <a:solidFill>
                  <a:srgbClr val="4B4F54"/>
                </a:solidFill>
                <a:latin typeface="Arial" panose="020B0604020202020204" pitchFamily="34" charset="0"/>
                <a:cs typeface="Arial" panose="020B0604020202020204" pitchFamily="34" charset="0"/>
              </a:rPr>
              <a:t>Final Expense Needs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$15,000</a:t>
            </a:r>
          </a:p>
          <a:p>
            <a:pPr lvl="0">
              <a:defRPr/>
            </a:pPr>
            <a:endParaRPr lang="en-US" sz="2400" dirty="0">
              <a:solidFill>
                <a:srgbClr val="4B4F54"/>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9" name="Shape 132">
            <a:extLst>
              <a:ext uri="{FF2B5EF4-FFF2-40B4-BE49-F238E27FC236}">
                <a16:creationId xmlns:a16="http://schemas.microsoft.com/office/drawing/2014/main" id="{8C6A1BC6-DA91-46EC-8930-079361065494}"/>
              </a:ext>
            </a:extLst>
          </p:cNvPr>
          <p:cNvSpPr txBox="1"/>
          <p:nvPr/>
        </p:nvSpPr>
        <p:spPr>
          <a:xfrm>
            <a:off x="6406430" y="2505897"/>
            <a:ext cx="5415973" cy="4419084"/>
          </a:xfrm>
          <a:prstGeom prst="rect">
            <a:avLst/>
          </a:prstGeom>
          <a:noFill/>
          <a:ln>
            <a:noFill/>
          </a:ln>
        </p:spPr>
        <p:txBody>
          <a:bodyPr lIns="91425" tIns="91425" rIns="91425" bIns="91425" anchor="t" anchorCtr="0">
            <a:noAutofit/>
          </a:bodyPr>
          <a:lstStyle/>
          <a:p>
            <a:pPr lvl="0">
              <a:defRPr/>
            </a:pPr>
            <a:r>
              <a:rPr lang="en-US" sz="2400" b="1" dirty="0">
                <a:solidFill>
                  <a:srgbClr val="4B4F54"/>
                </a:solidFill>
                <a:latin typeface="Arial" panose="020B0604020202020204" pitchFamily="34" charset="0"/>
                <a:cs typeface="Arial" panose="020B0604020202020204" pitchFamily="34" charset="0"/>
              </a:rPr>
              <a:t>Needs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Income replacement	$1,200,000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Liabilities			$215,000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College fund		$160,000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Final Expense		$15,000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Current insurance	($40,000)</a:t>
            </a:r>
          </a:p>
          <a:p>
            <a:pPr lvl="0">
              <a:defRPr/>
            </a:pPr>
            <a:endParaRPr lang="en-US" sz="2400" dirty="0">
              <a:solidFill>
                <a:srgbClr val="4B4F54"/>
              </a:solidFill>
              <a:latin typeface="Arial" panose="020B0604020202020204" pitchFamily="34" charset="0"/>
              <a:cs typeface="Arial" panose="020B0604020202020204" pitchFamily="34" charset="0"/>
            </a:endParaRPr>
          </a:p>
          <a:p>
            <a:pPr lvl="0">
              <a:defRPr/>
            </a:pPr>
            <a:r>
              <a:rPr lang="en-US" sz="3200" b="1" dirty="0">
                <a:solidFill>
                  <a:srgbClr val="4B4F54"/>
                </a:solidFill>
                <a:latin typeface="Arial" panose="020B0604020202020204" pitchFamily="34" charset="0"/>
                <a:cs typeface="Arial" panose="020B0604020202020204" pitchFamily="34" charset="0"/>
              </a:rPr>
              <a:t>Total Need     $1,550,000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11" name="Shape 132">
            <a:extLst>
              <a:ext uri="{FF2B5EF4-FFF2-40B4-BE49-F238E27FC236}">
                <a16:creationId xmlns:a16="http://schemas.microsoft.com/office/drawing/2014/main" id="{87ADE3FC-7DAF-42B9-A5DD-2D924CB3ABFA}"/>
              </a:ext>
            </a:extLst>
          </p:cNvPr>
          <p:cNvSpPr txBox="1"/>
          <p:nvPr/>
        </p:nvSpPr>
        <p:spPr>
          <a:xfrm>
            <a:off x="1147440" y="5764683"/>
            <a:ext cx="5415973" cy="1008100"/>
          </a:xfrm>
          <a:prstGeom prst="rect">
            <a:avLst/>
          </a:prstGeom>
          <a:noFill/>
          <a:ln>
            <a:noFill/>
          </a:ln>
        </p:spPr>
        <p:txBody>
          <a:bodyPr lIns="91425" tIns="91425" rIns="91425" bIns="91425" anchor="t" anchorCtr="0">
            <a:noAutofit/>
          </a:bodyPr>
          <a:lstStyle/>
          <a:p>
            <a:pPr lvl="0">
              <a:defRPr/>
            </a:pPr>
            <a:r>
              <a:rPr lang="en-US" sz="2400" b="1" dirty="0">
                <a:solidFill>
                  <a:srgbClr val="4B4F54"/>
                </a:solidFill>
                <a:latin typeface="Arial" panose="020B0604020202020204" pitchFamily="34" charset="0"/>
                <a:cs typeface="Arial" panose="020B0604020202020204" pitchFamily="34" charset="0"/>
              </a:rPr>
              <a:t>Current Insurance Through Work</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$40,000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4B0C44E-8669-45BC-93CD-9FF98D6C8F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800" y="4081821"/>
            <a:ext cx="2795588" cy="2795588"/>
          </a:xfrm>
          <a:prstGeom prst="rect">
            <a:avLst/>
          </a:prstGeom>
        </p:spPr>
      </p:pic>
    </p:spTree>
    <p:extLst>
      <p:ext uri="{BB962C8B-B14F-4D97-AF65-F5344CB8AC3E}">
        <p14:creationId xmlns:p14="http://schemas.microsoft.com/office/powerpoint/2010/main" val="40551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500"/>
                                        <p:tgtEl>
                                          <p:spTgt spid="8">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fade">
                                      <p:cBhvr>
                                        <p:cTn id="29" dur="500"/>
                                        <p:tgtEl>
                                          <p:spTgt spid="8">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500"/>
                                        <p:tgtEl>
                                          <p:spTgt spid="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fade">
                                      <p:cBhvr>
                                        <p:cTn id="37" dur="500"/>
                                        <p:tgtEl>
                                          <p:spTgt spid="11">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xEl>
                                              <p:pRg st="1" end="1"/>
                                            </p:txEl>
                                          </p:spTgt>
                                        </p:tgtEl>
                                        <p:attrNameLst>
                                          <p:attrName>style.visibility</p:attrName>
                                        </p:attrNameLst>
                                      </p:cBhvr>
                                      <p:to>
                                        <p:strVal val="visible"/>
                                      </p:to>
                                    </p:set>
                                    <p:animEffect transition="in" filter="fade">
                                      <p:cBhvr>
                                        <p:cTn id="40" dur="500"/>
                                        <p:tgtEl>
                                          <p:spTgt spid="11">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animEffect transition="in" filter="fade">
                                      <p:cBhvr>
                                        <p:cTn id="45" dur="500"/>
                                        <p:tgtEl>
                                          <p:spTgt spid="9">
                                            <p:txEl>
                                              <p:pRg st="0" end="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9">
                                            <p:txEl>
                                              <p:pRg st="1" end="1"/>
                                            </p:txEl>
                                          </p:spTgt>
                                        </p:tgtEl>
                                        <p:attrNameLst>
                                          <p:attrName>style.visibility</p:attrName>
                                        </p:attrNameLst>
                                      </p:cBhvr>
                                      <p:to>
                                        <p:strVal val="visible"/>
                                      </p:to>
                                    </p:set>
                                    <p:animEffect transition="in" filter="fade">
                                      <p:cBhvr>
                                        <p:cTn id="48" dur="500"/>
                                        <p:tgtEl>
                                          <p:spTgt spid="9">
                                            <p:txEl>
                                              <p:pRg st="1" end="1"/>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9">
                                            <p:txEl>
                                              <p:pRg st="2" end="2"/>
                                            </p:txEl>
                                          </p:spTgt>
                                        </p:tgtEl>
                                        <p:attrNameLst>
                                          <p:attrName>style.visibility</p:attrName>
                                        </p:attrNameLst>
                                      </p:cBhvr>
                                      <p:to>
                                        <p:strVal val="visible"/>
                                      </p:to>
                                    </p:set>
                                    <p:animEffect transition="in" filter="fade">
                                      <p:cBhvr>
                                        <p:cTn id="51" dur="500"/>
                                        <p:tgtEl>
                                          <p:spTgt spid="9">
                                            <p:txEl>
                                              <p:pRg st="2" end="2"/>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9">
                                            <p:txEl>
                                              <p:pRg st="3" end="3"/>
                                            </p:txEl>
                                          </p:spTgt>
                                        </p:tgtEl>
                                        <p:attrNameLst>
                                          <p:attrName>style.visibility</p:attrName>
                                        </p:attrNameLst>
                                      </p:cBhvr>
                                      <p:to>
                                        <p:strVal val="visible"/>
                                      </p:to>
                                    </p:set>
                                    <p:animEffect transition="in" filter="fade">
                                      <p:cBhvr>
                                        <p:cTn id="54" dur="500"/>
                                        <p:tgtEl>
                                          <p:spTgt spid="9">
                                            <p:txEl>
                                              <p:pRg st="3" end="3"/>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9">
                                            <p:txEl>
                                              <p:pRg st="4" end="4"/>
                                            </p:txEl>
                                          </p:spTgt>
                                        </p:tgtEl>
                                        <p:attrNameLst>
                                          <p:attrName>style.visibility</p:attrName>
                                        </p:attrNameLst>
                                      </p:cBhvr>
                                      <p:to>
                                        <p:strVal val="visible"/>
                                      </p:to>
                                    </p:set>
                                    <p:animEffect transition="in" filter="fade">
                                      <p:cBhvr>
                                        <p:cTn id="57" dur="500"/>
                                        <p:tgtEl>
                                          <p:spTgt spid="9">
                                            <p:txEl>
                                              <p:pRg st="4" end="4"/>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9">
                                            <p:txEl>
                                              <p:pRg st="5" end="5"/>
                                            </p:txEl>
                                          </p:spTgt>
                                        </p:tgtEl>
                                        <p:attrNameLst>
                                          <p:attrName>style.visibility</p:attrName>
                                        </p:attrNameLst>
                                      </p:cBhvr>
                                      <p:to>
                                        <p:strVal val="visible"/>
                                      </p:to>
                                    </p:set>
                                    <p:animEffect transition="in" filter="fade">
                                      <p:cBhvr>
                                        <p:cTn id="60" dur="500"/>
                                        <p:tgtEl>
                                          <p:spTgt spid="9">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9">
                                            <p:txEl>
                                              <p:pRg st="7" end="7"/>
                                            </p:txEl>
                                          </p:spTgt>
                                        </p:tgtEl>
                                        <p:attrNameLst>
                                          <p:attrName>style.visibility</p:attrName>
                                        </p:attrNameLst>
                                      </p:cBhvr>
                                      <p:to>
                                        <p:strVal val="visible"/>
                                      </p:to>
                                    </p:set>
                                    <p:animEffect transition="in" filter="fade">
                                      <p:cBhvr>
                                        <p:cTn id="65" dur="500"/>
                                        <p:tgtEl>
                                          <p:spTgt spid="9">
                                            <p:txEl>
                                              <p:pRg st="7" end="7"/>
                                            </p:txEl>
                                          </p:spTgt>
                                        </p:tgtEl>
                                      </p:cBhvr>
                                    </p:animEffect>
                                  </p:childTnLst>
                                </p:cTn>
                              </p:par>
                              <p:par>
                                <p:cTn id="66" presetID="10" presetClass="entr" presetSubtype="0" fill="hold" nodeType="withEffect">
                                  <p:stCondLst>
                                    <p:cond delay="200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Life Insurance Needs</a:t>
            </a:r>
          </a:p>
        </p:txBody>
      </p:sp>
      <p:sp>
        <p:nvSpPr>
          <p:cNvPr id="10" name="Shape 132">
            <a:extLst>
              <a:ext uri="{FF2B5EF4-FFF2-40B4-BE49-F238E27FC236}">
                <a16:creationId xmlns:a16="http://schemas.microsoft.com/office/drawing/2014/main" id="{E012AC54-636D-904D-99AC-A4DC11A434B9}"/>
              </a:ext>
            </a:extLst>
          </p:cNvPr>
          <p:cNvSpPr txBox="1"/>
          <p:nvPr/>
        </p:nvSpPr>
        <p:spPr>
          <a:xfrm>
            <a:off x="3611794" y="3202347"/>
            <a:ext cx="9413760" cy="2273243"/>
          </a:xfrm>
          <a:prstGeom prst="rect">
            <a:avLst/>
          </a:prstGeom>
          <a:noFill/>
          <a:ln>
            <a:noFill/>
          </a:ln>
        </p:spPr>
        <p:txBody>
          <a:bodyPr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7" name="Shape 132">
            <a:extLst>
              <a:ext uri="{FF2B5EF4-FFF2-40B4-BE49-F238E27FC236}">
                <a16:creationId xmlns:a16="http://schemas.microsoft.com/office/drawing/2014/main" id="{0860C29A-E1E2-4960-A1FA-84938F67BB27}"/>
              </a:ext>
            </a:extLst>
          </p:cNvPr>
          <p:cNvSpPr txBox="1"/>
          <p:nvPr/>
        </p:nvSpPr>
        <p:spPr>
          <a:xfrm>
            <a:off x="204185" y="1506500"/>
            <a:ext cx="11618218" cy="601999"/>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Now 20 years later </a:t>
            </a:r>
            <a:r>
              <a:rPr lang="en-US" sz="2800" b="1" dirty="0">
                <a:solidFill>
                  <a:srgbClr val="0085AD"/>
                </a:solidFill>
                <a:latin typeface="Arial" panose="020B0604020202020204" pitchFamily="34" charset="0"/>
                <a:cs typeface="Arial" panose="020B0604020202020204" pitchFamily="34" charset="0"/>
              </a:rPr>
              <a:t>45</a:t>
            </a:r>
            <a:r>
              <a:rPr kumimoji="0" lang="en-US" sz="2800" b="1" i="0" strike="noStrike" kern="1200" cap="none" spc="0" normalizeH="0" noProof="0" dirty="0">
                <a:ln>
                  <a:noFill/>
                </a:ln>
                <a:solidFill>
                  <a:srgbClr val="0085AD"/>
                </a:solidFill>
                <a:effectLst/>
                <a:uLnTx/>
                <a:uFillTx/>
                <a:latin typeface="Arial" panose="020B0604020202020204" pitchFamily="34" charset="0"/>
                <a:cs typeface="Arial" panose="020B0604020202020204" pitchFamily="34" charset="0"/>
              </a:rPr>
              <a:t> married with 2 children ages 21 and 22, earning $60,000 a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aseline="0" dirty="0">
              <a:solidFill>
                <a:srgbClr val="4B4F54"/>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i="0"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8" name="Shape 132">
            <a:extLst>
              <a:ext uri="{FF2B5EF4-FFF2-40B4-BE49-F238E27FC236}">
                <a16:creationId xmlns:a16="http://schemas.microsoft.com/office/drawing/2014/main" id="{8070714C-ACA6-4972-8309-EFB591856722}"/>
              </a:ext>
            </a:extLst>
          </p:cNvPr>
          <p:cNvSpPr txBox="1"/>
          <p:nvPr/>
        </p:nvSpPr>
        <p:spPr>
          <a:xfrm>
            <a:off x="1041041" y="2711410"/>
            <a:ext cx="5141506" cy="4419084"/>
          </a:xfrm>
          <a:prstGeom prst="rect">
            <a:avLst/>
          </a:prstGeom>
          <a:noFill/>
          <a:ln>
            <a:noFill/>
          </a:ln>
        </p:spPr>
        <p:txBody>
          <a:bodyPr lIns="91425" tIns="91425" rIns="91425" bIns="91425" anchor="t" anchorCtr="0">
            <a:noAutofit/>
          </a:bodyPr>
          <a:lstStyle/>
          <a:p>
            <a:pPr lvl="0">
              <a:defRPr/>
            </a:pPr>
            <a:r>
              <a:rPr lang="en-US" sz="2400" b="1" dirty="0">
                <a:solidFill>
                  <a:srgbClr val="4B4F54"/>
                </a:solidFill>
                <a:latin typeface="Arial" panose="020B0604020202020204" pitchFamily="34" charset="0"/>
                <a:cs typeface="Arial" panose="020B0604020202020204" pitchFamily="34" charset="0"/>
              </a:rPr>
              <a:t>Liabilities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Mortgage $175,000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Auto loans $20,000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Credit Cards $15,000</a:t>
            </a:r>
          </a:p>
          <a:p>
            <a:pPr marL="342900" lvl="0" indent="-342900">
              <a:buFont typeface="Arial" panose="020B0604020202020204" pitchFamily="34" charset="0"/>
              <a:buChar char="•"/>
              <a:defRPr/>
            </a:pPr>
            <a:endParaRPr lang="en-US" sz="2400" dirty="0">
              <a:solidFill>
                <a:srgbClr val="4B4F54"/>
              </a:solidFill>
              <a:latin typeface="Arial" panose="020B0604020202020204" pitchFamily="34" charset="0"/>
              <a:cs typeface="Arial" panose="020B0604020202020204" pitchFamily="34" charset="0"/>
            </a:endParaRPr>
          </a:p>
          <a:p>
            <a:pPr lvl="0">
              <a:defRPr/>
            </a:pPr>
            <a:r>
              <a:rPr lang="en-US" sz="2400" b="1" dirty="0">
                <a:solidFill>
                  <a:srgbClr val="4B4F54"/>
                </a:solidFill>
                <a:latin typeface="Arial" panose="020B0604020202020204" pitchFamily="34" charset="0"/>
                <a:cs typeface="Arial" panose="020B0604020202020204" pitchFamily="34" charset="0"/>
              </a:rPr>
              <a:t>Final Expense Needs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$15,000</a:t>
            </a:r>
          </a:p>
          <a:p>
            <a:pPr lvl="0">
              <a:defRPr/>
            </a:pPr>
            <a:endParaRPr lang="en-US" sz="2400" dirty="0">
              <a:solidFill>
                <a:srgbClr val="4B4F54"/>
              </a:solidFill>
              <a:latin typeface="Arial" panose="020B0604020202020204" pitchFamily="34" charset="0"/>
              <a:cs typeface="Arial" panose="020B0604020202020204" pitchFamily="34" charset="0"/>
            </a:endParaRPr>
          </a:p>
          <a:p>
            <a:pPr lvl="0">
              <a:defRPr/>
            </a:pPr>
            <a:r>
              <a:rPr lang="en-US" sz="2400" b="1" dirty="0">
                <a:solidFill>
                  <a:srgbClr val="4B4F54"/>
                </a:solidFill>
                <a:latin typeface="Arial" panose="020B0604020202020204" pitchFamily="34" charset="0"/>
                <a:cs typeface="Arial" panose="020B0604020202020204" pitchFamily="34" charset="0"/>
              </a:rPr>
              <a:t>Current Insurance Through Work</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$60,000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9" name="Shape 132">
            <a:extLst>
              <a:ext uri="{FF2B5EF4-FFF2-40B4-BE49-F238E27FC236}">
                <a16:creationId xmlns:a16="http://schemas.microsoft.com/office/drawing/2014/main" id="{8C6A1BC6-DA91-46EC-8930-079361065494}"/>
              </a:ext>
            </a:extLst>
          </p:cNvPr>
          <p:cNvSpPr txBox="1"/>
          <p:nvPr/>
        </p:nvSpPr>
        <p:spPr>
          <a:xfrm>
            <a:off x="6525088" y="2711410"/>
            <a:ext cx="5415973" cy="4419084"/>
          </a:xfrm>
          <a:prstGeom prst="rect">
            <a:avLst/>
          </a:prstGeom>
          <a:noFill/>
          <a:ln>
            <a:noFill/>
          </a:ln>
        </p:spPr>
        <p:txBody>
          <a:bodyPr lIns="91425" tIns="91425" rIns="91425" bIns="91425" anchor="t" anchorCtr="0">
            <a:noAutofit/>
          </a:bodyPr>
          <a:lstStyle/>
          <a:p>
            <a:pPr lvl="0">
              <a:defRPr/>
            </a:pPr>
            <a:r>
              <a:rPr lang="en-US" sz="2400" b="1" dirty="0">
                <a:solidFill>
                  <a:srgbClr val="4B4F54"/>
                </a:solidFill>
                <a:latin typeface="Arial" panose="020B0604020202020204" pitchFamily="34" charset="0"/>
                <a:cs typeface="Arial" panose="020B0604020202020204" pitchFamily="34" charset="0"/>
              </a:rPr>
              <a:t>Needs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Income replacement	$900,000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Liabilities			$210,000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Final Expense		$15,000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Current insurance	($60,000)</a:t>
            </a:r>
          </a:p>
          <a:p>
            <a:pPr lvl="0">
              <a:defRPr/>
            </a:pPr>
            <a:endParaRPr lang="en-US" sz="2400" dirty="0">
              <a:solidFill>
                <a:srgbClr val="4B4F54"/>
              </a:solidFill>
              <a:latin typeface="Arial" panose="020B0604020202020204" pitchFamily="34" charset="0"/>
              <a:cs typeface="Arial" panose="020B0604020202020204" pitchFamily="34" charset="0"/>
            </a:endParaRPr>
          </a:p>
          <a:p>
            <a:pPr lvl="0">
              <a:defRPr/>
            </a:pPr>
            <a:endParaRPr lang="en-US" sz="2400" b="1" dirty="0">
              <a:solidFill>
                <a:srgbClr val="4B4F54"/>
              </a:solidFill>
              <a:latin typeface="Arial" panose="020B0604020202020204" pitchFamily="34" charset="0"/>
              <a:cs typeface="Arial" panose="020B0604020202020204" pitchFamily="34" charset="0"/>
            </a:endParaRPr>
          </a:p>
          <a:p>
            <a:pPr lvl="0">
              <a:defRPr/>
            </a:pPr>
            <a:r>
              <a:rPr lang="en-US" sz="3200" b="1" dirty="0">
                <a:solidFill>
                  <a:srgbClr val="4B4F54"/>
                </a:solidFill>
                <a:latin typeface="Arial" panose="020B0604020202020204" pitchFamily="34" charset="0"/>
                <a:cs typeface="Arial" panose="020B0604020202020204" pitchFamily="34" charset="0"/>
              </a:rPr>
              <a:t>Total Need    $1,065,000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01563790-D1C0-4BA4-B86E-74747E5916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3300" y="4210408"/>
            <a:ext cx="2795588" cy="2795588"/>
          </a:xfrm>
          <a:prstGeom prst="rect">
            <a:avLst/>
          </a:prstGeom>
        </p:spPr>
      </p:pic>
    </p:spTree>
    <p:extLst>
      <p:ext uri="{BB962C8B-B14F-4D97-AF65-F5344CB8AC3E}">
        <p14:creationId xmlns:p14="http://schemas.microsoft.com/office/powerpoint/2010/main" val="347932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xEl>
                                              <p:pRg st="7" end="7"/>
                                            </p:txEl>
                                          </p:spTgt>
                                        </p:tgtEl>
                                        <p:attrNameLst>
                                          <p:attrName>style.visibility</p:attrName>
                                        </p:attrNameLst>
                                      </p:cBhvr>
                                      <p:to>
                                        <p:strVal val="visible"/>
                                      </p:to>
                                    </p:set>
                                  </p:childTnLst>
                                </p:cTn>
                              </p:par>
                              <p:par>
                                <p:cTn id="45" presetID="10" presetClass="entr" presetSubtype="0" fill="hold" nodeType="withEffect">
                                  <p:stCondLst>
                                    <p:cond delay="200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Life Insurance Needs</a:t>
            </a:r>
          </a:p>
        </p:txBody>
      </p:sp>
      <p:sp>
        <p:nvSpPr>
          <p:cNvPr id="10" name="Shape 132">
            <a:extLst>
              <a:ext uri="{FF2B5EF4-FFF2-40B4-BE49-F238E27FC236}">
                <a16:creationId xmlns:a16="http://schemas.microsoft.com/office/drawing/2014/main" id="{E012AC54-636D-904D-99AC-A4DC11A434B9}"/>
              </a:ext>
            </a:extLst>
          </p:cNvPr>
          <p:cNvSpPr txBox="1"/>
          <p:nvPr/>
        </p:nvSpPr>
        <p:spPr>
          <a:xfrm>
            <a:off x="3611794" y="3202347"/>
            <a:ext cx="9413760" cy="2273243"/>
          </a:xfrm>
          <a:prstGeom prst="rect">
            <a:avLst/>
          </a:prstGeom>
          <a:noFill/>
          <a:ln>
            <a:noFill/>
          </a:ln>
        </p:spPr>
        <p:txBody>
          <a:bodyPr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7" name="Shape 132">
            <a:extLst>
              <a:ext uri="{FF2B5EF4-FFF2-40B4-BE49-F238E27FC236}">
                <a16:creationId xmlns:a16="http://schemas.microsoft.com/office/drawing/2014/main" id="{0860C29A-E1E2-4960-A1FA-84938F67BB27}"/>
              </a:ext>
            </a:extLst>
          </p:cNvPr>
          <p:cNvSpPr txBox="1"/>
          <p:nvPr/>
        </p:nvSpPr>
        <p:spPr>
          <a:xfrm>
            <a:off x="204185" y="1506500"/>
            <a:ext cx="11618218" cy="601999"/>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Another </a:t>
            </a:r>
            <a:r>
              <a:rPr kumimoji="0" lang="en-US" sz="2800" b="1" i="0" strike="noStrike" kern="1200" cap="none" spc="0" normalizeH="0" noProof="0" dirty="0">
                <a:ln>
                  <a:noFill/>
                </a:ln>
                <a:solidFill>
                  <a:srgbClr val="0085AD"/>
                </a:solidFill>
                <a:effectLst/>
                <a:uLnTx/>
                <a:uFillTx/>
                <a:latin typeface="Arial" panose="020B0604020202020204" pitchFamily="34" charset="0"/>
                <a:cs typeface="Arial" panose="020B0604020202020204" pitchFamily="34" charset="0"/>
              </a:rPr>
              <a:t>20 years </a:t>
            </a:r>
            <a:r>
              <a:rPr lang="en-US" sz="2800" b="1" noProof="0" dirty="0">
                <a:solidFill>
                  <a:srgbClr val="0085AD"/>
                </a:solidFill>
                <a:latin typeface="Arial" panose="020B0604020202020204" pitchFamily="34" charset="0"/>
                <a:cs typeface="Arial" panose="020B0604020202020204" pitchFamily="34" charset="0"/>
              </a:rPr>
              <a:t>65</a:t>
            </a:r>
            <a:r>
              <a:rPr kumimoji="0" lang="en-US" sz="2800" b="1" i="0" strike="noStrike" kern="1200" cap="none" spc="0" normalizeH="0" noProof="0" dirty="0">
                <a:ln>
                  <a:noFill/>
                </a:ln>
                <a:solidFill>
                  <a:srgbClr val="0085AD"/>
                </a:solidFill>
                <a:effectLst/>
                <a:uLnTx/>
                <a:uFillTx/>
                <a:latin typeface="Arial" panose="020B0604020202020204" pitchFamily="34" charset="0"/>
                <a:cs typeface="Arial" panose="020B0604020202020204" pitchFamily="34" charset="0"/>
              </a:rPr>
              <a:t> married with 2 children ages 41 and 42, </a:t>
            </a:r>
            <a:r>
              <a:rPr lang="en-US" sz="2800" b="1" dirty="0">
                <a:solidFill>
                  <a:srgbClr val="0085AD"/>
                </a:solidFill>
                <a:latin typeface="Arial" panose="020B0604020202020204" pitchFamily="34" charset="0"/>
                <a:cs typeface="Arial" panose="020B0604020202020204" pitchFamily="34" charset="0"/>
              </a:rPr>
              <a:t>retired</a:t>
            </a:r>
            <a:endParaRPr kumimoji="0" lang="en-US" sz="2800" b="1" i="0" strike="noStrike" kern="1200" cap="none" spc="0" normalizeH="0" noProof="0" dirty="0">
              <a:ln>
                <a:noFill/>
              </a:ln>
              <a:solidFill>
                <a:srgbClr val="0085AD"/>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aseline="0" dirty="0">
              <a:solidFill>
                <a:srgbClr val="4B4F54"/>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i="0"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8" name="Shape 132">
            <a:extLst>
              <a:ext uri="{FF2B5EF4-FFF2-40B4-BE49-F238E27FC236}">
                <a16:creationId xmlns:a16="http://schemas.microsoft.com/office/drawing/2014/main" id="{8070714C-ACA6-4972-8309-EFB591856722}"/>
              </a:ext>
            </a:extLst>
          </p:cNvPr>
          <p:cNvSpPr txBox="1"/>
          <p:nvPr/>
        </p:nvSpPr>
        <p:spPr>
          <a:xfrm>
            <a:off x="1375435" y="2323735"/>
            <a:ext cx="4472718" cy="4419084"/>
          </a:xfrm>
          <a:prstGeom prst="rect">
            <a:avLst/>
          </a:prstGeom>
          <a:noFill/>
          <a:ln>
            <a:noFill/>
          </a:ln>
        </p:spPr>
        <p:txBody>
          <a:bodyPr lIns="91425" tIns="91425" rIns="91425" bIns="91425" anchor="t" anchorCtr="0">
            <a:noAutofit/>
          </a:bodyPr>
          <a:lstStyle/>
          <a:p>
            <a:pPr lvl="0">
              <a:defRPr/>
            </a:pPr>
            <a:r>
              <a:rPr lang="en-US" sz="2400" b="1" dirty="0">
                <a:solidFill>
                  <a:srgbClr val="4B4F54"/>
                </a:solidFill>
                <a:latin typeface="Arial" panose="020B0604020202020204" pitchFamily="34" charset="0"/>
                <a:cs typeface="Arial" panose="020B0604020202020204" pitchFamily="34" charset="0"/>
              </a:rPr>
              <a:t>Liabilities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Mortgage $75,000</a:t>
            </a:r>
          </a:p>
          <a:p>
            <a:pPr lvl="0">
              <a:defRPr/>
            </a:pPr>
            <a:endParaRPr lang="en-US" sz="2400" dirty="0">
              <a:solidFill>
                <a:srgbClr val="4B4F54"/>
              </a:solidFill>
              <a:latin typeface="Arial" panose="020B0604020202020204" pitchFamily="34" charset="0"/>
              <a:cs typeface="Arial" panose="020B0604020202020204" pitchFamily="34" charset="0"/>
            </a:endParaRPr>
          </a:p>
          <a:p>
            <a:pPr lvl="0">
              <a:defRPr/>
            </a:pPr>
            <a:r>
              <a:rPr lang="en-US" sz="2400" b="1" dirty="0">
                <a:solidFill>
                  <a:srgbClr val="4B4F54"/>
                </a:solidFill>
                <a:latin typeface="Arial" panose="020B0604020202020204" pitchFamily="34" charset="0"/>
                <a:cs typeface="Arial" panose="020B0604020202020204" pitchFamily="34" charset="0"/>
              </a:rPr>
              <a:t>Final Expense Needs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$15,000</a:t>
            </a:r>
          </a:p>
          <a:p>
            <a:pPr marL="342900" lvl="0" indent="-342900">
              <a:buFont typeface="Arial" panose="020B0604020202020204" pitchFamily="34" charset="0"/>
              <a:buChar char="•"/>
              <a:defRPr/>
            </a:pPr>
            <a:endParaRPr lang="en-US" sz="2400" dirty="0">
              <a:solidFill>
                <a:srgbClr val="4B4F54"/>
              </a:solidFill>
              <a:latin typeface="Arial" panose="020B0604020202020204" pitchFamily="34" charset="0"/>
              <a:cs typeface="Arial" panose="020B0604020202020204" pitchFamily="34" charset="0"/>
            </a:endParaRPr>
          </a:p>
          <a:p>
            <a:pPr lvl="0">
              <a:defRPr/>
            </a:pPr>
            <a:r>
              <a:rPr lang="en-US" sz="2400" b="1" dirty="0">
                <a:solidFill>
                  <a:srgbClr val="4B4F54"/>
                </a:solidFill>
                <a:latin typeface="Arial" panose="020B0604020202020204" pitchFamily="34" charset="0"/>
                <a:cs typeface="Arial" panose="020B0604020202020204" pitchFamily="34" charset="0"/>
              </a:rPr>
              <a:t>Estate Planning/Legacy</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$200,000</a:t>
            </a:r>
          </a:p>
          <a:p>
            <a:pPr marL="342900" lvl="0" indent="-342900">
              <a:buFont typeface="Arial" panose="020B0604020202020204" pitchFamily="34" charset="0"/>
              <a:buChar char="•"/>
              <a:defRPr/>
            </a:pPr>
            <a:endParaRPr lang="en-US" sz="2400" dirty="0">
              <a:solidFill>
                <a:srgbClr val="4B4F54"/>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9" name="Shape 132">
            <a:extLst>
              <a:ext uri="{FF2B5EF4-FFF2-40B4-BE49-F238E27FC236}">
                <a16:creationId xmlns:a16="http://schemas.microsoft.com/office/drawing/2014/main" id="{8C6A1BC6-DA91-46EC-8930-079361065494}"/>
              </a:ext>
            </a:extLst>
          </p:cNvPr>
          <p:cNvSpPr txBox="1"/>
          <p:nvPr/>
        </p:nvSpPr>
        <p:spPr>
          <a:xfrm>
            <a:off x="6343849" y="4761051"/>
            <a:ext cx="4868226" cy="1348153"/>
          </a:xfrm>
          <a:prstGeom prst="rect">
            <a:avLst/>
          </a:prstGeom>
          <a:noFill/>
          <a:ln>
            <a:noFill/>
          </a:ln>
        </p:spPr>
        <p:txBody>
          <a:bodyPr lIns="91425" tIns="91425" rIns="91425" bIns="91425" anchor="t" anchorCtr="0">
            <a:noAutofit/>
          </a:bodyPr>
          <a:lstStyle/>
          <a:p>
            <a:pPr lvl="0">
              <a:defRPr/>
            </a:pPr>
            <a:r>
              <a:rPr lang="en-US" sz="3200" b="1" dirty="0">
                <a:solidFill>
                  <a:srgbClr val="4B4F54"/>
                </a:solidFill>
                <a:latin typeface="Arial" panose="020B0604020202020204" pitchFamily="34" charset="0"/>
                <a:cs typeface="Arial" panose="020B0604020202020204" pitchFamily="34" charset="0"/>
              </a:rPr>
              <a:t>Total Need     $290,000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B4F54"/>
              </a:solidFill>
              <a:effectLst/>
              <a:uLnTx/>
              <a:uFillTx/>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E4402B47-DB73-4B5A-8960-5DD920B0D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6487" y="3649855"/>
            <a:ext cx="2795588" cy="2795588"/>
          </a:xfrm>
          <a:prstGeom prst="rect">
            <a:avLst/>
          </a:prstGeom>
        </p:spPr>
      </p:pic>
    </p:spTree>
    <p:extLst>
      <p:ext uri="{BB962C8B-B14F-4D97-AF65-F5344CB8AC3E}">
        <p14:creationId xmlns:p14="http://schemas.microsoft.com/office/powerpoint/2010/main" val="278171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500"/>
                                        <p:tgtEl>
                                          <p:spTgt spid="8">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500"/>
                                        <p:tgtEl>
                                          <p:spTgt spid="8">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Effect transition="in" filter="fade">
                                      <p:cBhvr>
                                        <p:cTn id="31" dur="500"/>
                                        <p:tgtEl>
                                          <p:spTgt spid="8">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par>
                                <p:cTn id="37" presetID="10" presetClass="entr" presetSubtype="0" fill="hold" nodeType="withEffect">
                                  <p:stCondLst>
                                    <p:cond delay="200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Understanding Life Insurance</a:t>
            </a:r>
          </a:p>
        </p:txBody>
      </p:sp>
      <p:sp>
        <p:nvSpPr>
          <p:cNvPr id="10" name="Shape 132">
            <a:extLst>
              <a:ext uri="{FF2B5EF4-FFF2-40B4-BE49-F238E27FC236}">
                <a16:creationId xmlns:a16="http://schemas.microsoft.com/office/drawing/2014/main" id="{E012AC54-636D-904D-99AC-A4DC11A434B9}"/>
              </a:ext>
            </a:extLst>
          </p:cNvPr>
          <p:cNvSpPr txBox="1"/>
          <p:nvPr/>
        </p:nvSpPr>
        <p:spPr>
          <a:xfrm>
            <a:off x="307263" y="1644671"/>
            <a:ext cx="11577474" cy="4800772"/>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Life Insurance </a:t>
            </a:r>
            <a:r>
              <a:rPr lang="en-US" sz="3200" b="1" dirty="0">
                <a:solidFill>
                  <a:srgbClr val="0085AD"/>
                </a:solidFill>
                <a:latin typeface="Arial" panose="020B0604020202020204" pitchFamily="34" charset="0"/>
                <a:cs typeface="Arial" panose="020B0604020202020204" pitchFamily="34" charset="0"/>
              </a:rPr>
              <a:t>P</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roducts</a:t>
            </a:r>
            <a:endPar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Term life insurance is designed to cover you for a specified period of time – usually 10, 20, or 30 years. A death benefit is only paid if the insured dies within the term period</a:t>
            </a:r>
            <a:r>
              <a:rPr kumimoji="0" lang="en-US" sz="20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4B4F54"/>
                </a:solidFill>
                <a:latin typeface="Arial" panose="020B0604020202020204" pitchFamily="34" charset="0"/>
                <a:cs typeface="Arial" panose="020B0604020202020204" pitchFamily="34" charset="0"/>
              </a:rPr>
              <a:t>This type of coverage is ideal for many situations and is most commonly purchased at younger ages. </a:t>
            </a: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6837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Understanding Life Insurance</a:t>
            </a:r>
          </a:p>
        </p:txBody>
      </p:sp>
      <p:sp>
        <p:nvSpPr>
          <p:cNvPr id="10" name="Shape 132">
            <a:extLst>
              <a:ext uri="{FF2B5EF4-FFF2-40B4-BE49-F238E27FC236}">
                <a16:creationId xmlns:a16="http://schemas.microsoft.com/office/drawing/2014/main" id="{E012AC54-636D-904D-99AC-A4DC11A434B9}"/>
              </a:ext>
            </a:extLst>
          </p:cNvPr>
          <p:cNvSpPr txBox="1"/>
          <p:nvPr/>
        </p:nvSpPr>
        <p:spPr>
          <a:xfrm>
            <a:off x="244929" y="1557557"/>
            <a:ext cx="11577474" cy="4581986"/>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Life </a:t>
            </a:r>
            <a:r>
              <a:rPr lang="en-US" sz="3200" b="1" dirty="0">
                <a:solidFill>
                  <a:srgbClr val="0085AD"/>
                </a:solidFill>
                <a:latin typeface="Arial" panose="020B0604020202020204" pitchFamily="34" charset="0"/>
                <a:cs typeface="Arial" panose="020B0604020202020204" pitchFamily="34" charset="0"/>
              </a:rPr>
              <a:t>I</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cs typeface="Arial" panose="020B0604020202020204" pitchFamily="34" charset="0"/>
              </a:rPr>
              <a:t>nsurance</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Permanent life insurance has no fixed term and is designed to cover you for your lifetime. The premiums are typically higher than term life insurance but often, it comes with a cash value component. The most common permanent life insurance products include: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Whole life insurance provides traditional life insurance coverage with a savings component that accumulates cash value with all the guarantees.  </a:t>
            </a: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Guaranteed</a:t>
            </a: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premiums, death benefit and cash value.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48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1"/>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Life Insurance</a:t>
            </a:r>
          </a:p>
        </p:txBody>
      </p:sp>
      <p:sp>
        <p:nvSpPr>
          <p:cNvPr id="10" name="Shape 132">
            <a:extLst>
              <a:ext uri="{FF2B5EF4-FFF2-40B4-BE49-F238E27FC236}">
                <a16:creationId xmlns:a16="http://schemas.microsoft.com/office/drawing/2014/main" id="{E012AC54-636D-904D-99AC-A4DC11A434B9}"/>
              </a:ext>
            </a:extLst>
          </p:cNvPr>
          <p:cNvSpPr txBox="1"/>
          <p:nvPr/>
        </p:nvSpPr>
        <p:spPr>
          <a:xfrm>
            <a:off x="821650" y="1557557"/>
            <a:ext cx="10151150" cy="4941184"/>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What </a:t>
            </a:r>
            <a:r>
              <a:rPr lang="en-US" sz="3200" b="1" dirty="0">
                <a:solidFill>
                  <a:srgbClr val="0085AD"/>
                </a:solidFill>
                <a:latin typeface="Arial" panose="020B0604020202020204" pitchFamily="34" charset="0"/>
                <a:cs typeface="Arial" panose="020B0604020202020204" pitchFamily="34" charset="0"/>
              </a:rPr>
              <a:t>O</a:t>
            </a:r>
            <a:r>
              <a:rPr kumimoji="0" lang="en-US" sz="3200" b="1" i="0" strike="noStrike" kern="1200" cap="none" spc="0" normalizeH="0" baseline="0" noProof="0" dirty="0" err="1">
                <a:ln>
                  <a:noFill/>
                </a:ln>
                <a:solidFill>
                  <a:srgbClr val="0085AD"/>
                </a:solidFill>
                <a:effectLst/>
                <a:uLnTx/>
                <a:uFillTx/>
                <a:latin typeface="Arial" panose="020B0604020202020204" pitchFamily="34" charset="0"/>
                <a:cs typeface="Arial" panose="020B0604020202020204" pitchFamily="34" charset="0"/>
              </a:rPr>
              <a:t>ptions</a:t>
            </a:r>
            <a:r>
              <a:rPr kumimoji="0" lang="en-US" sz="32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 </a:t>
            </a:r>
            <a:r>
              <a:rPr lang="en-US" sz="3200" b="1" dirty="0">
                <a:solidFill>
                  <a:srgbClr val="0085AD"/>
                </a:solidFill>
                <a:latin typeface="Arial" panose="020B0604020202020204" pitchFamily="34" charset="0"/>
                <a:cs typeface="Arial" panose="020B0604020202020204" pitchFamily="34" charset="0"/>
              </a:rPr>
              <a:t>D</a:t>
            </a:r>
            <a:r>
              <a:rPr kumimoji="0" lang="en-US" sz="32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o I Have </a:t>
            </a:r>
            <a:r>
              <a:rPr lang="en-US" sz="3200" b="1" dirty="0">
                <a:solidFill>
                  <a:srgbClr val="0085AD"/>
                </a:solidFill>
                <a:latin typeface="Arial" panose="020B0604020202020204" pitchFamily="34" charset="0"/>
                <a:cs typeface="Arial" panose="020B0604020202020204" pitchFamily="34" charset="0"/>
              </a:rPr>
              <a:t>W</a:t>
            </a:r>
            <a:r>
              <a:rPr kumimoji="0" lang="en-US" sz="3200" b="1" i="0" strike="noStrike" kern="1200" cap="none" spc="0" normalizeH="0" baseline="0" noProof="0" dirty="0" err="1">
                <a:ln>
                  <a:noFill/>
                </a:ln>
                <a:solidFill>
                  <a:srgbClr val="0085AD"/>
                </a:solidFill>
                <a:effectLst/>
                <a:uLnTx/>
                <a:uFillTx/>
                <a:latin typeface="Arial" panose="020B0604020202020204" pitchFamily="34" charset="0"/>
                <a:cs typeface="Arial" panose="020B0604020202020204" pitchFamily="34" charset="0"/>
              </a:rPr>
              <a:t>ith</a:t>
            </a:r>
            <a:r>
              <a:rPr kumimoji="0" lang="en-US" sz="32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 Sons of Norway?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sng"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Term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4B4F54"/>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4B4F54"/>
                </a:solidFill>
                <a:latin typeface="Arial" panose="020B0604020202020204" pitchFamily="34" charset="0"/>
                <a:cs typeface="Arial" panose="020B0604020202020204" pitchFamily="34" charset="0"/>
              </a:rPr>
              <a:t>Whole Life</a:t>
            </a:r>
          </a:p>
          <a:p>
            <a:pPr marL="800100" lvl="1"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Participating</a:t>
            </a:r>
          </a:p>
          <a:p>
            <a:pPr marL="800100" lvl="1"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Single pay</a:t>
            </a:r>
          </a:p>
          <a:p>
            <a:pPr marL="800100" lvl="1"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Simplified Issue</a:t>
            </a:r>
          </a:p>
          <a:p>
            <a:pPr marR="0" lvl="0" algn="l" defTabSz="914400" rtl="0" eaLnBrk="1" fontAlgn="auto" latinLnBrk="0" hangingPunct="1">
              <a:lnSpc>
                <a:spcPct val="100000"/>
              </a:lnSpc>
              <a:spcBef>
                <a:spcPts val="0"/>
              </a:spcBef>
              <a:spcAft>
                <a:spcPts val="0"/>
              </a:spcAft>
              <a:buClrTx/>
              <a:buSzTx/>
              <a:tabLst/>
              <a:defRPr/>
            </a:pPr>
            <a:endParaRPr lang="en-US" sz="2400" dirty="0">
              <a:solidFill>
                <a:srgbClr val="4B4F54"/>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4B4F54"/>
                </a:solidFill>
                <a:latin typeface="Arial" panose="020B0604020202020204" pitchFamily="34" charset="0"/>
                <a:cs typeface="Arial" panose="020B0604020202020204" pitchFamily="34" charset="0"/>
              </a:rPr>
              <a:t>Juvenile Life</a:t>
            </a: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4CB4D213-19C1-463D-A7FE-EAEF0500E089}"/>
              </a:ext>
            </a:extLst>
          </p:cNvPr>
          <p:cNvPicPr>
            <a:picLocks noChangeAspect="1"/>
          </p:cNvPicPr>
          <p:nvPr/>
        </p:nvPicPr>
        <p:blipFill rotWithShape="1">
          <a:blip r:embed="rId4"/>
          <a:srcRect l="602"/>
          <a:stretch/>
        </p:blipFill>
        <p:spPr>
          <a:xfrm>
            <a:off x="7442209" y="2127949"/>
            <a:ext cx="2043480" cy="2662085"/>
          </a:xfrm>
          <a:prstGeom prst="rect">
            <a:avLst/>
          </a:prstGeom>
        </p:spPr>
      </p:pic>
      <p:pic>
        <p:nvPicPr>
          <p:cNvPr id="7" name="Picture 6">
            <a:extLst>
              <a:ext uri="{FF2B5EF4-FFF2-40B4-BE49-F238E27FC236}">
                <a16:creationId xmlns:a16="http://schemas.microsoft.com/office/drawing/2014/main" id="{D1ACED53-D5C9-4DF0-A24B-583C48ED9FBD}"/>
              </a:ext>
            </a:extLst>
          </p:cNvPr>
          <p:cNvPicPr>
            <a:picLocks noChangeAspect="1"/>
          </p:cNvPicPr>
          <p:nvPr/>
        </p:nvPicPr>
        <p:blipFill rotWithShape="1">
          <a:blip r:embed="rId5"/>
          <a:srcRect t="3902"/>
          <a:stretch/>
        </p:blipFill>
        <p:spPr>
          <a:xfrm>
            <a:off x="6290942" y="4052635"/>
            <a:ext cx="2136650" cy="2662085"/>
          </a:xfrm>
          <a:prstGeom prst="rect">
            <a:avLst/>
          </a:prstGeom>
        </p:spPr>
      </p:pic>
      <p:pic>
        <p:nvPicPr>
          <p:cNvPr id="9" name="Picture 8">
            <a:extLst>
              <a:ext uri="{FF2B5EF4-FFF2-40B4-BE49-F238E27FC236}">
                <a16:creationId xmlns:a16="http://schemas.microsoft.com/office/drawing/2014/main" id="{8032A559-0406-4336-93C6-763682B92520}"/>
              </a:ext>
            </a:extLst>
          </p:cNvPr>
          <p:cNvPicPr>
            <a:picLocks noChangeAspect="1"/>
          </p:cNvPicPr>
          <p:nvPr/>
        </p:nvPicPr>
        <p:blipFill>
          <a:blip r:embed="rId6"/>
          <a:stretch>
            <a:fillRect/>
          </a:stretch>
        </p:blipFill>
        <p:spPr>
          <a:xfrm>
            <a:off x="9948568" y="1882656"/>
            <a:ext cx="2029583" cy="2662086"/>
          </a:xfrm>
          <a:prstGeom prst="rect">
            <a:avLst/>
          </a:prstGeom>
        </p:spPr>
      </p:pic>
      <p:pic>
        <p:nvPicPr>
          <p:cNvPr id="17" name="Picture 16">
            <a:extLst>
              <a:ext uri="{FF2B5EF4-FFF2-40B4-BE49-F238E27FC236}">
                <a16:creationId xmlns:a16="http://schemas.microsoft.com/office/drawing/2014/main" id="{83910D56-247F-47CA-8211-BD7AC549395C}"/>
              </a:ext>
            </a:extLst>
          </p:cNvPr>
          <p:cNvPicPr>
            <a:picLocks noChangeAspect="1"/>
          </p:cNvPicPr>
          <p:nvPr/>
        </p:nvPicPr>
        <p:blipFill>
          <a:blip r:embed="rId7"/>
          <a:stretch>
            <a:fillRect/>
          </a:stretch>
        </p:blipFill>
        <p:spPr>
          <a:xfrm>
            <a:off x="8914876" y="4101771"/>
            <a:ext cx="2057924" cy="2662085"/>
          </a:xfrm>
          <a:prstGeom prst="rect">
            <a:avLst/>
          </a:prstGeom>
        </p:spPr>
      </p:pic>
      <p:pic>
        <p:nvPicPr>
          <p:cNvPr id="3" name="Picture 2">
            <a:extLst>
              <a:ext uri="{FF2B5EF4-FFF2-40B4-BE49-F238E27FC236}">
                <a16:creationId xmlns:a16="http://schemas.microsoft.com/office/drawing/2014/main" id="{410F0FAB-CFB3-4400-AB85-9567970C54E2}"/>
              </a:ext>
            </a:extLst>
          </p:cNvPr>
          <p:cNvPicPr>
            <a:picLocks noChangeAspect="1"/>
          </p:cNvPicPr>
          <p:nvPr/>
        </p:nvPicPr>
        <p:blipFill rotWithShape="1">
          <a:blip r:embed="rId8"/>
          <a:srcRect l="790" t="2701" r="1"/>
          <a:stretch/>
        </p:blipFill>
        <p:spPr>
          <a:xfrm>
            <a:off x="4915458" y="2344880"/>
            <a:ext cx="2096220" cy="2662085"/>
          </a:xfrm>
          <a:prstGeom prst="rect">
            <a:avLst/>
          </a:prstGeom>
        </p:spPr>
      </p:pic>
    </p:spTree>
    <p:extLst>
      <p:ext uri="{BB962C8B-B14F-4D97-AF65-F5344CB8AC3E}">
        <p14:creationId xmlns:p14="http://schemas.microsoft.com/office/powerpoint/2010/main" val="86368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fade">
                                      <p:cBhvr>
                                        <p:cTn id="15" dur="500"/>
                                        <p:tgtEl>
                                          <p:spTgt spid="10">
                                            <p:txEl>
                                              <p:pRg st="4" end="4"/>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10">
                                            <p:txEl>
                                              <p:pRg st="5" end="5"/>
                                            </p:txEl>
                                          </p:spTgt>
                                        </p:tgtEl>
                                        <p:attrNameLst>
                                          <p:attrName>style.visibility</p:attrName>
                                        </p:attrNameLst>
                                      </p:cBhvr>
                                      <p:to>
                                        <p:strVal val="visible"/>
                                      </p:to>
                                    </p:set>
                                    <p:animEffect transition="in" filter="fade">
                                      <p:cBhvr>
                                        <p:cTn id="18" dur="500"/>
                                        <p:tgtEl>
                                          <p:spTgt spid="10">
                                            <p:txEl>
                                              <p:pRg st="5" end="5"/>
                                            </p:txEl>
                                          </p:spTgt>
                                        </p:tgtEl>
                                      </p:cBhvr>
                                    </p:animEffect>
                                  </p:childTnLst>
                                </p:cTn>
                              </p:par>
                              <p:par>
                                <p:cTn id="19" presetID="10" presetClass="entr" presetSubtype="0" fill="hold" nodeType="withEffect">
                                  <p:stCondLst>
                                    <p:cond delay="10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2000"/>
                                  </p:stCondLst>
                                  <p:childTnLst>
                                    <p:set>
                                      <p:cBhvr>
                                        <p:cTn id="23" dur="1" fill="hold">
                                          <p:stCondLst>
                                            <p:cond delay="0"/>
                                          </p:stCondLst>
                                        </p:cTn>
                                        <p:tgtEl>
                                          <p:spTgt spid="10">
                                            <p:txEl>
                                              <p:pRg st="6" end="6"/>
                                            </p:txEl>
                                          </p:spTgt>
                                        </p:tgtEl>
                                        <p:attrNameLst>
                                          <p:attrName>style.visibility</p:attrName>
                                        </p:attrNameLst>
                                      </p:cBhvr>
                                      <p:to>
                                        <p:strVal val="visible"/>
                                      </p:to>
                                    </p:set>
                                    <p:animEffect transition="in" filter="fade">
                                      <p:cBhvr>
                                        <p:cTn id="24" dur="500"/>
                                        <p:tgtEl>
                                          <p:spTgt spid="10">
                                            <p:txEl>
                                              <p:pRg st="6" end="6"/>
                                            </p:txEl>
                                          </p:spTgt>
                                        </p:tgtEl>
                                      </p:cBhvr>
                                    </p:animEffect>
                                  </p:childTnLst>
                                </p:cTn>
                              </p:par>
                              <p:par>
                                <p:cTn id="25" presetID="10" presetClass="entr" presetSubtype="0" fill="hold" nodeType="withEffect">
                                  <p:stCondLst>
                                    <p:cond delay="20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3000"/>
                                  </p:stCondLst>
                                  <p:childTnLst>
                                    <p:set>
                                      <p:cBhvr>
                                        <p:cTn id="29" dur="1" fill="hold">
                                          <p:stCondLst>
                                            <p:cond delay="0"/>
                                          </p:stCondLst>
                                        </p:cTn>
                                        <p:tgtEl>
                                          <p:spTgt spid="10">
                                            <p:txEl>
                                              <p:pRg st="7" end="7"/>
                                            </p:txEl>
                                          </p:spTgt>
                                        </p:tgtEl>
                                        <p:attrNameLst>
                                          <p:attrName>style.visibility</p:attrName>
                                        </p:attrNameLst>
                                      </p:cBhvr>
                                      <p:to>
                                        <p:strVal val="visible"/>
                                      </p:to>
                                    </p:set>
                                    <p:animEffect transition="in" filter="fade">
                                      <p:cBhvr>
                                        <p:cTn id="30" dur="500"/>
                                        <p:tgtEl>
                                          <p:spTgt spid="10">
                                            <p:txEl>
                                              <p:pRg st="7" end="7"/>
                                            </p:txEl>
                                          </p:spTgt>
                                        </p:tgtEl>
                                      </p:cBhvr>
                                    </p:animEffect>
                                  </p:childTnLst>
                                </p:cTn>
                              </p:par>
                              <p:par>
                                <p:cTn id="31" presetID="10" presetClass="entr" presetSubtype="0" fill="hold" nodeType="withEffect">
                                  <p:stCondLst>
                                    <p:cond delay="300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xEl>
                                              <p:pRg st="9" end="9"/>
                                            </p:txEl>
                                          </p:spTgt>
                                        </p:tgtEl>
                                        <p:attrNameLst>
                                          <p:attrName>style.visibility</p:attrName>
                                        </p:attrNameLst>
                                      </p:cBhvr>
                                      <p:to>
                                        <p:strVal val="visible"/>
                                      </p:to>
                                    </p:set>
                                    <p:animEffect transition="in" filter="fade">
                                      <p:cBhvr>
                                        <p:cTn id="38" dur="500"/>
                                        <p:tgtEl>
                                          <p:spTgt spid="10">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1"/>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4"/>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Retirement Income </a:t>
            </a:r>
          </a:p>
        </p:txBody>
      </p:sp>
      <p:sp>
        <p:nvSpPr>
          <p:cNvPr id="10" name="Shape 132">
            <a:extLst>
              <a:ext uri="{FF2B5EF4-FFF2-40B4-BE49-F238E27FC236}">
                <a16:creationId xmlns:a16="http://schemas.microsoft.com/office/drawing/2014/main" id="{E012AC54-636D-904D-99AC-A4DC11A434B9}"/>
              </a:ext>
            </a:extLst>
          </p:cNvPr>
          <p:cNvSpPr txBox="1"/>
          <p:nvPr/>
        </p:nvSpPr>
        <p:spPr>
          <a:xfrm>
            <a:off x="821650" y="1557557"/>
            <a:ext cx="10694075" cy="4941184"/>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What Options </a:t>
            </a:r>
            <a:r>
              <a:rPr lang="en-US" sz="3200" b="1" dirty="0">
                <a:solidFill>
                  <a:srgbClr val="0085AD"/>
                </a:solidFill>
                <a:latin typeface="Arial" panose="020B0604020202020204" pitchFamily="34" charset="0"/>
                <a:cs typeface="Arial" panose="020B0604020202020204" pitchFamily="34" charset="0"/>
              </a:rPr>
              <a:t>D</a:t>
            </a:r>
            <a:r>
              <a:rPr kumimoji="0" lang="en-US" sz="32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o I Have </a:t>
            </a:r>
            <a:r>
              <a:rPr lang="en-US" sz="3200" b="1" dirty="0">
                <a:solidFill>
                  <a:srgbClr val="0085AD"/>
                </a:solidFill>
                <a:latin typeface="Arial" panose="020B0604020202020204" pitchFamily="34" charset="0"/>
                <a:cs typeface="Arial" panose="020B0604020202020204" pitchFamily="34" charset="0"/>
              </a:rPr>
              <a:t>W</a:t>
            </a:r>
            <a:r>
              <a:rPr kumimoji="0" lang="en-US" sz="3200" b="1" i="0" strike="noStrike" kern="1200" cap="none" spc="0" normalizeH="0" baseline="0" noProof="0" dirty="0" err="1">
                <a:ln>
                  <a:noFill/>
                </a:ln>
                <a:solidFill>
                  <a:srgbClr val="0085AD"/>
                </a:solidFill>
                <a:effectLst/>
                <a:uLnTx/>
                <a:uFillTx/>
                <a:latin typeface="Arial" panose="020B0604020202020204" pitchFamily="34" charset="0"/>
                <a:cs typeface="Arial" panose="020B0604020202020204" pitchFamily="34" charset="0"/>
              </a:rPr>
              <a:t>ith</a:t>
            </a:r>
            <a:r>
              <a:rPr kumimoji="0" lang="en-US" sz="32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 Sons of Norway?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sng"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Sons of Norway offers Annuities that provide options, security, and could provide income for life.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An Annuity is a contract between you an insurance company, you purchase a certificate with premiums and they provide you with a safe and predictable income.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7341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1"/>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Why Choose Sons of Norway?</a:t>
            </a:r>
          </a:p>
        </p:txBody>
      </p:sp>
      <p:sp>
        <p:nvSpPr>
          <p:cNvPr id="10" name="Shape 132">
            <a:extLst>
              <a:ext uri="{FF2B5EF4-FFF2-40B4-BE49-F238E27FC236}">
                <a16:creationId xmlns:a16="http://schemas.microsoft.com/office/drawing/2014/main" id="{E012AC54-636D-904D-99AC-A4DC11A434B9}"/>
              </a:ext>
            </a:extLst>
          </p:cNvPr>
          <p:cNvSpPr txBox="1"/>
          <p:nvPr/>
        </p:nvSpPr>
        <p:spPr>
          <a:xfrm>
            <a:off x="6237381" y="1506500"/>
            <a:ext cx="5437167" cy="4941184"/>
          </a:xfrm>
          <a:prstGeom prst="rect">
            <a:avLst/>
          </a:prstGeom>
          <a:noFill/>
          <a:ln>
            <a:noFill/>
          </a:ln>
        </p:spPr>
        <p:txBody>
          <a:bodyPr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0D1B2FD2-BF6A-49E7-8D9F-7687A82CC6B1}"/>
              </a:ext>
            </a:extLst>
          </p:cNvPr>
          <p:cNvPicPr>
            <a:picLocks noChangeAspect="1"/>
          </p:cNvPicPr>
          <p:nvPr/>
        </p:nvPicPr>
        <p:blipFill rotWithShape="1">
          <a:blip r:embed="rId4"/>
          <a:srcRect l="51963" b="53619"/>
          <a:stretch/>
        </p:blipFill>
        <p:spPr>
          <a:xfrm>
            <a:off x="6237381" y="1759696"/>
            <a:ext cx="4189690" cy="2217396"/>
          </a:xfrm>
          <a:prstGeom prst="rect">
            <a:avLst/>
          </a:prstGeom>
        </p:spPr>
      </p:pic>
      <p:pic>
        <p:nvPicPr>
          <p:cNvPr id="4" name="Picture 3">
            <a:extLst>
              <a:ext uri="{FF2B5EF4-FFF2-40B4-BE49-F238E27FC236}">
                <a16:creationId xmlns:a16="http://schemas.microsoft.com/office/drawing/2014/main" id="{E33EA180-DE87-49AB-93BF-72017774B33F}"/>
              </a:ext>
            </a:extLst>
          </p:cNvPr>
          <p:cNvPicPr>
            <a:picLocks noChangeAspect="1"/>
          </p:cNvPicPr>
          <p:nvPr/>
        </p:nvPicPr>
        <p:blipFill rotWithShape="1">
          <a:blip r:embed="rId4"/>
          <a:srcRect l="51963" t="69203"/>
          <a:stretch/>
        </p:blipFill>
        <p:spPr>
          <a:xfrm>
            <a:off x="6237381" y="4075764"/>
            <a:ext cx="4189690" cy="1472340"/>
          </a:xfrm>
          <a:prstGeom prst="rect">
            <a:avLst/>
          </a:prstGeom>
        </p:spPr>
      </p:pic>
      <p:pic>
        <p:nvPicPr>
          <p:cNvPr id="9" name="Picture 8" descr="Graphical user interface, text&#10;&#10;Description automatically generated">
            <a:extLst>
              <a:ext uri="{FF2B5EF4-FFF2-40B4-BE49-F238E27FC236}">
                <a16:creationId xmlns:a16="http://schemas.microsoft.com/office/drawing/2014/main" id="{15924818-1993-4261-AEB0-789FF78A42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0852" y="1882656"/>
            <a:ext cx="4362450" cy="3390900"/>
          </a:xfrm>
          <a:prstGeom prst="rect">
            <a:avLst/>
          </a:prstGeom>
        </p:spPr>
      </p:pic>
    </p:spTree>
    <p:extLst>
      <p:ext uri="{BB962C8B-B14F-4D97-AF65-F5344CB8AC3E}">
        <p14:creationId xmlns:p14="http://schemas.microsoft.com/office/powerpoint/2010/main" val="1644485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1"/>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Why Choose Sons of Norway?</a:t>
            </a:r>
          </a:p>
        </p:txBody>
      </p:sp>
      <p:sp>
        <p:nvSpPr>
          <p:cNvPr id="10" name="Shape 132">
            <a:extLst>
              <a:ext uri="{FF2B5EF4-FFF2-40B4-BE49-F238E27FC236}">
                <a16:creationId xmlns:a16="http://schemas.microsoft.com/office/drawing/2014/main" id="{E012AC54-636D-904D-99AC-A4DC11A434B9}"/>
              </a:ext>
            </a:extLst>
          </p:cNvPr>
          <p:cNvSpPr txBox="1"/>
          <p:nvPr/>
        </p:nvSpPr>
        <p:spPr>
          <a:xfrm>
            <a:off x="1950581" y="2187305"/>
            <a:ext cx="9965495" cy="4422502"/>
          </a:xfrm>
          <a:prstGeom prst="rect">
            <a:avLst/>
          </a:prstGeom>
          <a:noFill/>
          <a:ln>
            <a:noFill/>
          </a:ln>
        </p:spPr>
        <p:txBody>
          <a:bodyPr lIns="91425" tIns="91425" rIns="91425" bIns="91425" anchor="t" anchorCtr="0">
            <a:noAutofit/>
          </a:bodyPr>
          <a:lstStyle/>
          <a:p>
            <a:pPr marR="0" lvl="0" algn="l"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A Fraternal Insurance Company is established for the mutual benefit of it’s members, whereas an Insurance Company is often owned by shareholders who expect a profit.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Fraternal companies like Sons of Norway have lodges across the country that volunteer and give back to the communities in which they live.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22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Sons of Norway is a not-for-profit company with a membership that unites individuals with a common bond, empowering them to safeguard their families’ financial security by offering life insurance and investment products.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70831610-D445-4F3B-AF29-7F94D0DE1A0A}"/>
              </a:ext>
            </a:extLst>
          </p:cNvPr>
          <p:cNvSpPr txBox="1"/>
          <p:nvPr/>
        </p:nvSpPr>
        <p:spPr>
          <a:xfrm>
            <a:off x="275923" y="1557557"/>
            <a:ext cx="11640153" cy="1077218"/>
          </a:xfrm>
          <a:prstGeom prst="rect">
            <a:avLst/>
          </a:prstGeom>
          <a:noFill/>
        </p:spPr>
        <p:txBody>
          <a:bodyPr wrap="square" rtlCol="0">
            <a:spAutoFit/>
          </a:bodyPr>
          <a:lstStyle/>
          <a:p>
            <a:r>
              <a:rPr kumimoji="0" lang="en-US" sz="3200" b="1" i="0"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Why Would I Choose a Fraternal Life Insurance Company? </a:t>
            </a:r>
          </a:p>
          <a:p>
            <a:endParaRPr lang="en-US" sz="3200" dirty="0"/>
          </a:p>
        </p:txBody>
      </p:sp>
      <p:pic>
        <p:nvPicPr>
          <p:cNvPr id="4" name="Picture 3">
            <a:extLst>
              <a:ext uri="{FF2B5EF4-FFF2-40B4-BE49-F238E27FC236}">
                <a16:creationId xmlns:a16="http://schemas.microsoft.com/office/drawing/2014/main" id="{3C86AD4B-DE36-4794-9EA3-8E13CC4EFFB2}"/>
              </a:ext>
            </a:extLst>
          </p:cNvPr>
          <p:cNvPicPr>
            <a:picLocks noChangeAspect="1"/>
          </p:cNvPicPr>
          <p:nvPr/>
        </p:nvPicPr>
        <p:blipFill>
          <a:blip r:embed="rId4"/>
          <a:stretch>
            <a:fillRect/>
          </a:stretch>
        </p:blipFill>
        <p:spPr>
          <a:xfrm>
            <a:off x="275923" y="3746327"/>
            <a:ext cx="1560027" cy="1280022"/>
          </a:xfrm>
          <a:prstGeom prst="rect">
            <a:avLst/>
          </a:prstGeom>
        </p:spPr>
      </p:pic>
      <p:pic>
        <p:nvPicPr>
          <p:cNvPr id="7" name="Picture 6">
            <a:extLst>
              <a:ext uri="{FF2B5EF4-FFF2-40B4-BE49-F238E27FC236}">
                <a16:creationId xmlns:a16="http://schemas.microsoft.com/office/drawing/2014/main" id="{1C677D69-07EC-43F4-8ABA-023E1EEFFF45}"/>
              </a:ext>
            </a:extLst>
          </p:cNvPr>
          <p:cNvPicPr>
            <a:picLocks noChangeAspect="1"/>
          </p:cNvPicPr>
          <p:nvPr/>
        </p:nvPicPr>
        <p:blipFill>
          <a:blip r:embed="rId5"/>
          <a:stretch>
            <a:fillRect/>
          </a:stretch>
        </p:blipFill>
        <p:spPr>
          <a:xfrm>
            <a:off x="495184" y="5187605"/>
            <a:ext cx="1105472" cy="1161682"/>
          </a:xfrm>
          <a:prstGeom prst="rect">
            <a:avLst/>
          </a:prstGeom>
        </p:spPr>
      </p:pic>
      <p:pic>
        <p:nvPicPr>
          <p:cNvPr id="9" name="Picture 8">
            <a:extLst>
              <a:ext uri="{FF2B5EF4-FFF2-40B4-BE49-F238E27FC236}">
                <a16:creationId xmlns:a16="http://schemas.microsoft.com/office/drawing/2014/main" id="{3D0A3A45-5D57-4E95-81D8-125725A1613A}"/>
              </a:ext>
            </a:extLst>
          </p:cNvPr>
          <p:cNvPicPr>
            <a:picLocks noChangeAspect="1"/>
          </p:cNvPicPr>
          <p:nvPr/>
        </p:nvPicPr>
        <p:blipFill>
          <a:blip r:embed="rId6"/>
          <a:stretch>
            <a:fillRect/>
          </a:stretch>
        </p:blipFill>
        <p:spPr>
          <a:xfrm flipH="1">
            <a:off x="380688" y="2257422"/>
            <a:ext cx="1334464" cy="1077218"/>
          </a:xfrm>
          <a:prstGeom prst="rect">
            <a:avLst/>
          </a:prstGeom>
        </p:spPr>
      </p:pic>
    </p:spTree>
    <p:extLst>
      <p:ext uri="{BB962C8B-B14F-4D97-AF65-F5344CB8AC3E}">
        <p14:creationId xmlns:p14="http://schemas.microsoft.com/office/powerpoint/2010/main" val="391130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500"/>
                                        <p:tgtEl>
                                          <p:spTgt spid="10">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animEffect transition="in" filter="fade">
                                      <p:cBhvr>
                                        <p:cTn id="23" dur="500"/>
                                        <p:tgtEl>
                                          <p:spTgt spid="10">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1"/>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Rich History of Protecting Members </a:t>
            </a:r>
          </a:p>
        </p:txBody>
      </p:sp>
      <p:sp>
        <p:nvSpPr>
          <p:cNvPr id="10" name="Shape 132">
            <a:extLst>
              <a:ext uri="{FF2B5EF4-FFF2-40B4-BE49-F238E27FC236}">
                <a16:creationId xmlns:a16="http://schemas.microsoft.com/office/drawing/2014/main" id="{E012AC54-636D-904D-99AC-A4DC11A434B9}"/>
              </a:ext>
            </a:extLst>
          </p:cNvPr>
          <p:cNvSpPr txBox="1"/>
          <p:nvPr/>
        </p:nvSpPr>
        <p:spPr>
          <a:xfrm>
            <a:off x="204186" y="1635760"/>
            <a:ext cx="8018825" cy="3844998"/>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Who are the Sons of Norway?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Founded by 18 Norwegian immigrants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Pooled their resources to guard against hardships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Evolved into the Fraternal Insurance Company we are today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br>
            <a:endParaRPr kumimoji="0" lang="en-US" sz="12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DF53514-9D23-D042-BB1B-C8CB2DF7EE56}"/>
              </a:ext>
            </a:extLst>
          </p:cNvPr>
          <p:cNvPicPr>
            <a:picLocks noChangeAspect="1"/>
          </p:cNvPicPr>
          <p:nvPr/>
        </p:nvPicPr>
        <p:blipFill rotWithShape="1">
          <a:blip r:embed="rId4"/>
          <a:srcRect t="6977" r="8936" b="25581"/>
          <a:stretch/>
        </p:blipFill>
        <p:spPr>
          <a:xfrm>
            <a:off x="8223011" y="1816838"/>
            <a:ext cx="3451536" cy="3405402"/>
          </a:xfrm>
          <a:prstGeom prst="rect">
            <a:avLst/>
          </a:prstGeom>
        </p:spPr>
      </p:pic>
    </p:spTree>
    <p:extLst>
      <p:ext uri="{BB962C8B-B14F-4D97-AF65-F5344CB8AC3E}">
        <p14:creationId xmlns:p14="http://schemas.microsoft.com/office/powerpoint/2010/main" val="269671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1"/>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Membership</a:t>
            </a:r>
          </a:p>
        </p:txBody>
      </p:sp>
      <p:sp>
        <p:nvSpPr>
          <p:cNvPr id="10" name="Shape 132">
            <a:extLst>
              <a:ext uri="{FF2B5EF4-FFF2-40B4-BE49-F238E27FC236}">
                <a16:creationId xmlns:a16="http://schemas.microsoft.com/office/drawing/2014/main" id="{E012AC54-636D-904D-99AC-A4DC11A434B9}"/>
              </a:ext>
            </a:extLst>
          </p:cNvPr>
          <p:cNvSpPr txBox="1"/>
          <p:nvPr/>
        </p:nvSpPr>
        <p:spPr>
          <a:xfrm>
            <a:off x="204185" y="1642432"/>
            <a:ext cx="11470363" cy="4805252"/>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Membership Dues: </a:t>
            </a:r>
            <a:endParaRPr lang="en-US" sz="2400" b="1" dirty="0">
              <a:solidFill>
                <a:schemeClr val="bg2">
                  <a:lumMod val="25000"/>
                </a:schemeClr>
              </a:solidFill>
              <a:latin typeface="Arial" panose="020B0604020202020204" pitchFamily="34" charset="0"/>
              <a:cs typeface="Arial" panose="020B0604020202020204" pitchFamily="34" charset="0"/>
            </a:endParaRPr>
          </a:p>
          <a:p>
            <a:pPr fontAlgn="ctr"/>
            <a:endParaRPr lang="en-US" sz="2400" b="1" dirty="0">
              <a:solidFill>
                <a:schemeClr val="bg2">
                  <a:lumMod val="25000"/>
                </a:schemeClr>
              </a:solidFill>
              <a:latin typeface="Arial" panose="020B0604020202020204" pitchFamily="34" charset="0"/>
              <a:cs typeface="Arial" panose="020B0604020202020204" pitchFamily="34" charset="0"/>
            </a:endParaRPr>
          </a:p>
          <a:p>
            <a:pPr marL="800100" lvl="1" indent="-342900" fontAlgn="ctr">
              <a:buFont typeface="Arial" panose="020B0604020202020204" pitchFamily="34" charset="0"/>
              <a:buChar char="•"/>
            </a:pPr>
            <a:r>
              <a:rPr lang="en-US" sz="2000" dirty="0">
                <a:latin typeface="Arial" panose="020B0604020202020204" pitchFamily="34" charset="0"/>
                <a:cs typeface="Arial" panose="020B0604020202020204" pitchFamily="34" charset="0"/>
              </a:rPr>
              <a:t>Membership is included in the premium with all products except Annuities and Term.</a:t>
            </a:r>
          </a:p>
          <a:p>
            <a:pPr lvl="1" fontAlgn="ctr"/>
            <a:endParaRPr lang="en-US" sz="2000" dirty="0">
              <a:latin typeface="Arial" panose="020B0604020202020204" pitchFamily="34" charset="0"/>
              <a:cs typeface="Arial" panose="020B0604020202020204" pitchFamily="34" charset="0"/>
            </a:endParaRPr>
          </a:p>
          <a:p>
            <a:pPr marL="800100" lvl="1" indent="-342900" fontAlgn="ctr">
              <a:buFont typeface="Arial" panose="020B0604020202020204" pitchFamily="34" charset="0"/>
              <a:buChar char="•"/>
            </a:pPr>
            <a:r>
              <a:rPr lang="en-US" sz="2000" dirty="0">
                <a:latin typeface="Arial" panose="020B0604020202020204" pitchFamily="34" charset="0"/>
                <a:cs typeface="Arial" panose="020B0604020202020204" pitchFamily="34" charset="0"/>
              </a:rPr>
              <a:t>If the insured and the owner are the same, no additional dues are required.</a:t>
            </a:r>
          </a:p>
          <a:p>
            <a:pPr lvl="1" fontAlgn="ctr"/>
            <a:endParaRPr lang="en-US" sz="2000" dirty="0">
              <a:latin typeface="Arial" panose="020B0604020202020204" pitchFamily="34" charset="0"/>
              <a:cs typeface="Arial" panose="020B0604020202020204" pitchFamily="34" charset="0"/>
            </a:endParaRPr>
          </a:p>
          <a:p>
            <a:pPr marL="800100" lvl="1" indent="-342900" fontAlgn="ctr">
              <a:buFont typeface="Arial" panose="020B0604020202020204" pitchFamily="34" charset="0"/>
              <a:buChar char="•"/>
            </a:pPr>
            <a:r>
              <a:rPr lang="en-US" sz="2000" dirty="0">
                <a:latin typeface="Arial" panose="020B0604020202020204" pitchFamily="34" charset="0"/>
                <a:cs typeface="Arial" panose="020B0604020202020204" pitchFamily="34" charset="0"/>
              </a:rPr>
              <a:t>There is a one-time flat fee of $24. </a:t>
            </a:r>
          </a:p>
          <a:p>
            <a:pPr marL="800100" lvl="1" indent="-342900" fontAlgn="ct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800100" lvl="1" indent="-342900" fontAlgn="ctr">
              <a:buFont typeface="Arial" panose="020B0604020202020204" pitchFamily="34" charset="0"/>
              <a:buChar char="•"/>
            </a:pPr>
            <a:r>
              <a:rPr lang="en-US" sz="2000" dirty="0">
                <a:latin typeface="Arial" panose="020B0604020202020204" pitchFamily="34" charset="0"/>
                <a:cs typeface="Arial" panose="020B0604020202020204" pitchFamily="34" charset="0"/>
              </a:rPr>
              <a:t>If the insured and the owner are different, an additional $24 will need to be collected with the first month’s premium. </a:t>
            </a:r>
          </a:p>
          <a:p>
            <a:pPr marL="800100" lvl="1" indent="-342900" fontAlgn="ct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800100" lvl="1" indent="-342900" fontAlgn="ctr">
              <a:buFont typeface="Arial" panose="020B0604020202020204" pitchFamily="34" charset="0"/>
              <a:buChar char="•"/>
            </a:pPr>
            <a:r>
              <a:rPr lang="en-US" sz="2000" dirty="0">
                <a:latin typeface="Arial" panose="020B0604020202020204" pitchFamily="34" charset="0"/>
                <a:cs typeface="Arial" panose="020B0604020202020204" pitchFamily="34" charset="0"/>
              </a:rPr>
              <a:t>The membership fee is only due at issue, and you do not need to remain an active member to keep the policy in force.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a:t>
            </a:r>
          </a:p>
        </p:txBody>
      </p:sp>
      <p:sp>
        <p:nvSpPr>
          <p:cNvPr id="7" name="Shape 132">
            <a:extLst>
              <a:ext uri="{FF2B5EF4-FFF2-40B4-BE49-F238E27FC236}">
                <a16:creationId xmlns:a16="http://schemas.microsoft.com/office/drawing/2014/main" id="{C44783F1-A922-42CA-8CEC-12D8CA592E34}"/>
              </a:ext>
            </a:extLst>
          </p:cNvPr>
          <p:cNvSpPr txBox="1"/>
          <p:nvPr/>
        </p:nvSpPr>
        <p:spPr>
          <a:xfrm>
            <a:off x="408861" y="6049310"/>
            <a:ext cx="11265687" cy="796747"/>
          </a:xfrm>
          <a:prstGeom prst="rect">
            <a:avLst/>
          </a:prstGeom>
          <a:noFill/>
          <a:ln>
            <a:noFill/>
          </a:ln>
        </p:spPr>
        <p:txBody>
          <a:bodyPr lIns="91425" tIns="91425" rIns="91425" bIns="91425" anchor="t" anchorCtr="0">
            <a:noAutofit/>
          </a:bodyPr>
          <a:lstStyle/>
          <a:p>
            <a:pPr lvl="1" fontAlgn="ctr"/>
            <a:r>
              <a:rPr lang="en-US" sz="2000" b="1" i="1" dirty="0">
                <a:solidFill>
                  <a:schemeClr val="bg2">
                    <a:lumMod val="25000"/>
                  </a:schemeClr>
                </a:solidFill>
                <a:latin typeface="Arial" panose="020B0604020202020204" pitchFamily="34" charset="0"/>
                <a:cs typeface="Arial" panose="020B0604020202020204" pitchFamily="34" charset="0"/>
              </a:rPr>
              <a:t>Payors are not required to have a membership with Sons of Norway.</a:t>
            </a:r>
          </a:p>
          <a:p>
            <a:endParaRPr lang="en-US" dirty="0">
              <a:solidFill>
                <a:srgbClr val="4B4F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344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2"/>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725764" y="188267"/>
            <a:ext cx="9226750" cy="10958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Shape 132">
            <a:extLst>
              <a:ext uri="{FF2B5EF4-FFF2-40B4-BE49-F238E27FC236}">
                <a16:creationId xmlns:a16="http://schemas.microsoft.com/office/drawing/2014/main" id="{1EB4C6C4-CEB4-884B-920A-7749C96A4908}"/>
              </a:ext>
            </a:extLst>
          </p:cNvPr>
          <p:cNvSpPr txBox="1"/>
          <p:nvPr/>
        </p:nvSpPr>
        <p:spPr>
          <a:xfrm>
            <a:off x="4985715" y="1913458"/>
            <a:ext cx="6688833" cy="3838924"/>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914400" marR="0" lvl="2"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For a Complimentary Financial Review</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Valued Agent</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Phone:</a:t>
            </a: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555-555-5555</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Email:</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294398C8-9460-4767-BD67-93B0436A53E5}"/>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For More Information</a:t>
            </a:r>
          </a:p>
        </p:txBody>
      </p:sp>
      <p:pic>
        <p:nvPicPr>
          <p:cNvPr id="4" name="Picture 3">
            <a:extLst>
              <a:ext uri="{FF2B5EF4-FFF2-40B4-BE49-F238E27FC236}">
                <a16:creationId xmlns:a16="http://schemas.microsoft.com/office/drawing/2014/main" id="{B9050533-C098-4AA2-A0EE-33C6680F64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2330" y="2231077"/>
            <a:ext cx="3158837" cy="2986088"/>
          </a:xfrm>
          <a:prstGeom prst="rect">
            <a:avLst/>
          </a:prstGeom>
        </p:spPr>
      </p:pic>
      <p:sp>
        <p:nvSpPr>
          <p:cNvPr id="6" name="TextBox 5">
            <a:extLst>
              <a:ext uri="{FF2B5EF4-FFF2-40B4-BE49-F238E27FC236}">
                <a16:creationId xmlns:a16="http://schemas.microsoft.com/office/drawing/2014/main" id="{4FF8037C-FFA3-42E8-B5FB-6B66AD911213}"/>
              </a:ext>
            </a:extLst>
          </p:cNvPr>
          <p:cNvSpPr txBox="1"/>
          <p:nvPr/>
        </p:nvSpPr>
        <p:spPr>
          <a:xfrm>
            <a:off x="2153578" y="4430197"/>
            <a:ext cx="22186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Insert Picture here </a:t>
            </a:r>
          </a:p>
        </p:txBody>
      </p:sp>
    </p:spTree>
    <p:extLst>
      <p:ext uri="{BB962C8B-B14F-4D97-AF65-F5344CB8AC3E}">
        <p14:creationId xmlns:p14="http://schemas.microsoft.com/office/powerpoint/2010/main" val="3649970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4FE059-4FD3-E94D-835F-43344F734FB1}"/>
              </a:ext>
            </a:extLst>
          </p:cNvPr>
          <p:cNvSpPr/>
          <p:nvPr/>
        </p:nvSpPr>
        <p:spPr>
          <a:xfrm>
            <a:off x="0" y="0"/>
            <a:ext cx="12192000" cy="685800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b="0" i="0" dirty="0">
              <a:solidFill>
                <a:srgbClr val="FFFFFF"/>
              </a:solidFill>
              <a:effectLst/>
              <a:latin typeface="Arial" panose="020B0604020202020204" pitchFamily="34" charset="0"/>
            </a:endParaRPr>
          </a:p>
        </p:txBody>
      </p:sp>
      <p:sp>
        <p:nvSpPr>
          <p:cNvPr id="7" name="Content Placeholder 2">
            <a:extLst>
              <a:ext uri="{FF2B5EF4-FFF2-40B4-BE49-F238E27FC236}">
                <a16:creationId xmlns:a16="http://schemas.microsoft.com/office/drawing/2014/main" id="{1C9DDBB8-6223-194B-BEA4-F2ABDCBA1E05}"/>
              </a:ext>
            </a:extLst>
          </p:cNvPr>
          <p:cNvSpPr txBox="1">
            <a:spLocks/>
          </p:cNvSpPr>
          <p:nvPr/>
        </p:nvSpPr>
        <p:spPr>
          <a:xfrm>
            <a:off x="771299" y="109153"/>
            <a:ext cx="10649402" cy="36995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4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4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THANK YOU!</a:t>
            </a:r>
            <a:endPar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9AB3252B-ADC5-DD46-983E-4657D435CB16}"/>
              </a:ext>
            </a:extLst>
          </p:cNvPr>
          <p:cNvPicPr>
            <a:picLocks noChangeAspect="1"/>
          </p:cNvPicPr>
          <p:nvPr/>
        </p:nvPicPr>
        <p:blipFill>
          <a:blip r:embed="rId3"/>
          <a:stretch>
            <a:fillRect/>
          </a:stretch>
        </p:blipFill>
        <p:spPr>
          <a:xfrm>
            <a:off x="3923910" y="2145343"/>
            <a:ext cx="3975316" cy="1762127"/>
          </a:xfrm>
          <a:prstGeom prst="rect">
            <a:avLst/>
          </a:prstGeom>
        </p:spPr>
      </p:pic>
      <p:grpSp>
        <p:nvGrpSpPr>
          <p:cNvPr id="16" name="Group 15">
            <a:extLst>
              <a:ext uri="{FF2B5EF4-FFF2-40B4-BE49-F238E27FC236}">
                <a16:creationId xmlns:a16="http://schemas.microsoft.com/office/drawing/2014/main" id="{C08714E1-9661-094E-8499-712524DF4A6A}"/>
              </a:ext>
            </a:extLst>
          </p:cNvPr>
          <p:cNvGrpSpPr/>
          <p:nvPr/>
        </p:nvGrpSpPr>
        <p:grpSpPr>
          <a:xfrm>
            <a:off x="3786880" y="1862267"/>
            <a:ext cx="4249377" cy="193335"/>
            <a:chOff x="3649851" y="4317615"/>
            <a:chExt cx="4249377" cy="116237"/>
          </a:xfrm>
        </p:grpSpPr>
        <p:sp>
          <p:nvSpPr>
            <p:cNvPr id="15" name="Rectangle 14">
              <a:extLst>
                <a:ext uri="{FF2B5EF4-FFF2-40B4-BE49-F238E27FC236}">
                  <a16:creationId xmlns:a16="http://schemas.microsoft.com/office/drawing/2014/main" id="{5DD0CC06-B66E-1843-93CA-80A32FBF5399}"/>
                </a:ext>
              </a:extLst>
            </p:cNvPr>
            <p:cNvSpPr/>
            <p:nvPr/>
          </p:nvSpPr>
          <p:spPr>
            <a:xfrm>
              <a:off x="5278594" y="4317615"/>
              <a:ext cx="991891" cy="116237"/>
            </a:xfrm>
            <a:prstGeom prst="rect">
              <a:avLst/>
            </a:prstGeom>
            <a:solidFill>
              <a:srgbClr val="88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3992EB69-8E56-1843-8E9D-0D759A30C5E8}"/>
                </a:ext>
              </a:extLst>
            </p:cNvPr>
            <p:cNvCxnSpPr/>
            <p:nvPr/>
          </p:nvCxnSpPr>
          <p:spPr>
            <a:xfrm>
              <a:off x="3649851" y="4370522"/>
              <a:ext cx="424937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CCC51D35-4667-4963-BD58-E87E050C73F3}"/>
              </a:ext>
            </a:extLst>
          </p:cNvPr>
          <p:cNvSpPr txBox="1"/>
          <p:nvPr/>
        </p:nvSpPr>
        <p:spPr>
          <a:xfrm>
            <a:off x="215900" y="4548761"/>
            <a:ext cx="11658600" cy="1846659"/>
          </a:xfrm>
          <a:prstGeom prst="rect">
            <a:avLst/>
          </a:prstGeom>
          <a:noFill/>
        </p:spPr>
        <p:txBody>
          <a:bodyPr wrap="square" rtlCol="0">
            <a:spAutoFit/>
          </a:bodyPr>
          <a:lstStyle/>
          <a:p>
            <a:pPr algn="l"/>
            <a:r>
              <a:rPr lang="en-US" sz="1600" b="0" i="0" dirty="0">
                <a:solidFill>
                  <a:srgbClr val="FFFFFF"/>
                </a:solidFill>
                <a:effectLst/>
                <a:latin typeface="Arial" panose="020B0604020202020204" pitchFamily="34" charset="0"/>
              </a:rPr>
              <a:t>Sons of Norway, 1455 West Lake Street, Minneapolis, MN, offers financial products, but not all products are available in all states. Products issued by Sons of Norway are available to applicants who meet membership, insurability, and residency requirements. This information is not intended as a recommendation of a specific certificate or investment strategy, rather, it is intended to be general and informational in nature. Speak with your Insurance professional to discuss your specific financial goals and insurance needs. All guarantees are backed by the claims-paying ability of the issuing company. </a:t>
            </a:r>
          </a:p>
          <a:p>
            <a:pPr algn="l"/>
            <a:r>
              <a:rPr lang="en-US" sz="1600" b="0" i="0" dirty="0">
                <a:solidFill>
                  <a:srgbClr val="FFFFFF"/>
                </a:solidFill>
                <a:effectLst/>
                <a:latin typeface="Arial" panose="020B0604020202020204" pitchFamily="34" charset="0"/>
              </a:rPr>
              <a:t>Visit www.sofn.com/financial_products/find-an-agent/ to locate an agent.</a:t>
            </a:r>
          </a:p>
          <a:p>
            <a:endParaRPr lang="en-US" dirty="0"/>
          </a:p>
        </p:txBody>
      </p:sp>
      <p:sp>
        <p:nvSpPr>
          <p:cNvPr id="9" name="TextBox 8">
            <a:extLst>
              <a:ext uri="{FF2B5EF4-FFF2-40B4-BE49-F238E27FC236}">
                <a16:creationId xmlns:a16="http://schemas.microsoft.com/office/drawing/2014/main" id="{EB1ACAA8-1865-4AAA-86BF-6C8AC6CEE4AE}"/>
              </a:ext>
            </a:extLst>
          </p:cNvPr>
          <p:cNvSpPr txBox="1"/>
          <p:nvPr/>
        </p:nvSpPr>
        <p:spPr>
          <a:xfrm>
            <a:off x="10102103" y="6226143"/>
            <a:ext cx="1499098" cy="338554"/>
          </a:xfrm>
          <a:prstGeom prst="rect">
            <a:avLst/>
          </a:prstGeom>
          <a:noFill/>
        </p:spPr>
        <p:txBody>
          <a:bodyPr wrap="square" rtlCol="0">
            <a:spAutoFit/>
          </a:bodyPr>
          <a:lstStyle/>
          <a:p>
            <a:pPr algn="l"/>
            <a:r>
              <a:rPr lang="en-US" sz="1600" b="0" i="0" dirty="0">
                <a:solidFill>
                  <a:srgbClr val="FFFFFF"/>
                </a:solidFill>
                <a:effectLst/>
                <a:latin typeface="Arial" panose="020B0604020202020204" pitchFamily="34" charset="0"/>
              </a:rPr>
              <a:t>PP520 4/2022</a:t>
            </a:r>
            <a:endParaRPr lang="en-US" dirty="0"/>
          </a:p>
        </p:txBody>
      </p:sp>
    </p:spTree>
    <p:extLst>
      <p:ext uri="{BB962C8B-B14F-4D97-AF65-F5344CB8AC3E}">
        <p14:creationId xmlns:p14="http://schemas.microsoft.com/office/powerpoint/2010/main" val="815630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4359515" y="243953"/>
            <a:ext cx="7462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Steps That </a:t>
            </a:r>
            <a:r>
              <a:rPr lang="en-US" sz="3600" b="1" dirty="0">
                <a:solidFill>
                  <a:prstClr val="white"/>
                </a:solidFill>
                <a:latin typeface="Arial" panose="020B0604020202020204" pitchFamily="34" charset="0"/>
                <a:cs typeface="Arial" panose="020B0604020202020204" pitchFamily="34" charset="0"/>
              </a:rPr>
              <a:t>P</a:t>
            </a:r>
            <a:r>
              <a:rPr kumimoji="0" lang="en-US"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rovide</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 Secure </a:t>
            </a:r>
            <a:r>
              <a:rPr lang="en-US" sz="3600" b="1" dirty="0">
                <a:solidFill>
                  <a:prstClr val="white"/>
                </a:solidFill>
                <a:latin typeface="Arial" panose="020B0604020202020204" pitchFamily="34" charset="0"/>
                <a:cs typeface="Arial" panose="020B0604020202020204" pitchFamily="34" charset="0"/>
              </a:rPr>
              <a:t>F</a:t>
            </a:r>
            <a:r>
              <a:rPr kumimoji="0" lang="en-US"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inancial</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US" sz="3600" b="1" dirty="0">
                <a:solidFill>
                  <a:prstClr val="white"/>
                </a:solidFill>
                <a:latin typeface="Arial" panose="020B0604020202020204" pitchFamily="34" charset="0"/>
                <a:cs typeface="Arial" panose="020B0604020202020204" pitchFamily="34" charset="0"/>
              </a:rPr>
              <a:t>F</a:t>
            </a:r>
            <a:r>
              <a:rPr kumimoji="0" lang="en-US"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uture</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0" name="Shape 132">
            <a:extLst>
              <a:ext uri="{FF2B5EF4-FFF2-40B4-BE49-F238E27FC236}">
                <a16:creationId xmlns:a16="http://schemas.microsoft.com/office/drawing/2014/main" id="{E012AC54-636D-904D-99AC-A4DC11A434B9}"/>
              </a:ext>
            </a:extLst>
          </p:cNvPr>
          <p:cNvSpPr txBox="1"/>
          <p:nvPr/>
        </p:nvSpPr>
        <p:spPr>
          <a:xfrm>
            <a:off x="244929" y="1877785"/>
            <a:ext cx="11577474" cy="4722194"/>
          </a:xfrm>
          <a:prstGeom prst="rect">
            <a:avLst/>
          </a:prstGeom>
          <a:noFill/>
          <a:ln>
            <a:noFill/>
          </a:ln>
        </p:spPr>
        <p:txBody>
          <a:bodyPr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Financial security isn’t just for the wealthy.</a:t>
            </a:r>
            <a:r>
              <a:rPr kumimoji="0" lang="en-US" sz="2400" b="0" i="0" u="none" strike="noStrike" kern="1200" cap="none" spc="0" normalizeH="0" noProof="0" dirty="0">
                <a:ln>
                  <a:noFill/>
                </a:ln>
                <a:solidFill>
                  <a:srgbClr val="4B4F54"/>
                </a:solidFill>
                <a:effectLst/>
                <a:uLnTx/>
                <a:uFillTx/>
                <a:latin typeface="Arial" panose="020B0604020202020204" pitchFamily="34" charset="0"/>
                <a:ea typeface="+mn-ea"/>
                <a:cs typeface="Arial" panose="020B0604020202020204" pitchFamily="34" charset="0"/>
              </a:rPr>
              <a:t> I</a:t>
            </a: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t is achievable for everyone with a plan in place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Securing a lifestyle you are used to</a:t>
            </a:r>
            <a:r>
              <a:rPr lang="en-US" sz="2400" dirty="0">
                <a:solidFill>
                  <a:srgbClr val="4B4F54"/>
                </a:solidFill>
                <a:latin typeface="Arial" panose="020B0604020202020204" pitchFamily="34" charset="0"/>
                <a:cs typeface="Arial" panose="020B0604020202020204" pitchFamily="34" charset="0"/>
              </a:rPr>
              <a:t> </a:t>
            </a: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is something that could be done if the right steps are taken,</a:t>
            </a:r>
            <a:r>
              <a:rPr kumimoji="0" lang="en-US" sz="2400" b="0" i="0" u="none" strike="noStrike" kern="1200" cap="none" spc="0" normalizeH="0" noProof="0" dirty="0">
                <a:ln>
                  <a:noFill/>
                </a:ln>
                <a:solidFill>
                  <a:srgbClr val="4B4F54"/>
                </a:solidFill>
                <a:effectLst/>
                <a:uLnTx/>
                <a:uFillTx/>
                <a:latin typeface="Arial" panose="020B0604020202020204" pitchFamily="34" charset="0"/>
                <a:ea typeface="+mn-ea"/>
                <a:cs typeface="Arial" panose="020B0604020202020204" pitchFamily="34" charset="0"/>
              </a:rPr>
              <a:t> including:</a:t>
            </a: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Starting at the right age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Saving money using a diverse strategy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Protecting your family with Life Insurance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480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animEffect transition="in" filter="fade">
                                      <p:cBhvr>
                                        <p:cTn id="17" dur="500"/>
                                        <p:tgtEl>
                                          <p:spTgt spid="10">
                                            <p:txEl>
                                              <p:pRg st="5" end="5"/>
                                            </p:txEl>
                                          </p:spTgt>
                                        </p:tgtEl>
                                      </p:cBhvr>
                                    </p:animEffect>
                                  </p:childTnLst>
                                </p:cTn>
                              </p:par>
                              <p:par>
                                <p:cTn id="18" presetID="10" presetClass="entr" presetSubtype="0" fill="hold" nodeType="withEffect">
                                  <p:stCondLst>
                                    <p:cond delay="2000"/>
                                  </p:stCondLst>
                                  <p:childTnLst>
                                    <p:set>
                                      <p:cBhvr>
                                        <p:cTn id="19" dur="1" fill="hold">
                                          <p:stCondLst>
                                            <p:cond delay="0"/>
                                          </p:stCondLst>
                                        </p:cTn>
                                        <p:tgtEl>
                                          <p:spTgt spid="10">
                                            <p:txEl>
                                              <p:pRg st="7" end="7"/>
                                            </p:txEl>
                                          </p:spTgt>
                                        </p:tgtEl>
                                        <p:attrNameLst>
                                          <p:attrName>style.visibility</p:attrName>
                                        </p:attrNameLst>
                                      </p:cBhvr>
                                      <p:to>
                                        <p:strVal val="visible"/>
                                      </p:to>
                                    </p:set>
                                    <p:animEffect transition="in" filter="fade">
                                      <p:cBhvr>
                                        <p:cTn id="20" dur="500"/>
                                        <p:tgtEl>
                                          <p:spTgt spid="10">
                                            <p:txEl>
                                              <p:pRg st="7" end="7"/>
                                            </p:txEl>
                                          </p:spTgt>
                                        </p:tgtEl>
                                      </p:cBhvr>
                                    </p:animEffect>
                                  </p:childTnLst>
                                </p:cTn>
                              </p:par>
                              <p:par>
                                <p:cTn id="21" presetID="10" presetClass="entr" presetSubtype="0" fill="hold" nodeType="withEffect">
                                  <p:stCondLst>
                                    <p:cond delay="4000"/>
                                  </p:stCondLst>
                                  <p:childTnLst>
                                    <p:set>
                                      <p:cBhvr>
                                        <p:cTn id="22" dur="1" fill="hold">
                                          <p:stCondLst>
                                            <p:cond delay="0"/>
                                          </p:stCondLst>
                                        </p:cTn>
                                        <p:tgtEl>
                                          <p:spTgt spid="10">
                                            <p:txEl>
                                              <p:pRg st="9" end="9"/>
                                            </p:txEl>
                                          </p:spTgt>
                                        </p:tgtEl>
                                        <p:attrNameLst>
                                          <p:attrName>style.visibility</p:attrName>
                                        </p:attrNameLst>
                                      </p:cBhvr>
                                      <p:to>
                                        <p:strVal val="visible"/>
                                      </p:to>
                                    </p:set>
                                    <p:animEffect transition="in" filter="fade">
                                      <p:cBhvr>
                                        <p:cTn id="23"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2FD3121D-8A9C-41CD-8C86-E909D842E80B}"/>
              </a:ext>
            </a:extLst>
          </p:cNvPr>
          <p:cNvGraphicFramePr/>
          <p:nvPr>
            <p:extLst>
              <p:ext uri="{D42A27DB-BD31-4B8C-83A1-F6EECF244321}">
                <p14:modId xmlns:p14="http://schemas.microsoft.com/office/powerpoint/2010/main" val="534165165"/>
              </p:ext>
            </p:extLst>
          </p:nvPr>
        </p:nvGraphicFramePr>
        <p:xfrm>
          <a:off x="302949" y="1686099"/>
          <a:ext cx="4543160" cy="4427226"/>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E21DD267-B27A-5D49-AFC6-73AA7E2983CF}"/>
              </a:ext>
            </a:extLst>
          </p:cNvPr>
          <p:cNvSpPr/>
          <p:nvPr/>
        </p:nvSpPr>
        <p:spPr>
          <a:xfrm>
            <a:off x="0" y="-1"/>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5"/>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Retirement Concerns of Today </a:t>
            </a:r>
          </a:p>
        </p:txBody>
      </p:sp>
      <p:sp>
        <p:nvSpPr>
          <p:cNvPr id="2" name="TextBox 1">
            <a:extLst>
              <a:ext uri="{FF2B5EF4-FFF2-40B4-BE49-F238E27FC236}">
                <a16:creationId xmlns:a16="http://schemas.microsoft.com/office/drawing/2014/main" id="{84B60E1D-6B2C-408E-9AFB-7F1598545B20}"/>
              </a:ext>
            </a:extLst>
          </p:cNvPr>
          <p:cNvSpPr txBox="1"/>
          <p:nvPr/>
        </p:nvSpPr>
        <p:spPr>
          <a:xfrm>
            <a:off x="204185" y="6327085"/>
            <a:ext cx="5310790" cy="6924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https://news.gallup.com/poll/104605/many-americans-fear-theyll-outlive-their-money.aspx</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lang="en-US" sz="1050" dirty="0">
                <a:solidFill>
                  <a:prstClr val="black"/>
                </a:solidFill>
                <a:latin typeface="Calibri" panose="020F0502020204030204"/>
              </a:rPr>
              <a:t>**</a:t>
            </a:r>
            <a:r>
              <a:rPr lang="en-US" sz="1050" dirty="0">
                <a:hlinkClick r:id="rId7"/>
              </a:rPr>
              <a:t>Millions more people will soon be living past 100 - MarketWatch</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7E45181-607F-4824-8D96-FCAA8B16198A}"/>
              </a:ext>
            </a:extLst>
          </p:cNvPr>
          <p:cNvSpPr txBox="1"/>
          <p:nvPr/>
        </p:nvSpPr>
        <p:spPr>
          <a:xfrm>
            <a:off x="1488689" y="3078122"/>
            <a:ext cx="2171679" cy="1446550"/>
          </a:xfrm>
          <a:prstGeom prst="rect">
            <a:avLst/>
          </a:prstGeom>
          <a:noFill/>
        </p:spPr>
        <p:txBody>
          <a:bodyPr wrap="square" rtlCol="0">
            <a:spAutoFit/>
          </a:bodyPr>
          <a:lstStyle/>
          <a:p>
            <a:pPr algn="ctr"/>
            <a:r>
              <a:rPr lang="en-US" sz="8800" b="1" dirty="0">
                <a:solidFill>
                  <a:srgbClr val="4B4F54"/>
                </a:solidFill>
              </a:rPr>
              <a:t>53%</a:t>
            </a:r>
            <a:endParaRPr lang="en-US" sz="9600" b="1" dirty="0">
              <a:solidFill>
                <a:srgbClr val="4B4F54"/>
              </a:solidFill>
            </a:endParaRPr>
          </a:p>
        </p:txBody>
      </p:sp>
      <p:sp>
        <p:nvSpPr>
          <p:cNvPr id="19" name="TextBox 18">
            <a:extLst>
              <a:ext uri="{FF2B5EF4-FFF2-40B4-BE49-F238E27FC236}">
                <a16:creationId xmlns:a16="http://schemas.microsoft.com/office/drawing/2014/main" id="{02A55950-A367-40FC-A403-722D19AE6B50}"/>
              </a:ext>
            </a:extLst>
          </p:cNvPr>
          <p:cNvSpPr txBox="1"/>
          <p:nvPr/>
        </p:nvSpPr>
        <p:spPr>
          <a:xfrm>
            <a:off x="5702974" y="1779687"/>
            <a:ext cx="6186077" cy="507831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53% of people ages 50-64 are worried they will outlive their money in a recent Gallup survey *</a:t>
            </a:r>
          </a:p>
          <a:p>
            <a:pPr marR="0" lvl="0" algn="l"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People are living longer and recognize the need to have a portion of their money in safe reliable financial vehicles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By 2050, the</a:t>
            </a:r>
            <a:r>
              <a:rPr kumimoji="0" lang="en-US" sz="1800" b="0" i="0" u="none" strike="noStrike" kern="1200" cap="none" spc="0" normalizeH="0" noProof="0" dirty="0">
                <a:ln>
                  <a:noFill/>
                </a:ln>
                <a:solidFill>
                  <a:srgbClr val="4B4F54"/>
                </a:solidFill>
                <a:effectLst/>
                <a:uLnTx/>
                <a:uFillTx/>
                <a:latin typeface="Arial" panose="020B0604020202020204" pitchFamily="34" charset="0"/>
                <a:ea typeface="+mn-ea"/>
                <a:cs typeface="Arial" panose="020B0604020202020204" pitchFamily="34" charset="0"/>
              </a:rPr>
              <a:t> centenarian population is expected to hit 3.7 million</a:t>
            </a:r>
            <a:r>
              <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A TIAA-CREF survey also revealed that 84% of Americans said that having guaranteed income in retirement is important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Only 14% had taken steps to secure a lifetime income with an annuity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21" name="Picture 20">
            <a:extLst>
              <a:ext uri="{FF2B5EF4-FFF2-40B4-BE49-F238E27FC236}">
                <a16:creationId xmlns:a16="http://schemas.microsoft.com/office/drawing/2014/main" id="{54EF5C2F-B787-48AF-8CF4-4667298E9930}"/>
              </a:ext>
            </a:extLst>
          </p:cNvPr>
          <p:cNvPicPr>
            <a:picLocks noChangeAspect="1"/>
          </p:cNvPicPr>
          <p:nvPr/>
        </p:nvPicPr>
        <p:blipFill>
          <a:blip r:embed="rId8"/>
          <a:stretch>
            <a:fillRect/>
          </a:stretch>
        </p:blipFill>
        <p:spPr>
          <a:xfrm>
            <a:off x="204185" y="2185212"/>
            <a:ext cx="5143500" cy="3429000"/>
          </a:xfrm>
          <a:prstGeom prst="rect">
            <a:avLst/>
          </a:prstGeom>
        </p:spPr>
      </p:pic>
      <p:sp>
        <p:nvSpPr>
          <p:cNvPr id="23" name="TextBox 22">
            <a:extLst>
              <a:ext uri="{FF2B5EF4-FFF2-40B4-BE49-F238E27FC236}">
                <a16:creationId xmlns:a16="http://schemas.microsoft.com/office/drawing/2014/main" id="{8A068122-8468-47CA-9503-CF9527720474}"/>
              </a:ext>
            </a:extLst>
          </p:cNvPr>
          <p:cNvSpPr txBox="1"/>
          <p:nvPr/>
        </p:nvSpPr>
        <p:spPr>
          <a:xfrm>
            <a:off x="291283" y="5340663"/>
            <a:ext cx="4969304" cy="830997"/>
          </a:xfrm>
          <a:prstGeom prst="rect">
            <a:avLst/>
          </a:prstGeom>
          <a:noFill/>
        </p:spPr>
        <p:txBody>
          <a:bodyPr wrap="square" rtlCol="0">
            <a:spAutoFit/>
          </a:bodyPr>
          <a:lstStyle/>
          <a:p>
            <a:pPr algn="ctr"/>
            <a:r>
              <a:rPr lang="en-US" sz="4800" b="1" dirty="0">
                <a:solidFill>
                  <a:srgbClr val="4B4F54"/>
                </a:solidFill>
              </a:rPr>
              <a:t>&gt;100 in Year 2050</a:t>
            </a:r>
            <a:endParaRPr lang="en-US" sz="5400" b="1" dirty="0">
              <a:solidFill>
                <a:srgbClr val="4B4F54"/>
              </a:solidFill>
            </a:endParaRPr>
          </a:p>
        </p:txBody>
      </p:sp>
      <p:pic>
        <p:nvPicPr>
          <p:cNvPr id="25" name="Picture 24">
            <a:extLst>
              <a:ext uri="{FF2B5EF4-FFF2-40B4-BE49-F238E27FC236}">
                <a16:creationId xmlns:a16="http://schemas.microsoft.com/office/drawing/2014/main" id="{7CAC5A83-C0F5-48BF-B684-942CD90B728E}"/>
              </a:ext>
            </a:extLst>
          </p:cNvPr>
          <p:cNvPicPr>
            <a:picLocks noChangeAspect="1"/>
          </p:cNvPicPr>
          <p:nvPr/>
        </p:nvPicPr>
        <p:blipFill>
          <a:blip r:embed="rId9"/>
          <a:stretch>
            <a:fillRect/>
          </a:stretch>
        </p:blipFill>
        <p:spPr>
          <a:xfrm>
            <a:off x="178825" y="2185212"/>
            <a:ext cx="5430150" cy="3194206"/>
          </a:xfrm>
          <a:prstGeom prst="rect">
            <a:avLst/>
          </a:prstGeom>
        </p:spPr>
      </p:pic>
      <p:graphicFrame>
        <p:nvGraphicFramePr>
          <p:cNvPr id="27" name="Chart 26">
            <a:extLst>
              <a:ext uri="{FF2B5EF4-FFF2-40B4-BE49-F238E27FC236}">
                <a16:creationId xmlns:a16="http://schemas.microsoft.com/office/drawing/2014/main" id="{E6FB995A-6293-423B-99FA-9452BBEF7B7C}"/>
              </a:ext>
            </a:extLst>
          </p:cNvPr>
          <p:cNvGraphicFramePr/>
          <p:nvPr>
            <p:extLst>
              <p:ext uri="{D42A27DB-BD31-4B8C-83A1-F6EECF244321}">
                <p14:modId xmlns:p14="http://schemas.microsoft.com/office/powerpoint/2010/main" val="1256028404"/>
              </p:ext>
            </p:extLst>
          </p:nvPr>
        </p:nvGraphicFramePr>
        <p:xfrm>
          <a:off x="110186" y="1719879"/>
          <a:ext cx="4969304" cy="4422613"/>
        </p:xfrm>
        <a:graphic>
          <a:graphicData uri="http://schemas.openxmlformats.org/drawingml/2006/chart">
            <c:chart xmlns:c="http://schemas.openxmlformats.org/drawingml/2006/chart" xmlns:r="http://schemas.openxmlformats.org/officeDocument/2006/relationships" r:id="rId10"/>
          </a:graphicData>
        </a:graphic>
      </p:graphicFrame>
      <p:sp>
        <p:nvSpPr>
          <p:cNvPr id="29" name="TextBox 28">
            <a:extLst>
              <a:ext uri="{FF2B5EF4-FFF2-40B4-BE49-F238E27FC236}">
                <a16:creationId xmlns:a16="http://schemas.microsoft.com/office/drawing/2014/main" id="{658106E4-EF4D-4AA1-9353-151D16F48A69}"/>
              </a:ext>
            </a:extLst>
          </p:cNvPr>
          <p:cNvSpPr txBox="1"/>
          <p:nvPr/>
        </p:nvSpPr>
        <p:spPr>
          <a:xfrm>
            <a:off x="1446612" y="3131039"/>
            <a:ext cx="2353428" cy="1446550"/>
          </a:xfrm>
          <a:prstGeom prst="rect">
            <a:avLst/>
          </a:prstGeom>
          <a:noFill/>
        </p:spPr>
        <p:txBody>
          <a:bodyPr wrap="square" rtlCol="0">
            <a:spAutoFit/>
          </a:bodyPr>
          <a:lstStyle/>
          <a:p>
            <a:pPr algn="ctr"/>
            <a:r>
              <a:rPr lang="en-US" sz="8800" b="1" dirty="0">
                <a:solidFill>
                  <a:srgbClr val="4B4F54"/>
                </a:solidFill>
              </a:rPr>
              <a:t>84%</a:t>
            </a:r>
            <a:endParaRPr lang="en-US" sz="9600" b="1" dirty="0">
              <a:solidFill>
                <a:srgbClr val="4B4F54"/>
              </a:solidFill>
            </a:endParaRPr>
          </a:p>
        </p:txBody>
      </p:sp>
      <p:graphicFrame>
        <p:nvGraphicFramePr>
          <p:cNvPr id="32" name="Chart 31">
            <a:extLst>
              <a:ext uri="{FF2B5EF4-FFF2-40B4-BE49-F238E27FC236}">
                <a16:creationId xmlns:a16="http://schemas.microsoft.com/office/drawing/2014/main" id="{BDA9FE20-1670-46CB-8360-A55F4153A274}"/>
              </a:ext>
            </a:extLst>
          </p:cNvPr>
          <p:cNvGraphicFramePr/>
          <p:nvPr>
            <p:extLst>
              <p:ext uri="{D42A27DB-BD31-4B8C-83A1-F6EECF244321}">
                <p14:modId xmlns:p14="http://schemas.microsoft.com/office/powerpoint/2010/main" val="2727994650"/>
              </p:ext>
            </p:extLst>
          </p:nvPr>
        </p:nvGraphicFramePr>
        <p:xfrm>
          <a:off x="-896423" y="1019202"/>
          <a:ext cx="5601158" cy="5526225"/>
        </p:xfrm>
        <a:graphic>
          <a:graphicData uri="http://schemas.openxmlformats.org/drawingml/2006/chart">
            <c:chart xmlns:c="http://schemas.openxmlformats.org/drawingml/2006/chart" xmlns:r="http://schemas.openxmlformats.org/officeDocument/2006/relationships" r:id="rId11"/>
          </a:graphicData>
        </a:graphic>
      </p:graphicFrame>
      <p:sp>
        <p:nvSpPr>
          <p:cNvPr id="34" name="TextBox 33">
            <a:extLst>
              <a:ext uri="{FF2B5EF4-FFF2-40B4-BE49-F238E27FC236}">
                <a16:creationId xmlns:a16="http://schemas.microsoft.com/office/drawing/2014/main" id="{2E21CF71-0141-4ADC-8909-3D1A4AB18AD4}"/>
              </a:ext>
            </a:extLst>
          </p:cNvPr>
          <p:cNvSpPr txBox="1"/>
          <p:nvPr/>
        </p:nvSpPr>
        <p:spPr>
          <a:xfrm>
            <a:off x="1446612" y="3131039"/>
            <a:ext cx="2353428" cy="1446550"/>
          </a:xfrm>
          <a:prstGeom prst="rect">
            <a:avLst/>
          </a:prstGeom>
          <a:noFill/>
        </p:spPr>
        <p:txBody>
          <a:bodyPr wrap="square" rtlCol="0">
            <a:spAutoFit/>
          </a:bodyPr>
          <a:lstStyle/>
          <a:p>
            <a:pPr algn="ctr"/>
            <a:r>
              <a:rPr lang="en-US" sz="8800" b="1" dirty="0">
                <a:solidFill>
                  <a:srgbClr val="4B4F54"/>
                </a:solidFill>
              </a:rPr>
              <a:t>14%</a:t>
            </a:r>
            <a:endParaRPr lang="en-US" sz="9600" b="1" dirty="0">
              <a:solidFill>
                <a:srgbClr val="4B4F54"/>
              </a:solidFill>
            </a:endParaRPr>
          </a:p>
        </p:txBody>
      </p:sp>
    </p:spTree>
    <p:extLst>
      <p:ext uri="{BB962C8B-B14F-4D97-AF65-F5344CB8AC3E}">
        <p14:creationId xmlns:p14="http://schemas.microsoft.com/office/powerpoint/2010/main" val="11705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9">
                                            <p:txEl>
                                              <p:pRg st="0" end="0"/>
                                            </p:txEl>
                                          </p:spTgt>
                                        </p:tgtEl>
                                        <p:attrNameLst>
                                          <p:attrName>style.visibility</p:attrName>
                                        </p:attrNameLst>
                                      </p:cBhvr>
                                      <p:to>
                                        <p:strVal val="visible"/>
                                      </p:to>
                                    </p:set>
                                    <p:animEffect transition="in" filter="fade">
                                      <p:cBhvr>
                                        <p:cTn id="10" dur="500"/>
                                        <p:tgtEl>
                                          <p:spTgt spid="1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9">
                                            <p:txEl>
                                              <p:pRg st="0" end="0"/>
                                            </p:txEl>
                                          </p:spTgt>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xEl>
                                              <p:pRg st="2" end="2"/>
                                            </p:txEl>
                                          </p:spTgt>
                                        </p:tgtEl>
                                        <p:attrNameLst>
                                          <p:attrName>style.visibility</p:attrName>
                                        </p:attrNameLst>
                                      </p:cBhvr>
                                      <p:to>
                                        <p:strVal val="visible"/>
                                      </p:to>
                                    </p:set>
                                    <p:animEffect transition="in" filter="fade">
                                      <p:cBhvr>
                                        <p:cTn id="32" dur="500"/>
                                        <p:tgtEl>
                                          <p:spTgt spid="1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9">
                                            <p:txEl>
                                              <p:pRg st="2" end="2"/>
                                            </p:txEl>
                                          </p:spTgt>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nodeType="withEffect">
                                  <p:stCondLst>
                                    <p:cond delay="0"/>
                                  </p:stCondLst>
                                  <p:childTnLst>
                                    <p:set>
                                      <p:cBhvr>
                                        <p:cTn id="46" dur="1" fill="hold">
                                          <p:stCondLst>
                                            <p:cond delay="0"/>
                                          </p:stCondLst>
                                        </p:cTn>
                                        <p:tgtEl>
                                          <p:spTgt spid="19">
                                            <p:txEl>
                                              <p:pRg st="5" end="5"/>
                                            </p:txEl>
                                          </p:spTgt>
                                        </p:tgtEl>
                                        <p:attrNameLst>
                                          <p:attrName>style.visibility</p:attrName>
                                        </p:attrNameLst>
                                      </p:cBhvr>
                                      <p:to>
                                        <p:strVal val="visible"/>
                                      </p:to>
                                    </p:set>
                                    <p:animEffect transition="in" filter="fade">
                                      <p:cBhvr>
                                        <p:cTn id="47" dur="500"/>
                                        <p:tgtEl>
                                          <p:spTgt spid="19">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25"/>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23"/>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9">
                                            <p:txEl>
                                              <p:pRg st="5" end="5"/>
                                            </p:txEl>
                                          </p:spTgt>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par>
                                <p:cTn id="62" presetID="10" presetClass="entr" presetSubtype="0" fill="hold" nodeType="withEffect">
                                  <p:stCondLst>
                                    <p:cond delay="0"/>
                                  </p:stCondLst>
                                  <p:childTnLst>
                                    <p:set>
                                      <p:cBhvr>
                                        <p:cTn id="63" dur="1" fill="hold">
                                          <p:stCondLst>
                                            <p:cond delay="0"/>
                                          </p:stCondLst>
                                        </p:cTn>
                                        <p:tgtEl>
                                          <p:spTgt spid="19">
                                            <p:txEl>
                                              <p:pRg st="8" end="8"/>
                                            </p:txEl>
                                          </p:spTgt>
                                        </p:tgtEl>
                                        <p:attrNameLst>
                                          <p:attrName>style.visibility</p:attrName>
                                        </p:attrNameLst>
                                      </p:cBhvr>
                                      <p:to>
                                        <p:strVal val="visible"/>
                                      </p:to>
                                    </p:set>
                                    <p:animEffect transition="in" filter="fade">
                                      <p:cBhvr>
                                        <p:cTn id="64" dur="500"/>
                                        <p:tgtEl>
                                          <p:spTgt spid="19">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27"/>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9"/>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9">
                                            <p:txEl>
                                              <p:pRg st="8" end="8"/>
                                            </p:txEl>
                                          </p:spTgt>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19">
                                            <p:txEl>
                                              <p:pRg st="11" end="11"/>
                                            </p:txEl>
                                          </p:spTgt>
                                        </p:tgtEl>
                                        <p:attrNameLst>
                                          <p:attrName>style.visibility</p:attrName>
                                        </p:attrNameLst>
                                      </p:cBhvr>
                                      <p:to>
                                        <p:strVal val="visible"/>
                                      </p:to>
                                    </p:set>
                                    <p:animEffect transition="in" filter="fade">
                                      <p:cBhvr>
                                        <p:cTn id="75" dur="500"/>
                                        <p:tgtEl>
                                          <p:spTgt spid="19">
                                            <p:txEl>
                                              <p:pRg st="11" end="11"/>
                                            </p:tx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6" grpId="1">
        <p:bldAsOne/>
      </p:bldGraphic>
      <p:bldP spid="2" grpId="0"/>
      <p:bldP spid="2" grpId="1"/>
      <p:bldP spid="4" grpId="0"/>
      <p:bldP spid="4" grpId="1"/>
      <p:bldP spid="23" grpId="0"/>
      <p:bldP spid="23" grpId="1"/>
      <p:bldGraphic spid="27" grpId="0">
        <p:bldAsOne/>
      </p:bldGraphic>
      <p:bldGraphic spid="27" grpId="1">
        <p:bldAsOne/>
      </p:bldGraphic>
      <p:bldP spid="29" grpId="0"/>
      <p:bldP spid="29" grpId="1"/>
      <p:bldGraphic spid="32" grpId="0">
        <p:bldAsOne/>
      </p:bldGraphic>
      <p:bldP spid="34" grpId="0"/>
    </p:bldLst>
  </p:timing>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Stages In Life</a:t>
            </a:r>
          </a:p>
        </p:txBody>
      </p:sp>
      <p:pic>
        <p:nvPicPr>
          <p:cNvPr id="6" name="Picture 5">
            <a:extLst>
              <a:ext uri="{FF2B5EF4-FFF2-40B4-BE49-F238E27FC236}">
                <a16:creationId xmlns:a16="http://schemas.microsoft.com/office/drawing/2014/main" id="{F7EDCF47-6905-4518-9E65-FEE14447659A}"/>
              </a:ext>
            </a:extLst>
          </p:cNvPr>
          <p:cNvPicPr>
            <a:picLocks noChangeAspect="1"/>
          </p:cNvPicPr>
          <p:nvPr/>
        </p:nvPicPr>
        <p:blipFill>
          <a:blip r:embed="rId4"/>
          <a:stretch>
            <a:fillRect/>
          </a:stretch>
        </p:blipFill>
        <p:spPr>
          <a:xfrm>
            <a:off x="659369" y="2050294"/>
            <a:ext cx="2022146" cy="1628759"/>
          </a:xfrm>
          <a:prstGeom prst="rect">
            <a:avLst/>
          </a:prstGeom>
        </p:spPr>
      </p:pic>
      <p:pic>
        <p:nvPicPr>
          <p:cNvPr id="7" name="Picture 6">
            <a:extLst>
              <a:ext uri="{FF2B5EF4-FFF2-40B4-BE49-F238E27FC236}">
                <a16:creationId xmlns:a16="http://schemas.microsoft.com/office/drawing/2014/main" id="{381E7829-E79D-4B90-86D1-9CAD88851387}"/>
              </a:ext>
            </a:extLst>
          </p:cNvPr>
          <p:cNvPicPr>
            <a:picLocks noChangeAspect="1"/>
          </p:cNvPicPr>
          <p:nvPr/>
        </p:nvPicPr>
        <p:blipFill rotWithShape="1">
          <a:blip r:embed="rId5"/>
          <a:srcRect l="1875" t="-1" r="6863" b="8813"/>
          <a:stretch/>
        </p:blipFill>
        <p:spPr>
          <a:xfrm>
            <a:off x="3187587" y="2751818"/>
            <a:ext cx="8345044" cy="555878"/>
          </a:xfrm>
          <a:prstGeom prst="rect">
            <a:avLst/>
          </a:prstGeom>
        </p:spPr>
      </p:pic>
      <p:pic>
        <p:nvPicPr>
          <p:cNvPr id="8" name="Picture 7">
            <a:extLst>
              <a:ext uri="{FF2B5EF4-FFF2-40B4-BE49-F238E27FC236}">
                <a16:creationId xmlns:a16="http://schemas.microsoft.com/office/drawing/2014/main" id="{A6E508B5-8B34-4EF2-BA3E-16F1E6D97D1F}"/>
              </a:ext>
            </a:extLst>
          </p:cNvPr>
          <p:cNvPicPr>
            <a:picLocks noChangeAspect="1"/>
          </p:cNvPicPr>
          <p:nvPr/>
        </p:nvPicPr>
        <p:blipFill>
          <a:blip r:embed="rId6"/>
          <a:stretch>
            <a:fillRect/>
          </a:stretch>
        </p:blipFill>
        <p:spPr>
          <a:xfrm>
            <a:off x="665758" y="3697047"/>
            <a:ext cx="2022146" cy="1943361"/>
          </a:xfrm>
          <a:prstGeom prst="rect">
            <a:avLst/>
          </a:prstGeom>
        </p:spPr>
      </p:pic>
      <p:pic>
        <p:nvPicPr>
          <p:cNvPr id="9" name="Picture 8">
            <a:extLst>
              <a:ext uri="{FF2B5EF4-FFF2-40B4-BE49-F238E27FC236}">
                <a16:creationId xmlns:a16="http://schemas.microsoft.com/office/drawing/2014/main" id="{8FFC53EB-6CD0-4146-B0B3-CA132615F1D3}"/>
              </a:ext>
            </a:extLst>
          </p:cNvPr>
          <p:cNvPicPr>
            <a:picLocks noChangeAspect="1"/>
          </p:cNvPicPr>
          <p:nvPr/>
        </p:nvPicPr>
        <p:blipFill rotWithShape="1">
          <a:blip r:embed="rId7"/>
          <a:srcRect l="8310" t="400"/>
          <a:stretch/>
        </p:blipFill>
        <p:spPr>
          <a:xfrm>
            <a:off x="3187587" y="4403355"/>
            <a:ext cx="8345044" cy="569214"/>
          </a:xfrm>
          <a:prstGeom prst="rect">
            <a:avLst/>
          </a:prstGeom>
        </p:spPr>
      </p:pic>
    </p:spTree>
    <p:extLst>
      <p:ext uri="{BB962C8B-B14F-4D97-AF65-F5344CB8AC3E}">
        <p14:creationId xmlns:p14="http://schemas.microsoft.com/office/powerpoint/2010/main" val="303733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Stages In Life</a:t>
            </a:r>
          </a:p>
        </p:txBody>
      </p:sp>
      <p:sp>
        <p:nvSpPr>
          <p:cNvPr id="10" name="Shape 132">
            <a:extLst>
              <a:ext uri="{FF2B5EF4-FFF2-40B4-BE49-F238E27FC236}">
                <a16:creationId xmlns:a16="http://schemas.microsoft.com/office/drawing/2014/main" id="{E012AC54-636D-904D-99AC-A4DC11A434B9}"/>
              </a:ext>
            </a:extLst>
          </p:cNvPr>
          <p:cNvSpPr txBox="1"/>
          <p:nvPr/>
        </p:nvSpPr>
        <p:spPr>
          <a:xfrm>
            <a:off x="244929" y="1547977"/>
            <a:ext cx="11577474" cy="2633394"/>
          </a:xfrm>
          <a:prstGeom prst="rect">
            <a:avLst/>
          </a:prstGeom>
          <a:noFill/>
          <a:ln>
            <a:noFill/>
          </a:ln>
        </p:spPr>
        <p:txBody>
          <a:bodyPr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CA371E72-1D08-4381-B145-417761615A5A}"/>
              </a:ext>
            </a:extLst>
          </p:cNvPr>
          <p:cNvPicPr>
            <a:picLocks noChangeAspect="1"/>
          </p:cNvPicPr>
          <p:nvPr/>
        </p:nvPicPr>
        <p:blipFill>
          <a:blip r:embed="rId4"/>
          <a:stretch>
            <a:fillRect/>
          </a:stretch>
        </p:blipFill>
        <p:spPr>
          <a:xfrm>
            <a:off x="0" y="1973576"/>
            <a:ext cx="12192000" cy="4471867"/>
          </a:xfrm>
          <a:prstGeom prst="rect">
            <a:avLst/>
          </a:prstGeom>
        </p:spPr>
      </p:pic>
    </p:spTree>
    <p:extLst>
      <p:ext uri="{BB962C8B-B14F-4D97-AF65-F5344CB8AC3E}">
        <p14:creationId xmlns:p14="http://schemas.microsoft.com/office/powerpoint/2010/main" val="2284066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Stages In Life</a:t>
            </a:r>
          </a:p>
        </p:txBody>
      </p:sp>
      <p:sp>
        <p:nvSpPr>
          <p:cNvPr id="10" name="Shape 132">
            <a:extLst>
              <a:ext uri="{FF2B5EF4-FFF2-40B4-BE49-F238E27FC236}">
                <a16:creationId xmlns:a16="http://schemas.microsoft.com/office/drawing/2014/main" id="{E012AC54-636D-904D-99AC-A4DC11A434B9}"/>
              </a:ext>
            </a:extLst>
          </p:cNvPr>
          <p:cNvSpPr txBox="1"/>
          <p:nvPr/>
        </p:nvSpPr>
        <p:spPr>
          <a:xfrm>
            <a:off x="3579521" y="3202348"/>
            <a:ext cx="9413760" cy="2273243"/>
          </a:xfrm>
          <a:prstGeom prst="rect">
            <a:avLst/>
          </a:prstGeom>
          <a:noFill/>
          <a:ln>
            <a:noFill/>
          </a:ln>
        </p:spPr>
        <p:txBody>
          <a:bodyPr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794D26B8-D8AF-4108-9B57-D8E8463EC901}"/>
              </a:ext>
            </a:extLst>
          </p:cNvPr>
          <p:cNvSpPr txBox="1"/>
          <p:nvPr/>
        </p:nvSpPr>
        <p:spPr>
          <a:xfrm>
            <a:off x="1280460" y="5475591"/>
            <a:ext cx="402674" cy="261610"/>
          </a:xfrm>
          <a:prstGeom prst="rect">
            <a:avLst/>
          </a:prstGeom>
          <a:noFill/>
        </p:spPr>
        <p:txBody>
          <a:bodyPr wrap="none" rtlCol="0">
            <a:spAutoFit/>
          </a:bodyPr>
          <a:lstStyle/>
          <a:p>
            <a:r>
              <a:rPr lang="en-US" sz="1100" dirty="0"/>
              <a:t>Age</a:t>
            </a:r>
          </a:p>
        </p:txBody>
      </p:sp>
      <p:pic>
        <p:nvPicPr>
          <p:cNvPr id="2" name="Picture 1">
            <a:extLst>
              <a:ext uri="{FF2B5EF4-FFF2-40B4-BE49-F238E27FC236}">
                <a16:creationId xmlns:a16="http://schemas.microsoft.com/office/drawing/2014/main" id="{9ACBA77B-CB30-4221-9DA4-6DBADE8FEE03}"/>
              </a:ext>
            </a:extLst>
          </p:cNvPr>
          <p:cNvPicPr>
            <a:picLocks noChangeAspect="1"/>
          </p:cNvPicPr>
          <p:nvPr/>
        </p:nvPicPr>
        <p:blipFill>
          <a:blip r:embed="rId4"/>
          <a:stretch>
            <a:fillRect/>
          </a:stretch>
        </p:blipFill>
        <p:spPr>
          <a:xfrm>
            <a:off x="1873640" y="1733913"/>
            <a:ext cx="8907293" cy="5038870"/>
          </a:xfrm>
          <a:prstGeom prst="rect">
            <a:avLst/>
          </a:prstGeom>
        </p:spPr>
      </p:pic>
    </p:spTree>
    <p:extLst>
      <p:ext uri="{BB962C8B-B14F-4D97-AF65-F5344CB8AC3E}">
        <p14:creationId xmlns:p14="http://schemas.microsoft.com/office/powerpoint/2010/main" val="2615793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Life Insurance in the Overall </a:t>
            </a:r>
            <a:r>
              <a:rPr lang="en-US" sz="3600" b="1" dirty="0">
                <a:solidFill>
                  <a:prstClr val="white"/>
                </a:solidFill>
                <a:latin typeface="Arial" panose="020B0604020202020204" pitchFamily="34" charset="0"/>
                <a:cs typeface="Arial" panose="020B0604020202020204" pitchFamily="34" charset="0"/>
              </a:rPr>
              <a:t>P</a:t>
            </a:r>
            <a:r>
              <a:rPr kumimoji="0" lang="en-US"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lan</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0" name="Shape 132">
            <a:extLst>
              <a:ext uri="{FF2B5EF4-FFF2-40B4-BE49-F238E27FC236}">
                <a16:creationId xmlns:a16="http://schemas.microsoft.com/office/drawing/2014/main" id="{E012AC54-636D-904D-99AC-A4DC11A434B9}"/>
              </a:ext>
            </a:extLst>
          </p:cNvPr>
          <p:cNvSpPr txBox="1"/>
          <p:nvPr/>
        </p:nvSpPr>
        <p:spPr>
          <a:xfrm>
            <a:off x="307263" y="1884897"/>
            <a:ext cx="11577474" cy="3808314"/>
          </a:xfrm>
          <a:prstGeom prst="rect">
            <a:avLst/>
          </a:prstGeom>
          <a:noFill/>
          <a:ln>
            <a:noFill/>
          </a:ln>
        </p:spPr>
        <p:txBody>
          <a:bodyPr lIns="91425" tIns="91425" rIns="91425" bIns="91425" anchor="t" anchorCtr="0">
            <a:no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102 Million </a:t>
            </a: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uninsured and underinsured recognize they need (or need more) life insurance*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lvl="0" indent="-342900">
              <a:buFont typeface="Arial" panose="020B0604020202020204" pitchFamily="34" charset="0"/>
              <a:buChar char="•"/>
              <a:defRPr/>
            </a:pPr>
            <a:r>
              <a:rPr kumimoji="0" lang="en-US" sz="24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33%</a:t>
            </a: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a:t>
            </a:r>
            <a:r>
              <a:rPr lang="en-US" sz="2400" b="1" dirty="0"/>
              <a:t>of consumers believe they would have to pay taxes on a life insurance death benefit and 4 in 10 aren’t sure. The reality is the proceeds from a life insurance death benefit are not taxed*</a:t>
            </a: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25%</a:t>
            </a: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of all U.S. households would feel adverse financial impacts within one month if a primary wage earner died*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BE65C280-49B7-418A-846E-3C0FC750AE85}"/>
              </a:ext>
            </a:extLst>
          </p:cNvPr>
          <p:cNvSpPr/>
          <p:nvPr/>
        </p:nvSpPr>
        <p:spPr>
          <a:xfrm>
            <a:off x="52615" y="6260777"/>
            <a:ext cx="11577474" cy="246221"/>
          </a:xfrm>
          <a:prstGeom prst="rect">
            <a:avLst/>
          </a:prstGeom>
        </p:spPr>
        <p:txBody>
          <a:bodyPr wrap="square">
            <a:spAutoFit/>
          </a:bodyPr>
          <a:lstStyle/>
          <a:p>
            <a:pPr lvl="0">
              <a:defRPr/>
            </a:pPr>
            <a:r>
              <a:rPr lang="en-US" sz="1000" dirty="0">
                <a:solidFill>
                  <a:prstClr val="black"/>
                </a:solidFill>
              </a:rPr>
              <a:t>*https://www.limra.com/siteassets/newsroom/fact-tank/fact-sheets/facts-of-life-2021-format-vfinal.pdf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45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xEl>
                                              <p:pRg st="4" end="4"/>
                                            </p:txEl>
                                          </p:spTgt>
                                        </p:tgtEl>
                                        <p:attrNameLst>
                                          <p:attrName>style.visibility</p:attrName>
                                        </p:attrNameLst>
                                      </p:cBhvr>
                                      <p:to>
                                        <p:strVal val="visible"/>
                                      </p:to>
                                    </p:set>
                                    <p:animEffect transition="in" filter="fade">
                                      <p:cBhvr>
                                        <p:cTn id="20"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4"/>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Life Insurance In </a:t>
            </a:r>
            <a:r>
              <a:rPr lang="en-US" sz="3600" b="1" dirty="0">
                <a:solidFill>
                  <a:prstClr val="white"/>
                </a:solidFill>
                <a:latin typeface="Arial" panose="020B0604020202020204" pitchFamily="34" charset="0"/>
                <a:cs typeface="Arial" panose="020B0604020202020204" pitchFamily="34" charset="0"/>
              </a:rPr>
              <a:t>T</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he </a:t>
            </a:r>
            <a:r>
              <a:rPr lang="en-US" sz="3600" b="1" dirty="0">
                <a:solidFill>
                  <a:prstClr val="white"/>
                </a:solidFill>
                <a:latin typeface="Arial" panose="020B0604020202020204" pitchFamily="34" charset="0"/>
                <a:cs typeface="Arial" panose="020B0604020202020204" pitchFamily="34" charset="0"/>
              </a:rPr>
              <a:t>O</a:t>
            </a:r>
            <a:r>
              <a:rPr kumimoji="0" lang="en-US"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verall</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US" sz="3600" b="1" dirty="0">
                <a:solidFill>
                  <a:prstClr val="white"/>
                </a:solidFill>
                <a:latin typeface="Arial" panose="020B0604020202020204" pitchFamily="34" charset="0"/>
                <a:cs typeface="Arial" panose="020B0604020202020204" pitchFamily="34" charset="0"/>
              </a:rPr>
              <a:t>P</a:t>
            </a:r>
            <a:r>
              <a:rPr kumimoji="0" lang="en-US"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lan</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0" name="Shape 132">
            <a:extLst>
              <a:ext uri="{FF2B5EF4-FFF2-40B4-BE49-F238E27FC236}">
                <a16:creationId xmlns:a16="http://schemas.microsoft.com/office/drawing/2014/main" id="{E012AC54-636D-904D-99AC-A4DC11A434B9}"/>
              </a:ext>
            </a:extLst>
          </p:cNvPr>
          <p:cNvSpPr txBox="1"/>
          <p:nvPr/>
        </p:nvSpPr>
        <p:spPr>
          <a:xfrm>
            <a:off x="254544" y="1527994"/>
            <a:ext cx="11577474" cy="283884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Who Needs Life </a:t>
            </a:r>
            <a:r>
              <a:rPr lang="en-US" sz="3200" b="1" dirty="0">
                <a:solidFill>
                  <a:srgbClr val="0085AD"/>
                </a:solidFill>
                <a:latin typeface="Arial" panose="020B0604020202020204" pitchFamily="34" charset="0"/>
                <a:cs typeface="Arial" panose="020B0604020202020204" pitchFamily="34" charset="0"/>
              </a:rPr>
              <a:t>I</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nsurance</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Anyone who wants to protect survivors or dependents against financial hardship if the unexpected</a:t>
            </a:r>
            <a:r>
              <a:rPr kumimoji="0" lang="en-US" sz="2400" b="1" i="0" u="none" strike="noStrike" kern="1200" cap="none" spc="0" normalizeH="0" noProof="0" dirty="0">
                <a:ln>
                  <a:noFill/>
                </a:ln>
                <a:solidFill>
                  <a:srgbClr val="4B4F54"/>
                </a:solidFill>
                <a:effectLst/>
                <a:uLnTx/>
                <a:uFillTx/>
                <a:latin typeface="Arial" panose="020B0604020202020204" pitchFamily="34" charset="0"/>
                <a:ea typeface="+mn-ea"/>
                <a:cs typeface="Arial" panose="020B0604020202020204" pitchFamily="34" charset="0"/>
              </a:rPr>
              <a:t> happens</a:t>
            </a: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For example, if your family were to have trouble getting by without your salary, a life insurance policy could provide the funds they need to continue living their lives. Here are some other ways, life insurance could benefit you:</a:t>
            </a:r>
          </a:p>
          <a:p>
            <a:pPr marR="0" lvl="0" algn="l" defTabSz="914400" rtl="0" eaLnBrk="1" fontAlgn="auto" latinLnBrk="0" hangingPunct="1">
              <a:lnSpc>
                <a:spcPct val="100000"/>
              </a:lnSpc>
              <a:spcBef>
                <a:spcPts val="0"/>
              </a:spcBef>
              <a:spcAft>
                <a:spcPts val="0"/>
              </a:spcAft>
              <a:buClrTx/>
              <a:buSzTx/>
              <a:tabLst/>
              <a:defRPr/>
            </a:pP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0891C25B-5EB0-4B30-9505-0D0AA7C0BA6D}"/>
              </a:ext>
            </a:extLst>
          </p:cNvPr>
          <p:cNvSpPr txBox="1"/>
          <p:nvPr/>
        </p:nvSpPr>
        <p:spPr>
          <a:xfrm>
            <a:off x="1985631" y="4642009"/>
            <a:ext cx="4057650" cy="2215991"/>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Final Expense</a:t>
            </a:r>
          </a:p>
          <a:p>
            <a:pPr marR="0" lvl="1"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Mortgage Protection</a:t>
            </a:r>
          </a:p>
          <a:p>
            <a:pPr marR="0" lvl="1"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Income Replacement</a:t>
            </a:r>
          </a:p>
          <a:p>
            <a:endParaRPr lang="en-US" dirty="0"/>
          </a:p>
        </p:txBody>
      </p:sp>
      <p:pic>
        <p:nvPicPr>
          <p:cNvPr id="6" name="Picture 5">
            <a:extLst>
              <a:ext uri="{FF2B5EF4-FFF2-40B4-BE49-F238E27FC236}">
                <a16:creationId xmlns:a16="http://schemas.microsoft.com/office/drawing/2014/main" id="{9D7F7D4E-0710-4514-955C-307FC7AE8049}"/>
              </a:ext>
            </a:extLst>
          </p:cNvPr>
          <p:cNvPicPr>
            <a:picLocks noChangeAspect="1"/>
          </p:cNvPicPr>
          <p:nvPr/>
        </p:nvPicPr>
        <p:blipFill>
          <a:blip r:embed="rId5"/>
          <a:stretch>
            <a:fillRect/>
          </a:stretch>
        </p:blipFill>
        <p:spPr>
          <a:xfrm>
            <a:off x="1557128" y="5213328"/>
            <a:ext cx="857005" cy="701186"/>
          </a:xfrm>
          <a:prstGeom prst="rect">
            <a:avLst/>
          </a:prstGeom>
        </p:spPr>
      </p:pic>
      <p:pic>
        <p:nvPicPr>
          <p:cNvPr id="8" name="Picture 7">
            <a:extLst>
              <a:ext uri="{FF2B5EF4-FFF2-40B4-BE49-F238E27FC236}">
                <a16:creationId xmlns:a16="http://schemas.microsoft.com/office/drawing/2014/main" id="{E303D97F-1C34-45B7-8140-9FF855281119}"/>
              </a:ext>
            </a:extLst>
          </p:cNvPr>
          <p:cNvPicPr>
            <a:picLocks noChangeAspect="1"/>
          </p:cNvPicPr>
          <p:nvPr/>
        </p:nvPicPr>
        <p:blipFill>
          <a:blip r:embed="rId6"/>
          <a:stretch>
            <a:fillRect/>
          </a:stretch>
        </p:blipFill>
        <p:spPr>
          <a:xfrm>
            <a:off x="6449663" y="5243450"/>
            <a:ext cx="710501" cy="640941"/>
          </a:xfrm>
          <a:prstGeom prst="rect">
            <a:avLst/>
          </a:prstGeom>
        </p:spPr>
      </p:pic>
      <p:sp>
        <p:nvSpPr>
          <p:cNvPr id="9" name="TextBox 8">
            <a:extLst>
              <a:ext uri="{FF2B5EF4-FFF2-40B4-BE49-F238E27FC236}">
                <a16:creationId xmlns:a16="http://schemas.microsoft.com/office/drawing/2014/main" id="{E44A23A9-5F4C-4BD4-842E-EE92F9BB1461}"/>
              </a:ext>
            </a:extLst>
          </p:cNvPr>
          <p:cNvSpPr txBox="1"/>
          <p:nvPr/>
        </p:nvSpPr>
        <p:spPr>
          <a:xfrm>
            <a:off x="6804914" y="4607059"/>
            <a:ext cx="4057650" cy="1477328"/>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Estate Planning</a:t>
            </a:r>
          </a:p>
          <a:p>
            <a:pPr marR="0" lvl="1"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Charitable Giving</a:t>
            </a:r>
          </a:p>
          <a:p>
            <a:endParaRPr lang="en-US" dirty="0"/>
          </a:p>
        </p:txBody>
      </p:sp>
      <p:pic>
        <p:nvPicPr>
          <p:cNvPr id="15" name="Picture 14">
            <a:extLst>
              <a:ext uri="{FF2B5EF4-FFF2-40B4-BE49-F238E27FC236}">
                <a16:creationId xmlns:a16="http://schemas.microsoft.com/office/drawing/2014/main" id="{DD6B3A4A-B323-4472-9A2D-135ECA3702D2}"/>
              </a:ext>
            </a:extLst>
          </p:cNvPr>
          <p:cNvPicPr>
            <a:picLocks noChangeAspect="1"/>
          </p:cNvPicPr>
          <p:nvPr/>
        </p:nvPicPr>
        <p:blipFill>
          <a:blip r:embed="rId7"/>
          <a:stretch>
            <a:fillRect/>
          </a:stretch>
        </p:blipFill>
        <p:spPr>
          <a:xfrm>
            <a:off x="1540524" y="5992116"/>
            <a:ext cx="873609" cy="701186"/>
          </a:xfrm>
          <a:prstGeom prst="rect">
            <a:avLst/>
          </a:prstGeom>
        </p:spPr>
      </p:pic>
      <p:pic>
        <p:nvPicPr>
          <p:cNvPr id="17" name="Picture 16">
            <a:extLst>
              <a:ext uri="{FF2B5EF4-FFF2-40B4-BE49-F238E27FC236}">
                <a16:creationId xmlns:a16="http://schemas.microsoft.com/office/drawing/2014/main" id="{E8C551A1-B451-425C-8BD2-15B3FF77AA4A}"/>
              </a:ext>
            </a:extLst>
          </p:cNvPr>
          <p:cNvPicPr>
            <a:picLocks noChangeAspect="1"/>
          </p:cNvPicPr>
          <p:nvPr/>
        </p:nvPicPr>
        <p:blipFill>
          <a:blip r:embed="rId8"/>
          <a:stretch>
            <a:fillRect/>
          </a:stretch>
        </p:blipFill>
        <p:spPr>
          <a:xfrm>
            <a:off x="6439438" y="4589126"/>
            <a:ext cx="710502" cy="590417"/>
          </a:xfrm>
          <a:prstGeom prst="rect">
            <a:avLst/>
          </a:prstGeom>
        </p:spPr>
      </p:pic>
      <p:pic>
        <p:nvPicPr>
          <p:cNvPr id="19" name="Picture 18">
            <a:extLst>
              <a:ext uri="{FF2B5EF4-FFF2-40B4-BE49-F238E27FC236}">
                <a16:creationId xmlns:a16="http://schemas.microsoft.com/office/drawing/2014/main" id="{D3C95536-52D1-46C0-B8DC-106DB7468BF7}"/>
              </a:ext>
            </a:extLst>
          </p:cNvPr>
          <p:cNvPicPr>
            <a:picLocks noChangeAspect="1"/>
          </p:cNvPicPr>
          <p:nvPr/>
        </p:nvPicPr>
        <p:blipFill>
          <a:blip r:embed="rId9"/>
          <a:stretch>
            <a:fillRect/>
          </a:stretch>
        </p:blipFill>
        <p:spPr>
          <a:xfrm>
            <a:off x="1566353" y="4447047"/>
            <a:ext cx="838553" cy="688043"/>
          </a:xfrm>
          <a:prstGeom prst="rect">
            <a:avLst/>
          </a:prstGeom>
        </p:spPr>
      </p:pic>
    </p:spTree>
    <p:extLst>
      <p:ext uri="{BB962C8B-B14F-4D97-AF65-F5344CB8AC3E}">
        <p14:creationId xmlns:p14="http://schemas.microsoft.com/office/powerpoint/2010/main" val="189981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fade">
                                      <p:cBhvr>
                                        <p:cTn id="41" dur="500"/>
                                        <p:tgtEl>
                                          <p:spTgt spid="9">
                                            <p:txEl>
                                              <p:pRg st="0" end="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Effect transition="in" filter="fade">
                                      <p:cBhvr>
                                        <p:cTn id="49" dur="500"/>
                                        <p:tgtEl>
                                          <p:spTgt spid="9">
                                            <p:txEl>
                                              <p:pRg st="2" end="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14090</TotalTime>
  <Words>2626</Words>
  <Application>Microsoft Office PowerPoint</Application>
  <PresentationFormat>Widescreen</PresentationFormat>
  <Paragraphs>357</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Black</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Benz</dc:creator>
  <cp:lastModifiedBy>Jenna Smith</cp:lastModifiedBy>
  <cp:revision>94</cp:revision>
  <cp:lastPrinted>2020-09-24T14:20:18Z</cp:lastPrinted>
  <dcterms:created xsi:type="dcterms:W3CDTF">2020-09-02T15:18:05Z</dcterms:created>
  <dcterms:modified xsi:type="dcterms:W3CDTF">2022-12-05T18:21:25Z</dcterms:modified>
</cp:coreProperties>
</file>