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331" r:id="rId5"/>
    <p:sldId id="318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2" r:id="rId14"/>
    <p:sldId id="364" r:id="rId15"/>
    <p:sldId id="366" r:id="rId16"/>
    <p:sldId id="369" r:id="rId17"/>
    <p:sldId id="361" r:id="rId18"/>
    <p:sldId id="372" r:id="rId19"/>
    <p:sldId id="346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72509-4D53-453D-B9CC-47BBBD42CF2E}" v="2" dt="2022-12-05T21:54:36.2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4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a Smith" userId="18970dd0-a80f-43ff-a492-0ae44538e15f" providerId="ADAL" clId="{B9872509-4D53-453D-B9CC-47BBBD42CF2E}"/>
    <pc:docChg chg="modSld">
      <pc:chgData name="Jenna Smith" userId="18970dd0-a80f-43ff-a492-0ae44538e15f" providerId="ADAL" clId="{B9872509-4D53-453D-B9CC-47BBBD42CF2E}" dt="2022-12-05T21:54:36.296" v="1"/>
      <pc:docMkLst>
        <pc:docMk/>
      </pc:docMkLst>
      <pc:sldChg chg="modAnim">
        <pc:chgData name="Jenna Smith" userId="18970dd0-a80f-43ff-a492-0ae44538e15f" providerId="ADAL" clId="{B9872509-4D53-453D-B9CC-47BBBD42CF2E}" dt="2022-12-05T21:54:33.791" v="0"/>
        <pc:sldMkLst>
          <pc:docMk/>
          <pc:sldMk cId="3701511965" sldId="361"/>
        </pc:sldMkLst>
      </pc:sldChg>
      <pc:sldChg chg="modAnim">
        <pc:chgData name="Jenna Smith" userId="18970dd0-a80f-43ff-a492-0ae44538e15f" providerId="ADAL" clId="{B9872509-4D53-453D-B9CC-47BBBD42CF2E}" dt="2022-12-05T21:54:36.296" v="1"/>
        <pc:sldMkLst>
          <pc:docMk/>
          <pc:sldMk cId="3390490985" sldId="3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F3E155-226A-1A4E-8AA6-0D698A5997F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72BA7F-71DC-6D40-8936-5F7C1162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2BA7F-71DC-6D40-8936-5F7C1162BD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43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rgbClr val="4B4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82427-451F-6A48-9B70-35155B2B2E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90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rgbClr val="4B4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82427-451F-6A48-9B70-35155B2B2E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44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rgbClr val="4B4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82427-451F-6A48-9B70-35155B2B2E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7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rgbClr val="4B4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82427-451F-6A48-9B70-35155B2B2E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4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rgbClr val="4B4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82427-451F-6A48-9B70-35155B2B2E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02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rgbClr val="4B4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82427-451F-6A48-9B70-35155B2B2E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96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>
              <a:solidFill>
                <a:srgbClr val="4B4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415" indent="-349415">
              <a:buFont typeface="Arial" panose="020B0604020202020204" pitchFamily="34" charset="0"/>
              <a:buChar char="•"/>
            </a:pPr>
            <a:endParaRPr lang="en-US" sz="4100">
              <a:solidFill>
                <a:srgbClr val="4B4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415" indent="-349415">
              <a:buFont typeface="Arial" panose="020B0604020202020204" pitchFamily="34" charset="0"/>
              <a:buChar char="•"/>
            </a:pPr>
            <a:endParaRPr lang="en-US" sz="4100">
              <a:solidFill>
                <a:srgbClr val="4B4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82427-451F-6A48-9B70-35155B2B2E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8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82427-451F-6A48-9B70-35155B2B2E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1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rgbClr val="4B4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82427-451F-6A48-9B70-35155B2B2E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5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rgbClr val="4B4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82427-451F-6A48-9B70-35155B2B2E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94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rgbClr val="4B4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82427-451F-6A48-9B70-35155B2B2E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03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rgbClr val="4B4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82427-451F-6A48-9B70-35155B2B2E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99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rgbClr val="4B4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82427-451F-6A48-9B70-35155B2B2E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7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rgbClr val="4B4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82427-451F-6A48-9B70-35155B2B2E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35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rgbClr val="4B4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82427-451F-6A48-9B70-35155B2B2E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FB281-4F50-6158-BC8D-4802D7154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1384A-7864-0CC4-45BC-9A392E206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3F5D4-3663-ECA1-5240-9E6F3092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B2A3-E0EE-4F5F-B758-4855A33CEB8A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BCED4-C436-65AC-CDD4-3510D1EF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36276-FBB1-F6B7-268C-D400489F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E6FE-340F-4A4D-B3F6-801A4A65B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6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D68D-A697-5DC6-355D-AE4C0228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B458B-43F4-31CA-662D-C840F679A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93926-DCB3-F54D-6E5D-F98E9E98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7F44-D930-4F4F-8BC7-3DA3BE6948FE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68630-CEF3-A768-E407-9429F0991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00FDD-C29C-2243-35A0-6A51F86F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E6FE-340F-4A4D-B3F6-801A4A65B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2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A72786-28F0-0F83-C024-A9E372254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FEF3E-7F88-8FF3-5205-6A47D8031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FF8B7-3959-3D25-6C2B-C5BAEFA5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BE47-1526-4031-99CD-E5C901CAC62F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00235-B6B5-42BA-B055-7E7C13B5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9571D-2BDE-3490-7FD7-7048BB75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E6FE-340F-4A4D-B3F6-801A4A65B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6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9B2B1-A17E-936A-356C-C52C9BF6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301C8-47E1-0CD2-AF5C-F7A92C635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6559-FA74-E120-F5C0-8E022C79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A989-6FF2-4C94-BA7D-355417F6BB23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E012-FA11-5280-C630-EE1C90F6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BDFDC-E531-138B-E831-DC6FDE18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E6FE-340F-4A4D-B3F6-801A4A65B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3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723A-9C81-C013-0AA1-F873A28F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87148-9D12-0994-AE96-C2DDC2A1F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2C7B0-B61B-DA8C-BFBF-2D14052E8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8E82-C482-4C1E-9A05-A3F5F1162FFD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BC8E4-C78B-FEA0-7943-670C2491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CF800-0AD0-AC01-233B-AD65E08B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E6FE-340F-4A4D-B3F6-801A4A65B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8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933D7-38BA-2CED-D37C-D509AFD5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316CB-C77A-AE45-1376-172B9FF9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30A96-1D4D-A669-9F92-E8DA4698D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8434A-12C8-0B69-EB94-1438821B7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85B8-567E-456B-8E3B-18ED413ACC58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E6CD9-20F0-DA5B-58B7-BDF3AD88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6653D-4AFA-B9F5-CFC3-4D6BD362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E6FE-340F-4A4D-B3F6-801A4A65B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5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8C44-C8AA-D2BC-0598-FC8D16666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9E07E-B1FF-E92D-ADAC-FDA00084E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0D866-371F-B3E0-E439-6DB5B6CF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98CC3-C668-EDAF-715A-6678AFDA1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454A7-D94D-4EA7-F2AD-89E25CD3C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E66C00-2784-3852-CE77-0326FDF4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26C5-B8C3-4157-AF26-D64080A3B2D8}" type="datetime1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65CE81-0E84-CE6B-B902-CA208CBD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382C4E-E001-1857-CFFB-F9F33033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E6FE-340F-4A4D-B3F6-801A4A65B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8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98FC8-255B-A7A7-A69E-0F90FAC2C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A187B5-78E0-B8EA-8EEE-345C5318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D100-FEDB-4D74-A1DE-1AD98C2A5284}" type="datetime1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0DE06-C4CC-A3E6-695D-8C77A195F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AE708-0D24-7B79-718D-0DEFCF80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E6FE-340F-4A4D-B3F6-801A4A65B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7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5F5E8E-C6D8-4455-D83E-143818E1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2B3A-2D93-412B-A857-FE511A3CAC45}" type="datetime1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9A278-C64E-211B-2925-9582A26C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3B755-A1FA-E098-1250-3B204B5B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E6FE-340F-4A4D-B3F6-801A4A65B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3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B4AF-683B-1474-99B3-DB4F5873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367B3-5D86-7116-9F00-CC255513C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2CD0D-D0B5-3AF1-313C-CE8B783BE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7E46B-E090-B0C5-6C51-0CDE5514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6486-CDAE-4AB6-92F8-4F8C1DA0C213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4DE19-DDE2-28C1-5C64-2CF25FC57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1891E-B9AE-7CC5-EE8D-BF8C2AD1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E6FE-340F-4A4D-B3F6-801A4A65B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0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0EB1-D72A-F4ED-645A-F950B649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9E22C-9C19-8F7D-27A7-D1E9C6A97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B6784-A60D-5C96-8E09-10B5A398A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75CCA-2670-BB08-CE5D-8742E088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10BB-9830-46CA-B884-C661EF2EDAE7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B552A-7792-9079-5BD1-4D2DEDB9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9EAC6-AC96-D69C-5B66-9ECFB805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E6FE-340F-4A4D-B3F6-801A4A65B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9E607F-5EC3-BB7F-95C5-D50A92A6B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F36FE-67CC-6AFC-B9E4-95B73B3CA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66CCC-4ECB-D6F7-C39B-734F56D46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AF29-3DD6-44E7-BFEB-E6353F92D169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CFB33-ADDB-68BE-B904-A3A160CA1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7D0B4-B416-E4DC-A5C7-AA8AF7067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9E6FE-340F-4A4D-B3F6-801A4A65B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0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1.emf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emf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10" Type="http://schemas.openxmlformats.org/officeDocument/2006/relationships/image" Target="../media/image51.jp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1.emf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emf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emf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25E9-2D5B-0068-4960-EE9AF80C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45C3D-CABE-0A2E-CEFA-1975A0108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034072-5647-9CF7-FE50-E1995DB4221F}"/>
              </a:ext>
            </a:extLst>
          </p:cNvPr>
          <p:cNvSpPr/>
          <p:nvPr/>
        </p:nvSpPr>
        <p:spPr>
          <a:xfrm>
            <a:off x="0" y="0"/>
            <a:ext cx="6096000" cy="7288306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A0976-4FE3-A45C-86EA-E9789BF2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65" y="137299"/>
            <a:ext cx="4407463" cy="2127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BA137B-6A0F-0E55-B4F8-E2CBEDBE08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6268065" cy="7288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184521-6D30-7A2D-2B02-0FC87081AAA9}"/>
              </a:ext>
            </a:extLst>
          </p:cNvPr>
          <p:cNvSpPr txBox="1"/>
          <p:nvPr/>
        </p:nvSpPr>
        <p:spPr>
          <a:xfrm>
            <a:off x="238965" y="2945208"/>
            <a:ext cx="58570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Qanelas Soft Bold" pitchFamily="2" charset="77"/>
                <a:cs typeface="Arial" panose="020B0604020202020204" pitchFamily="34" charset="0"/>
              </a:rPr>
              <a:t>Leadership Training</a:t>
            </a:r>
          </a:p>
          <a:p>
            <a:endParaRPr lang="en-US" sz="5400" b="1" dirty="0">
              <a:solidFill>
                <a:schemeClr val="bg1"/>
              </a:solidFill>
              <a:latin typeface="Qanelas Soft Bold" pitchFamily="2" charset="77"/>
              <a:cs typeface="Arial" panose="020B0604020202020204" pitchFamily="34" charset="0"/>
            </a:endParaRPr>
          </a:p>
          <a:p>
            <a:r>
              <a:rPr lang="en-US" sz="4800" b="1" dirty="0">
                <a:solidFill>
                  <a:schemeClr val="bg1"/>
                </a:solidFill>
                <a:latin typeface="Qanelas Soft Bold" pitchFamily="2" charset="77"/>
                <a:cs typeface="Arial" panose="020B0604020202020204" pitchFamily="34" charset="0"/>
              </a:rPr>
              <a:t>Protecting Your Families</a:t>
            </a:r>
          </a:p>
          <a:p>
            <a:endParaRPr lang="en-US" sz="5400" b="1" dirty="0">
              <a:solidFill>
                <a:schemeClr val="bg1"/>
              </a:solidFill>
              <a:latin typeface="Qanelas Soft Bold" pitchFamily="2" charset="77"/>
              <a:cs typeface="Arial" panose="020B0604020202020204" pitchFamily="34" charset="0"/>
            </a:endParaRPr>
          </a:p>
          <a:p>
            <a:endParaRPr lang="en-US" sz="5400" b="1" dirty="0">
              <a:solidFill>
                <a:schemeClr val="bg1"/>
              </a:solidFill>
              <a:latin typeface="Qanelas Soft Bold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3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1DD267-B27A-5D49-AFC6-73AA7E2983CF}"/>
              </a:ext>
            </a:extLst>
          </p:cNvPr>
          <p:cNvSpPr/>
          <p:nvPr/>
        </p:nvSpPr>
        <p:spPr>
          <a:xfrm>
            <a:off x="0" y="0"/>
            <a:ext cx="12192000" cy="1472340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5A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3A270-91EB-B243-89BD-A92270A89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17"/>
            <a:ext cx="2375717" cy="11468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7CB974-5C73-815A-607C-9F19DFAD5C9D}"/>
              </a:ext>
            </a:extLst>
          </p:cNvPr>
          <p:cNvSpPr txBox="1">
            <a:spLocks/>
          </p:cNvSpPr>
          <p:nvPr/>
        </p:nvSpPr>
        <p:spPr>
          <a:xfrm>
            <a:off x="2375717" y="4426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F9DDECB-3A7E-9D1A-3688-6CD6116B0F50}"/>
              </a:ext>
            </a:extLst>
          </p:cNvPr>
          <p:cNvSpPr txBox="1">
            <a:spLocks/>
          </p:cNvSpPr>
          <p:nvPr/>
        </p:nvSpPr>
        <p:spPr>
          <a:xfrm>
            <a:off x="2528117" y="5950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b="1" dirty="0">
                <a:solidFill>
                  <a:schemeClr val="bg1"/>
                </a:solidFill>
                <a:latin typeface="Qanelas Soft Bold" pitchFamily="2" charset="77"/>
                <a:cs typeface="Arial Black" panose="020B0604020202020204" pitchFamily="34" charset="0"/>
              </a:rPr>
              <a:t>Product Overview - Term</a:t>
            </a:r>
          </a:p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618905-3432-7DA5-F7A5-673D9313A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826" y="2316167"/>
            <a:ext cx="748497" cy="1173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58D386-6D27-1A1A-4AA2-35B4F754B286}"/>
              </a:ext>
            </a:extLst>
          </p:cNvPr>
          <p:cNvSpPr txBox="1"/>
          <p:nvPr/>
        </p:nvSpPr>
        <p:spPr>
          <a:xfrm>
            <a:off x="3172951" y="3490040"/>
            <a:ext cx="67985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Convertible to permanent insurance: Your clients can decide at a later date to keep their insurance beyond the selected term.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1BE2A1-D37F-C972-BA6F-00F274C63779}"/>
              </a:ext>
            </a:extLst>
          </p:cNvPr>
          <p:cNvSpPr txBox="1"/>
          <p:nvPr/>
        </p:nvSpPr>
        <p:spPr>
          <a:xfrm>
            <a:off x="3263488" y="2672270"/>
            <a:ext cx="715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Available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 Terms: </a:t>
            </a:r>
            <a:r>
              <a:rPr lang="en-US" sz="2400" dirty="0"/>
              <a:t>10, 15, 20 &amp; 30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+mn-cs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8E9B39E-13B3-9777-22C2-67EDDAA85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826" y="3573437"/>
            <a:ext cx="820481" cy="951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DFD4C9-F461-8BE0-B1F8-6518068FE975}"/>
              </a:ext>
            </a:extLst>
          </p:cNvPr>
          <p:cNvSpPr txBox="1"/>
          <p:nvPr/>
        </p:nvSpPr>
        <p:spPr>
          <a:xfrm>
            <a:off x="3172952" y="4957778"/>
            <a:ext cx="67985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This may be in addition to the permanent coverage they currently have</a:t>
            </a:r>
          </a:p>
        </p:txBody>
      </p:sp>
      <p:pic>
        <p:nvPicPr>
          <p:cNvPr id="14" name="Picture 13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56B2380C-6156-10DE-788B-DD05693DA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7193" y="4822532"/>
            <a:ext cx="1149915" cy="11014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404AF3-8938-84E6-8E0E-45317A6F99BE}"/>
              </a:ext>
            </a:extLst>
          </p:cNvPr>
          <p:cNvSpPr txBox="1"/>
          <p:nvPr/>
        </p:nvSpPr>
        <p:spPr>
          <a:xfrm>
            <a:off x="1940826" y="1682153"/>
            <a:ext cx="3778123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 Life Insurance</a:t>
            </a:r>
          </a:p>
        </p:txBody>
      </p:sp>
    </p:spTree>
    <p:extLst>
      <p:ext uri="{BB962C8B-B14F-4D97-AF65-F5344CB8AC3E}">
        <p14:creationId xmlns:p14="http://schemas.microsoft.com/office/powerpoint/2010/main" val="331186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1DD267-B27A-5D49-AFC6-73AA7E2983CF}"/>
              </a:ext>
            </a:extLst>
          </p:cNvPr>
          <p:cNvSpPr/>
          <p:nvPr/>
        </p:nvSpPr>
        <p:spPr>
          <a:xfrm>
            <a:off x="0" y="0"/>
            <a:ext cx="12192000" cy="1472340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5A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3A270-91EB-B243-89BD-A92270A89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17"/>
            <a:ext cx="2375717" cy="11468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7CB974-5C73-815A-607C-9F19DFAD5C9D}"/>
              </a:ext>
            </a:extLst>
          </p:cNvPr>
          <p:cNvSpPr txBox="1">
            <a:spLocks/>
          </p:cNvSpPr>
          <p:nvPr/>
        </p:nvSpPr>
        <p:spPr>
          <a:xfrm>
            <a:off x="2375717" y="4426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F9DDECB-3A7E-9D1A-3688-6CD6116B0F50}"/>
              </a:ext>
            </a:extLst>
          </p:cNvPr>
          <p:cNvSpPr txBox="1">
            <a:spLocks/>
          </p:cNvSpPr>
          <p:nvPr/>
        </p:nvSpPr>
        <p:spPr>
          <a:xfrm>
            <a:off x="2528117" y="5950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b="1" dirty="0">
                <a:solidFill>
                  <a:schemeClr val="bg1"/>
                </a:solidFill>
                <a:latin typeface="Qanelas Soft Bold" pitchFamily="2" charset="77"/>
                <a:cs typeface="Arial Black" panose="020B0604020202020204" pitchFamily="34" charset="0"/>
              </a:rPr>
              <a:t>Product Overview - Term</a:t>
            </a:r>
          </a:p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B4F70-97CC-E824-E139-10A6E40E8CB8}"/>
              </a:ext>
            </a:extLst>
          </p:cNvPr>
          <p:cNvSpPr txBox="1"/>
          <p:nvPr/>
        </p:nvSpPr>
        <p:spPr>
          <a:xfrm>
            <a:off x="3103809" y="2610159"/>
            <a:ext cx="395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/>
              <a:t>Clients ages 0-17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8D386-6D27-1A1A-4AA2-35B4F754B286}"/>
              </a:ext>
            </a:extLst>
          </p:cNvPr>
          <p:cNvSpPr txBox="1"/>
          <p:nvPr/>
        </p:nvSpPr>
        <p:spPr>
          <a:xfrm>
            <a:off x="3103809" y="3594792"/>
            <a:ext cx="85731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Your client sees the value in protecting the insurability of their children while they are young and healthy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30C03-C6B5-CEFA-7E8F-526B0B971049}"/>
              </a:ext>
            </a:extLst>
          </p:cNvPr>
          <p:cNvSpPr txBox="1"/>
          <p:nvPr/>
        </p:nvSpPr>
        <p:spPr>
          <a:xfrm>
            <a:off x="3013879" y="4909214"/>
            <a:ext cx="85731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May convert to any available permanent insurance, up to three times the amount of current coverage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B5AEE7B-AE8B-4611-DA02-B244B626A9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503" t="40711" r="40393" b="41120"/>
          <a:stretch/>
        </p:blipFill>
        <p:spPr>
          <a:xfrm>
            <a:off x="1926916" y="2359823"/>
            <a:ext cx="1086963" cy="1033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F8719A-DB34-1420-7441-9FED136D5DA6}"/>
              </a:ext>
            </a:extLst>
          </p:cNvPr>
          <p:cNvSpPr txBox="1"/>
          <p:nvPr/>
        </p:nvSpPr>
        <p:spPr>
          <a:xfrm>
            <a:off x="1926916" y="1775048"/>
            <a:ext cx="5626945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white"/>
                </a:solidFill>
                <a:ea typeface="Roboto" panose="02000000000000000000" pitchFamily="2" charset="0"/>
              </a:rPr>
              <a:t>Juvenile Term (Viking Voyager)</a:t>
            </a:r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12DC2576-060C-D27C-CAEA-85665AB9D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5033" y="3547911"/>
            <a:ext cx="809180" cy="882351"/>
          </a:xfrm>
          <a:prstGeom prst="rect">
            <a:avLst/>
          </a:prstGeom>
        </p:spPr>
      </p:pic>
      <p:pic>
        <p:nvPicPr>
          <p:cNvPr id="17" name="Picture 16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2A388E53-5103-8F48-DB06-5CD1487EC1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6141" y="4678352"/>
            <a:ext cx="1086964" cy="100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1DD267-B27A-5D49-AFC6-73AA7E2983CF}"/>
              </a:ext>
            </a:extLst>
          </p:cNvPr>
          <p:cNvSpPr/>
          <p:nvPr/>
        </p:nvSpPr>
        <p:spPr>
          <a:xfrm>
            <a:off x="0" y="0"/>
            <a:ext cx="12192000" cy="1472340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5A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3A270-91EB-B243-89BD-A92270A89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17"/>
            <a:ext cx="2375717" cy="11468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7CB974-5C73-815A-607C-9F19DFAD5C9D}"/>
              </a:ext>
            </a:extLst>
          </p:cNvPr>
          <p:cNvSpPr txBox="1">
            <a:spLocks/>
          </p:cNvSpPr>
          <p:nvPr/>
        </p:nvSpPr>
        <p:spPr>
          <a:xfrm>
            <a:off x="2375717" y="4426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F9DDECB-3A7E-9D1A-3688-6CD6116B0F50}"/>
              </a:ext>
            </a:extLst>
          </p:cNvPr>
          <p:cNvSpPr txBox="1">
            <a:spLocks/>
          </p:cNvSpPr>
          <p:nvPr/>
        </p:nvSpPr>
        <p:spPr>
          <a:xfrm>
            <a:off x="2528117" y="5950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b="1" dirty="0">
                <a:solidFill>
                  <a:schemeClr val="bg1"/>
                </a:solidFill>
                <a:latin typeface="Qanelas Soft Bold" pitchFamily="2" charset="77"/>
                <a:cs typeface="Arial Black" panose="020B0604020202020204" pitchFamily="34" charset="0"/>
              </a:rPr>
              <a:t>Product Overview – Permanent Life</a:t>
            </a:r>
          </a:p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B1FCA-8519-D9E6-4812-621410EDD4D5}"/>
              </a:ext>
            </a:extLst>
          </p:cNvPr>
          <p:cNvSpPr txBox="1"/>
          <p:nvPr/>
        </p:nvSpPr>
        <p:spPr>
          <a:xfrm>
            <a:off x="3410655" y="3884866"/>
            <a:ext cx="701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4B4F54"/>
                </a:solidFill>
                <a:cs typeface="Arial" panose="020B0604020202020204" pitchFamily="34" charset="0"/>
              </a:rPr>
              <a:t>Valuable Riders Available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1D90D-5919-8924-D91D-111C87EA6490}"/>
              </a:ext>
            </a:extLst>
          </p:cNvPr>
          <p:cNvSpPr txBox="1"/>
          <p:nvPr/>
        </p:nvSpPr>
        <p:spPr>
          <a:xfrm>
            <a:off x="3410655" y="5165800"/>
            <a:ext cx="6691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4B4F54"/>
                </a:solidFill>
                <a:cs typeface="Arial" panose="020B0604020202020204" pitchFamily="34" charset="0"/>
              </a:rPr>
              <a:t>Ages 0-50, under $100k – No Medical Exam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8EB0FC-8DD5-4401-9F78-4806C5364A44}"/>
              </a:ext>
            </a:extLst>
          </p:cNvPr>
          <p:cNvSpPr txBox="1"/>
          <p:nvPr/>
        </p:nvSpPr>
        <p:spPr>
          <a:xfrm>
            <a:off x="3338227" y="2598471"/>
            <a:ext cx="676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4B4F54"/>
                </a:solidFill>
              </a:rPr>
              <a:t>Refund to members (dividends) for participating only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BD859D-964B-FF5E-4047-77AFFDB43620}"/>
              </a:ext>
            </a:extLst>
          </p:cNvPr>
          <p:cNvSpPr txBox="1"/>
          <p:nvPr/>
        </p:nvSpPr>
        <p:spPr>
          <a:xfrm>
            <a:off x="2163778" y="1674812"/>
            <a:ext cx="8232617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Whole Life (participating and nonparticipating)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2EEA9A8E-489D-C1D2-7DFC-90D5F8298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480" y="2316114"/>
            <a:ext cx="1212362" cy="1112886"/>
          </a:xfrm>
          <a:prstGeom prst="rect">
            <a:avLst/>
          </a:prstGeom>
        </p:spPr>
      </p:pic>
      <p:pic>
        <p:nvPicPr>
          <p:cNvPr id="6" name="Picture 5" descr="A picture containing cookie cutter&#10;&#10;Description automatically generated">
            <a:extLst>
              <a:ext uri="{FF2B5EF4-FFF2-40B4-BE49-F238E27FC236}">
                <a16:creationId xmlns:a16="http://schemas.microsoft.com/office/drawing/2014/main" id="{5AEFCB9B-7CF2-A372-BC74-34A13B75A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773" y="3649001"/>
            <a:ext cx="927998" cy="93339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27DB562-7F69-FAAB-7343-EB41BEFDB8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49095" y="5165800"/>
            <a:ext cx="575938" cy="7234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31B5732-6E60-4965-BA82-A4FA0795F828}"/>
              </a:ext>
            </a:extLst>
          </p:cNvPr>
          <p:cNvSpPr/>
          <p:nvPr/>
        </p:nvSpPr>
        <p:spPr>
          <a:xfrm>
            <a:off x="2177045" y="4979839"/>
            <a:ext cx="1058453" cy="102313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FBA17E-D8BB-53A2-A5D9-3F03E7BEBE9C}"/>
              </a:ext>
            </a:extLst>
          </p:cNvPr>
          <p:cNvCxnSpPr>
            <a:cxnSpLocks/>
            <a:stCxn id="13" idx="7"/>
            <a:endCxn id="13" idx="3"/>
          </p:cNvCxnSpPr>
          <p:nvPr/>
        </p:nvCxnSpPr>
        <p:spPr>
          <a:xfrm flipH="1">
            <a:off x="2332052" y="5129674"/>
            <a:ext cx="748439" cy="723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37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1DD267-B27A-5D49-AFC6-73AA7E2983CF}"/>
              </a:ext>
            </a:extLst>
          </p:cNvPr>
          <p:cNvSpPr/>
          <p:nvPr/>
        </p:nvSpPr>
        <p:spPr>
          <a:xfrm>
            <a:off x="0" y="0"/>
            <a:ext cx="12192000" cy="1472340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5A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3A270-91EB-B243-89BD-A92270A89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17"/>
            <a:ext cx="2375717" cy="11468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7CB974-5C73-815A-607C-9F19DFAD5C9D}"/>
              </a:ext>
            </a:extLst>
          </p:cNvPr>
          <p:cNvSpPr txBox="1">
            <a:spLocks/>
          </p:cNvSpPr>
          <p:nvPr/>
        </p:nvSpPr>
        <p:spPr>
          <a:xfrm>
            <a:off x="2375717" y="4426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F9DDECB-3A7E-9D1A-3688-6CD6116B0F50}"/>
              </a:ext>
            </a:extLst>
          </p:cNvPr>
          <p:cNvSpPr txBox="1">
            <a:spLocks/>
          </p:cNvSpPr>
          <p:nvPr/>
        </p:nvSpPr>
        <p:spPr>
          <a:xfrm>
            <a:off x="2528117" y="5950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b="1" dirty="0">
                <a:solidFill>
                  <a:schemeClr val="bg1"/>
                </a:solidFill>
                <a:latin typeface="Qanelas Soft Bold" pitchFamily="2" charset="77"/>
                <a:cs typeface="Arial Black" panose="020B0604020202020204" pitchFamily="34" charset="0"/>
              </a:rPr>
              <a:t>Product Overview – Permanent Life</a:t>
            </a:r>
          </a:p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B1FCA-8519-D9E6-4812-621410EDD4D5}"/>
              </a:ext>
            </a:extLst>
          </p:cNvPr>
          <p:cNvSpPr txBox="1"/>
          <p:nvPr/>
        </p:nvSpPr>
        <p:spPr>
          <a:xfrm>
            <a:off x="3316141" y="3573128"/>
            <a:ext cx="701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/>
              <a:t>No Personal Health Interview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1D90D-5919-8924-D91D-111C87EA6490}"/>
              </a:ext>
            </a:extLst>
          </p:cNvPr>
          <p:cNvSpPr txBox="1"/>
          <p:nvPr/>
        </p:nvSpPr>
        <p:spPr>
          <a:xfrm>
            <a:off x="3316141" y="4624427"/>
            <a:ext cx="771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4B4F54"/>
                </a:solidFill>
              </a:rPr>
              <a:t>Participating (dividends paid to the member)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8EB0FC-8DD5-4401-9F78-4806C5364A44}"/>
              </a:ext>
            </a:extLst>
          </p:cNvPr>
          <p:cNvSpPr txBox="1"/>
          <p:nvPr/>
        </p:nvSpPr>
        <p:spPr>
          <a:xfrm>
            <a:off x="3316141" y="2445206"/>
            <a:ext cx="673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/>
              <a:t>No Medical Exam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BD859D-964B-FF5E-4047-77AFFDB43620}"/>
              </a:ext>
            </a:extLst>
          </p:cNvPr>
          <p:cNvSpPr txBox="1"/>
          <p:nvPr/>
        </p:nvSpPr>
        <p:spPr>
          <a:xfrm>
            <a:off x="2375717" y="1646730"/>
            <a:ext cx="533550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Simplified Issue Whole Life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92355AC-7186-2AB3-65EF-159775B00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0505" y="2502575"/>
            <a:ext cx="492338" cy="61845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CC46DE4-7862-48C2-3B2A-F020C4078322}"/>
              </a:ext>
            </a:extLst>
          </p:cNvPr>
          <p:cNvSpPr/>
          <p:nvPr/>
        </p:nvSpPr>
        <p:spPr>
          <a:xfrm>
            <a:off x="2298494" y="2316613"/>
            <a:ext cx="904814" cy="83872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377660-3643-3D10-9B22-E4C4BDF15517}"/>
              </a:ext>
            </a:extLst>
          </p:cNvPr>
          <p:cNvCxnSpPr>
            <a:cxnSpLocks/>
            <a:stCxn id="4" idx="7"/>
            <a:endCxn id="4" idx="3"/>
          </p:cNvCxnSpPr>
          <p:nvPr/>
        </p:nvCxnSpPr>
        <p:spPr>
          <a:xfrm flipH="1">
            <a:off x="2431001" y="2439442"/>
            <a:ext cx="639800" cy="5930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56EABC75-4D61-5DEF-148E-2D45D3B26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5627" y="3629984"/>
            <a:ext cx="545397" cy="618455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66EE2D34-E7C3-D41B-ACBA-266931BE6FB1}"/>
              </a:ext>
            </a:extLst>
          </p:cNvPr>
          <p:cNvSpPr/>
          <p:nvPr/>
        </p:nvSpPr>
        <p:spPr>
          <a:xfrm>
            <a:off x="2315020" y="3480149"/>
            <a:ext cx="885452" cy="83872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E5ACBE-2D43-2410-4928-7BE8C9C05AE2}"/>
              </a:ext>
            </a:extLst>
          </p:cNvPr>
          <p:cNvCxnSpPr>
            <a:cxnSpLocks/>
            <a:stCxn id="24" idx="7"/>
            <a:endCxn id="24" idx="3"/>
          </p:cNvCxnSpPr>
          <p:nvPr/>
        </p:nvCxnSpPr>
        <p:spPr>
          <a:xfrm flipH="1">
            <a:off x="2444691" y="3602978"/>
            <a:ext cx="626110" cy="5930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BF833B20-0293-D560-098E-BE3D9F131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7954" y="4485596"/>
            <a:ext cx="913699" cy="838729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C1A0C87B-BDC7-57F4-D1B0-59E8913953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0086" y="5491043"/>
            <a:ext cx="890386" cy="92426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6C31121-A65A-EC87-4E7F-CDAA1408FBB7}"/>
              </a:ext>
            </a:extLst>
          </p:cNvPr>
          <p:cNvSpPr txBox="1"/>
          <p:nvPr/>
        </p:nvSpPr>
        <p:spPr>
          <a:xfrm>
            <a:off x="3316141" y="5675726"/>
            <a:ext cx="771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4B4F54"/>
                </a:solidFill>
              </a:rPr>
              <a:t>Single Premium option is also available</a:t>
            </a:r>
          </a:p>
        </p:txBody>
      </p:sp>
    </p:spTree>
    <p:extLst>
      <p:ext uri="{BB962C8B-B14F-4D97-AF65-F5344CB8AC3E}">
        <p14:creationId xmlns:p14="http://schemas.microsoft.com/office/powerpoint/2010/main" val="25089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1DD267-B27A-5D49-AFC6-73AA7E2983CF}"/>
              </a:ext>
            </a:extLst>
          </p:cNvPr>
          <p:cNvSpPr/>
          <p:nvPr/>
        </p:nvSpPr>
        <p:spPr>
          <a:xfrm>
            <a:off x="0" y="0"/>
            <a:ext cx="12192000" cy="1472340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5A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3A270-91EB-B243-89BD-A92270A89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17"/>
            <a:ext cx="2375717" cy="11468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7CB974-5C73-815A-607C-9F19DFAD5C9D}"/>
              </a:ext>
            </a:extLst>
          </p:cNvPr>
          <p:cNvSpPr txBox="1">
            <a:spLocks/>
          </p:cNvSpPr>
          <p:nvPr/>
        </p:nvSpPr>
        <p:spPr>
          <a:xfrm>
            <a:off x="2375717" y="4426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F9DDECB-3A7E-9D1A-3688-6CD6116B0F50}"/>
              </a:ext>
            </a:extLst>
          </p:cNvPr>
          <p:cNvSpPr txBox="1">
            <a:spLocks/>
          </p:cNvSpPr>
          <p:nvPr/>
        </p:nvSpPr>
        <p:spPr>
          <a:xfrm>
            <a:off x="2528117" y="5950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b="1" dirty="0">
                <a:solidFill>
                  <a:schemeClr val="bg1"/>
                </a:solidFill>
                <a:latin typeface="Qanelas Soft Bold" pitchFamily="2" charset="77"/>
                <a:cs typeface="Arial Black" panose="020B0604020202020204" pitchFamily="34" charset="0"/>
              </a:rPr>
              <a:t>Product Overview</a:t>
            </a:r>
          </a:p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011090-A6CD-8E3C-186A-A0DD0274CD98}"/>
              </a:ext>
            </a:extLst>
          </p:cNvPr>
          <p:cNvSpPr txBox="1"/>
          <p:nvPr/>
        </p:nvSpPr>
        <p:spPr>
          <a:xfrm>
            <a:off x="2879626" y="1557557"/>
            <a:ext cx="7112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Choosing the Right Protection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0F4BD-7650-E31E-D0E7-15BCEC25A664}"/>
              </a:ext>
            </a:extLst>
          </p:cNvPr>
          <p:cNvSpPr txBox="1"/>
          <p:nvPr/>
        </p:nvSpPr>
        <p:spPr>
          <a:xfrm>
            <a:off x="3467931" y="4109522"/>
            <a:ext cx="701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Premium Deferred Annuity (SPDA)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C2239B-7CD6-C485-2F55-547D31011F27}"/>
              </a:ext>
            </a:extLst>
          </p:cNvPr>
          <p:cNvSpPr txBox="1"/>
          <p:nvPr/>
        </p:nvSpPr>
        <p:spPr>
          <a:xfrm>
            <a:off x="3461001" y="5045301"/>
            <a:ext cx="676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Flexible Premium Deferred Annuity (FPDA)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210FE8-DFA8-1FEA-0353-BFD227ABCAA9}"/>
              </a:ext>
            </a:extLst>
          </p:cNvPr>
          <p:cNvSpPr txBox="1"/>
          <p:nvPr/>
        </p:nvSpPr>
        <p:spPr>
          <a:xfrm>
            <a:off x="3461001" y="3146052"/>
            <a:ext cx="676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Premium Immediate Annuity (SPIA)</a:t>
            </a:r>
          </a:p>
        </p:txBody>
      </p:sp>
      <p:pic>
        <p:nvPicPr>
          <p:cNvPr id="16" name="Graphic 15" descr="Gold bars outline">
            <a:extLst>
              <a:ext uri="{FF2B5EF4-FFF2-40B4-BE49-F238E27FC236}">
                <a16:creationId xmlns:a16="http://schemas.microsoft.com/office/drawing/2014/main" id="{22747DE6-2BFB-7F8F-467E-0484C147F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27816" y="4804328"/>
            <a:ext cx="914400" cy="914400"/>
          </a:xfrm>
          <a:prstGeom prst="rect">
            <a:avLst/>
          </a:prstGeom>
        </p:spPr>
      </p:pic>
      <p:pic>
        <p:nvPicPr>
          <p:cNvPr id="17" name="Graphic 16" descr="Safe outline">
            <a:extLst>
              <a:ext uri="{FF2B5EF4-FFF2-40B4-BE49-F238E27FC236}">
                <a16:creationId xmlns:a16="http://schemas.microsoft.com/office/drawing/2014/main" id="{C3278F84-A1A0-48DA-569E-B6C9386356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227816" y="3892908"/>
            <a:ext cx="914400" cy="914400"/>
          </a:xfrm>
          <a:prstGeom prst="rect">
            <a:avLst/>
          </a:prstGeom>
        </p:spPr>
      </p:pic>
      <p:pic>
        <p:nvPicPr>
          <p:cNvPr id="18" name="Graphic 17" descr="Money envelope outline">
            <a:extLst>
              <a:ext uri="{FF2B5EF4-FFF2-40B4-BE49-F238E27FC236}">
                <a16:creationId xmlns:a16="http://schemas.microsoft.com/office/drawing/2014/main" id="{14E9BD14-7C50-23FC-4FC0-A8334A5DDC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227816" y="2853079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C706F12-DA8C-9D8A-354B-8350ACB3AF7A}"/>
              </a:ext>
            </a:extLst>
          </p:cNvPr>
          <p:cNvSpPr txBox="1"/>
          <p:nvPr/>
        </p:nvSpPr>
        <p:spPr>
          <a:xfrm>
            <a:off x="2375717" y="2183087"/>
            <a:ext cx="4994808" cy="584775"/>
          </a:xfrm>
          <a:prstGeom prst="rect">
            <a:avLst/>
          </a:prstGeom>
          <a:solidFill>
            <a:srgbClr val="88ECE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Annuity Product Offerings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4E3792-FA03-5A06-A78D-9DD37ABBF92E}"/>
              </a:ext>
            </a:extLst>
          </p:cNvPr>
          <p:cNvSpPr txBox="1"/>
          <p:nvPr/>
        </p:nvSpPr>
        <p:spPr>
          <a:xfrm>
            <a:off x="3461001" y="6008771"/>
            <a:ext cx="676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Bonus Annuity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7BAEDFB-4B5C-9AAF-5AFC-296C78F477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2274" y="5715748"/>
            <a:ext cx="91994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1DD267-B27A-5D49-AFC6-73AA7E2983CF}"/>
              </a:ext>
            </a:extLst>
          </p:cNvPr>
          <p:cNvSpPr/>
          <p:nvPr/>
        </p:nvSpPr>
        <p:spPr>
          <a:xfrm>
            <a:off x="0" y="0"/>
            <a:ext cx="12192000" cy="1472340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5A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3A270-91EB-B243-89BD-A92270A89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17"/>
            <a:ext cx="2375717" cy="11468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7CB974-5C73-815A-607C-9F19DFAD5C9D}"/>
              </a:ext>
            </a:extLst>
          </p:cNvPr>
          <p:cNvSpPr txBox="1">
            <a:spLocks/>
          </p:cNvSpPr>
          <p:nvPr/>
        </p:nvSpPr>
        <p:spPr>
          <a:xfrm>
            <a:off x="2375717" y="4426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F9DDECB-3A7E-9D1A-3688-6CD6116B0F50}"/>
              </a:ext>
            </a:extLst>
          </p:cNvPr>
          <p:cNvSpPr txBox="1">
            <a:spLocks/>
          </p:cNvSpPr>
          <p:nvPr/>
        </p:nvSpPr>
        <p:spPr>
          <a:xfrm>
            <a:off x="2528117" y="5950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b="1" dirty="0">
                <a:solidFill>
                  <a:schemeClr val="bg1"/>
                </a:solidFill>
                <a:latin typeface="Qanelas Soft Bold" pitchFamily="2" charset="77"/>
                <a:cs typeface="Arial Black" panose="020B0604020202020204" pitchFamily="34" charset="0"/>
              </a:rPr>
              <a:t>Membership</a:t>
            </a:r>
          </a:p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706F12-DA8C-9D8A-354B-8350ACB3AF7A}"/>
              </a:ext>
            </a:extLst>
          </p:cNvPr>
          <p:cNvSpPr txBox="1"/>
          <p:nvPr/>
        </p:nvSpPr>
        <p:spPr>
          <a:xfrm>
            <a:off x="2272419" y="1777139"/>
            <a:ext cx="3757188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Membership Dues</a:t>
            </a:r>
          </a:p>
        </p:txBody>
      </p:sp>
      <p:sp>
        <p:nvSpPr>
          <p:cNvPr id="2" name="Shape 132">
            <a:extLst>
              <a:ext uri="{FF2B5EF4-FFF2-40B4-BE49-F238E27FC236}">
                <a16:creationId xmlns:a16="http://schemas.microsoft.com/office/drawing/2014/main" id="{E012AC54-636D-904D-99AC-A4DC11A434B9}"/>
              </a:ext>
            </a:extLst>
          </p:cNvPr>
          <p:cNvSpPr txBox="1"/>
          <p:nvPr/>
        </p:nvSpPr>
        <p:spPr>
          <a:xfrm>
            <a:off x="99745" y="2514314"/>
            <a:ext cx="11470363" cy="26288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endParaRPr lang="en-US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Membership is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the premium with all products except Annuities and Term.</a:t>
            </a:r>
          </a:p>
          <a:p>
            <a:pPr lvl="1" font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insured and the owner are the same, no additional dues are required.</a:t>
            </a:r>
          </a:p>
          <a:p>
            <a:pPr lvl="1" font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a one-time flat fee of $60 if the insured is different, or if the product does not include dues.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B4F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B4F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4F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049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1DD267-B27A-5D49-AFC6-73AA7E2983CF}"/>
              </a:ext>
            </a:extLst>
          </p:cNvPr>
          <p:cNvSpPr/>
          <p:nvPr/>
        </p:nvSpPr>
        <p:spPr>
          <a:xfrm>
            <a:off x="0" y="0"/>
            <a:ext cx="12192000" cy="1472340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5A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3A270-91EB-B243-89BD-A92270A89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17"/>
            <a:ext cx="2375717" cy="11468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606519-E0BD-F949-B729-AC86698436B7}"/>
              </a:ext>
            </a:extLst>
          </p:cNvPr>
          <p:cNvSpPr/>
          <p:nvPr/>
        </p:nvSpPr>
        <p:spPr>
          <a:xfrm>
            <a:off x="0" y="1472339"/>
            <a:ext cx="12192000" cy="5385660"/>
          </a:xfrm>
          <a:prstGeom prst="rect">
            <a:avLst/>
          </a:prstGeom>
          <a:solidFill>
            <a:srgbClr val="0085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400">
                <a:latin typeface="Qanelas Soft Bold"/>
              </a:rPr>
              <a:t>Thank you everyone! 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F1F1DB-603B-FB42-8B1A-58B9AFEACFAF}"/>
              </a:ext>
            </a:extLst>
          </p:cNvPr>
          <p:cNvGrpSpPr/>
          <p:nvPr/>
        </p:nvGrpSpPr>
        <p:grpSpPr>
          <a:xfrm>
            <a:off x="3783211" y="4995973"/>
            <a:ext cx="4249377" cy="193335"/>
            <a:chOff x="3649851" y="4317615"/>
            <a:chExt cx="4249377" cy="11623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58341B-5510-5D45-9671-9C1253434B77}"/>
                </a:ext>
              </a:extLst>
            </p:cNvPr>
            <p:cNvSpPr/>
            <p:nvPr/>
          </p:nvSpPr>
          <p:spPr>
            <a:xfrm>
              <a:off x="5278594" y="4317615"/>
              <a:ext cx="991891" cy="116237"/>
            </a:xfrm>
            <a:prstGeom prst="rect">
              <a:avLst/>
            </a:prstGeom>
            <a:solidFill>
              <a:srgbClr val="88D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822C41B-4808-D74E-A28D-998BFDDD7AEC}"/>
                </a:ext>
              </a:extLst>
            </p:cNvPr>
            <p:cNvCxnSpPr/>
            <p:nvPr/>
          </p:nvCxnSpPr>
          <p:spPr>
            <a:xfrm>
              <a:off x="3649851" y="4370522"/>
              <a:ext cx="424937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7CB974-5C73-815A-607C-9F19DFAD5C9D}"/>
              </a:ext>
            </a:extLst>
          </p:cNvPr>
          <p:cNvSpPr txBox="1">
            <a:spLocks/>
          </p:cNvSpPr>
          <p:nvPr/>
        </p:nvSpPr>
        <p:spPr>
          <a:xfrm>
            <a:off x="2375717" y="4426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1DD267-B27A-5D49-AFC6-73AA7E2983CF}"/>
              </a:ext>
            </a:extLst>
          </p:cNvPr>
          <p:cNvSpPr/>
          <p:nvPr/>
        </p:nvSpPr>
        <p:spPr>
          <a:xfrm>
            <a:off x="0" y="0"/>
            <a:ext cx="12192000" cy="1472340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5A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3A270-91EB-B243-89BD-A92270A89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17"/>
            <a:ext cx="2375717" cy="114689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B739915-C3D2-094C-B319-C7BF7A1F44AE}"/>
              </a:ext>
            </a:extLst>
          </p:cNvPr>
          <p:cNvSpPr txBox="1">
            <a:spLocks/>
          </p:cNvSpPr>
          <p:nvPr/>
        </p:nvSpPr>
        <p:spPr>
          <a:xfrm>
            <a:off x="2725764" y="188267"/>
            <a:ext cx="9309717" cy="1095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en-US" sz="3600" b="1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6749BA-8C73-CD4A-8C36-E6C23533ACAB}"/>
              </a:ext>
            </a:extLst>
          </p:cNvPr>
          <p:cNvSpPr txBox="1">
            <a:spLocks/>
          </p:cNvSpPr>
          <p:nvPr/>
        </p:nvSpPr>
        <p:spPr>
          <a:xfrm>
            <a:off x="2375717" y="4426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b="1" dirty="0">
                <a:solidFill>
                  <a:schemeClr val="bg1"/>
                </a:solidFill>
                <a:latin typeface="Qanelas Soft Bold" pitchFamily="2" charset="77"/>
                <a:cs typeface="Arial Black" panose="020B0604020202020204" pitchFamily="34" charset="0"/>
              </a:rPr>
              <a:t>Industry Overview</a:t>
            </a:r>
          </a:p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16" name="Shape 132">
            <a:extLst>
              <a:ext uri="{FF2B5EF4-FFF2-40B4-BE49-F238E27FC236}">
                <a16:creationId xmlns:a16="http://schemas.microsoft.com/office/drawing/2014/main" id="{74A83861-5473-3B18-F9D4-67511944CCD9}"/>
              </a:ext>
            </a:extLst>
          </p:cNvPr>
          <p:cNvSpPr txBox="1"/>
          <p:nvPr/>
        </p:nvSpPr>
        <p:spPr>
          <a:xfrm>
            <a:off x="543051" y="2141209"/>
            <a:ext cx="5852360" cy="4247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85AD"/>
              </a:solidFill>
              <a:latin typeface="Qanelas Soft Bold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03D27-1EF4-6CB1-2211-C3F8E7D307B8}"/>
              </a:ext>
            </a:extLst>
          </p:cNvPr>
          <p:cNvSpPr txBox="1"/>
          <p:nvPr/>
        </p:nvSpPr>
        <p:spPr>
          <a:xfrm>
            <a:off x="543051" y="1645018"/>
            <a:ext cx="10426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Are Families Prepared For The Unexpected?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1A232-05F3-9C4C-E961-C6EE87BA44A7}"/>
              </a:ext>
            </a:extLst>
          </p:cNvPr>
          <p:cNvSpPr txBox="1"/>
          <p:nvPr/>
        </p:nvSpPr>
        <p:spPr>
          <a:xfrm>
            <a:off x="832475" y="2305467"/>
            <a:ext cx="3409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0" b="1" i="0" u="none" strike="noStrike" kern="1200" cap="none" spc="0" normalizeH="0" baseline="0" noProof="0" dirty="0">
                <a:ln>
                  <a:noFill/>
                </a:ln>
                <a:solidFill>
                  <a:srgbClr val="0084A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D13B7-BF4B-8923-FF2C-BEA67CE5CE07}"/>
              </a:ext>
            </a:extLst>
          </p:cNvPr>
          <p:cNvSpPr txBox="1"/>
          <p:nvPr/>
        </p:nvSpPr>
        <p:spPr>
          <a:xfrm>
            <a:off x="4116293" y="276713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US adults don’t have some type of life insurance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45A38-C94B-1F02-04BB-62760F4FC116}"/>
              </a:ext>
            </a:extLst>
          </p:cNvPr>
          <p:cNvSpPr txBox="1"/>
          <p:nvPr/>
        </p:nvSpPr>
        <p:spPr>
          <a:xfrm>
            <a:off x="2063435" y="3555115"/>
            <a:ext cx="3409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0" b="1" i="0" u="none" strike="noStrike" kern="1200" cap="none" spc="0" normalizeH="0" baseline="0" noProof="0" dirty="0">
                <a:ln>
                  <a:noFill/>
                </a:ln>
                <a:solidFill>
                  <a:srgbClr val="0084A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41%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BDFB33-895C-ED1F-5D6A-2863E074E9F9}"/>
              </a:ext>
            </a:extLst>
          </p:cNvPr>
          <p:cNvSpPr txBox="1"/>
          <p:nvPr/>
        </p:nvSpPr>
        <p:spPr>
          <a:xfrm>
            <a:off x="5322715" y="3832113"/>
            <a:ext cx="3806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US adults feel that they don’t have enough life insurance coverage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54D1B-FA4F-3FC4-1577-38E018CD45BC}"/>
              </a:ext>
            </a:extLst>
          </p:cNvPr>
          <p:cNvSpPr txBox="1"/>
          <p:nvPr/>
        </p:nvSpPr>
        <p:spPr>
          <a:xfrm>
            <a:off x="3223718" y="4847776"/>
            <a:ext cx="3409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0" b="1" i="0" u="none" strike="noStrike" kern="1200" cap="none" spc="0" normalizeH="0" baseline="0" noProof="0" dirty="0">
                <a:ln>
                  <a:noFill/>
                </a:ln>
                <a:solidFill>
                  <a:srgbClr val="0084A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44%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C1B322-1407-B35D-710E-E93D17D4E69D}"/>
              </a:ext>
            </a:extLst>
          </p:cNvPr>
          <p:cNvSpPr txBox="1"/>
          <p:nvPr/>
        </p:nvSpPr>
        <p:spPr>
          <a:xfrm>
            <a:off x="6541139" y="5124774"/>
            <a:ext cx="3806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US households would feel financial hardship within 6 months</a:t>
            </a:r>
          </a:p>
        </p:txBody>
      </p:sp>
    </p:spTree>
    <p:extLst>
      <p:ext uri="{BB962C8B-B14F-4D97-AF65-F5344CB8AC3E}">
        <p14:creationId xmlns:p14="http://schemas.microsoft.com/office/powerpoint/2010/main" val="259656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1DD267-B27A-5D49-AFC6-73AA7E2983CF}"/>
              </a:ext>
            </a:extLst>
          </p:cNvPr>
          <p:cNvSpPr/>
          <p:nvPr/>
        </p:nvSpPr>
        <p:spPr>
          <a:xfrm>
            <a:off x="0" y="0"/>
            <a:ext cx="12192000" cy="1472340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5A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3A270-91EB-B243-89BD-A92270A89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17"/>
            <a:ext cx="2375717" cy="1146898"/>
          </a:xfrm>
          <a:prstGeom prst="rect">
            <a:avLst/>
          </a:prstGeom>
        </p:spPr>
      </p:pic>
      <p:sp>
        <p:nvSpPr>
          <p:cNvPr id="8" name="Shape 132">
            <a:extLst>
              <a:ext uri="{FF2B5EF4-FFF2-40B4-BE49-F238E27FC236}">
                <a16:creationId xmlns:a16="http://schemas.microsoft.com/office/drawing/2014/main" id="{451603DB-9589-7D44-8C10-01BCD34215AF}"/>
              </a:ext>
            </a:extLst>
          </p:cNvPr>
          <p:cNvSpPr txBox="1"/>
          <p:nvPr/>
        </p:nvSpPr>
        <p:spPr>
          <a:xfrm>
            <a:off x="5336180" y="2624464"/>
            <a:ext cx="4257831" cy="25199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>
              <a:solidFill>
                <a:schemeClr val="bg1"/>
              </a:solidFill>
              <a:effectLst/>
              <a:latin typeface="Qanelas Soft Bold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7CB974-5C73-815A-607C-9F19DFAD5C9D}"/>
              </a:ext>
            </a:extLst>
          </p:cNvPr>
          <p:cNvSpPr txBox="1">
            <a:spLocks/>
          </p:cNvSpPr>
          <p:nvPr/>
        </p:nvSpPr>
        <p:spPr>
          <a:xfrm>
            <a:off x="2375717" y="4426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89C579-3E9C-59BD-A7B1-8729B100CB98}"/>
              </a:ext>
            </a:extLst>
          </p:cNvPr>
          <p:cNvGrpSpPr/>
          <p:nvPr/>
        </p:nvGrpSpPr>
        <p:grpSpPr>
          <a:xfrm>
            <a:off x="4633689" y="2673738"/>
            <a:ext cx="1372551" cy="1282283"/>
            <a:chOff x="1232271" y="239275"/>
            <a:chExt cx="1487197" cy="1335609"/>
          </a:xfrm>
          <a:solidFill>
            <a:srgbClr val="0085AD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A2B3B23-3560-5BE4-B97A-8A9B1F23391C}"/>
                </a:ext>
              </a:extLst>
            </p:cNvPr>
            <p:cNvSpPr/>
            <p:nvPr/>
          </p:nvSpPr>
          <p:spPr>
            <a:xfrm>
              <a:off x="1232271" y="239275"/>
              <a:ext cx="1487197" cy="133560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A7994C73-6752-0877-C0EA-6EB24408504C}"/>
                </a:ext>
              </a:extLst>
            </p:cNvPr>
            <p:cNvSpPr txBox="1"/>
            <p:nvPr/>
          </p:nvSpPr>
          <p:spPr>
            <a:xfrm>
              <a:off x="1450066" y="434870"/>
              <a:ext cx="1051607" cy="9444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65538E6D-D5D5-D8B6-25AE-36293483F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6907" y="2762972"/>
            <a:ext cx="1099070" cy="113889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88D0157-054B-86CE-399B-32D65FD93C12}"/>
              </a:ext>
            </a:extLst>
          </p:cNvPr>
          <p:cNvGrpSpPr/>
          <p:nvPr/>
        </p:nvGrpSpPr>
        <p:grpSpPr>
          <a:xfrm>
            <a:off x="2610418" y="4567151"/>
            <a:ext cx="1372551" cy="1282283"/>
            <a:chOff x="1232271" y="239275"/>
            <a:chExt cx="1487197" cy="1335609"/>
          </a:xfrm>
          <a:solidFill>
            <a:srgbClr val="0085AD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DD8ECE5-B487-0C30-35E6-C3A99FD03332}"/>
                </a:ext>
              </a:extLst>
            </p:cNvPr>
            <p:cNvSpPr/>
            <p:nvPr/>
          </p:nvSpPr>
          <p:spPr>
            <a:xfrm>
              <a:off x="1232271" y="239275"/>
              <a:ext cx="1487197" cy="133560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A33F026D-CE59-85BC-DE66-B99FF3711FC0}"/>
                </a:ext>
              </a:extLst>
            </p:cNvPr>
            <p:cNvSpPr txBox="1"/>
            <p:nvPr/>
          </p:nvSpPr>
          <p:spPr>
            <a:xfrm>
              <a:off x="1450066" y="434870"/>
              <a:ext cx="1051607" cy="9444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87D49BA2-845A-AC5D-9573-565C5E214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13168" y="4660409"/>
            <a:ext cx="1234579" cy="109576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82A54ED-4708-FBAB-1EFC-09E21C81949D}"/>
              </a:ext>
            </a:extLst>
          </p:cNvPr>
          <p:cNvGrpSpPr/>
          <p:nvPr/>
        </p:nvGrpSpPr>
        <p:grpSpPr>
          <a:xfrm>
            <a:off x="6415775" y="4499101"/>
            <a:ext cx="1372551" cy="1282283"/>
            <a:chOff x="1232271" y="239275"/>
            <a:chExt cx="1487197" cy="1335609"/>
          </a:xfrm>
          <a:solidFill>
            <a:srgbClr val="0085AD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14449BD-E3BF-9AAC-2BF3-CE57BCBC37BA}"/>
                </a:ext>
              </a:extLst>
            </p:cNvPr>
            <p:cNvSpPr/>
            <p:nvPr/>
          </p:nvSpPr>
          <p:spPr>
            <a:xfrm>
              <a:off x="1232271" y="239275"/>
              <a:ext cx="1487197" cy="133560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20D827AF-8F97-E560-69A5-FDB88BC9F9A1}"/>
                </a:ext>
              </a:extLst>
            </p:cNvPr>
            <p:cNvSpPr txBox="1"/>
            <p:nvPr/>
          </p:nvSpPr>
          <p:spPr>
            <a:xfrm>
              <a:off x="1450066" y="434870"/>
              <a:ext cx="1051607" cy="9444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A3BB43F2-B253-5F31-6DAA-022ED56B62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61407" y="4660409"/>
            <a:ext cx="1081285" cy="90857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8571E5A-0A4A-DD87-0BB5-7D73C6633C1E}"/>
              </a:ext>
            </a:extLst>
          </p:cNvPr>
          <p:cNvGrpSpPr/>
          <p:nvPr/>
        </p:nvGrpSpPr>
        <p:grpSpPr>
          <a:xfrm>
            <a:off x="8048296" y="2745644"/>
            <a:ext cx="1372551" cy="1282283"/>
            <a:chOff x="1232271" y="239275"/>
            <a:chExt cx="1487197" cy="1335609"/>
          </a:xfrm>
          <a:solidFill>
            <a:srgbClr val="0085AD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960B6AF-971E-6021-9790-A7043A071783}"/>
                </a:ext>
              </a:extLst>
            </p:cNvPr>
            <p:cNvSpPr/>
            <p:nvPr/>
          </p:nvSpPr>
          <p:spPr>
            <a:xfrm>
              <a:off x="1232271" y="239275"/>
              <a:ext cx="1487197" cy="133560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E44A3583-7142-E173-4015-773A0AF7F96B}"/>
                </a:ext>
              </a:extLst>
            </p:cNvPr>
            <p:cNvSpPr txBox="1"/>
            <p:nvPr/>
          </p:nvSpPr>
          <p:spPr>
            <a:xfrm>
              <a:off x="1450066" y="434870"/>
              <a:ext cx="1051607" cy="9444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E0D311FD-ADC3-8498-09F0-0E295B8C61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79164" y="2732111"/>
            <a:ext cx="1072521" cy="107252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2D9AF27-F39C-9550-55D9-D3E82697EA66}"/>
              </a:ext>
            </a:extLst>
          </p:cNvPr>
          <p:cNvGrpSpPr/>
          <p:nvPr/>
        </p:nvGrpSpPr>
        <p:grpSpPr>
          <a:xfrm>
            <a:off x="1033294" y="2727695"/>
            <a:ext cx="1372551" cy="1282283"/>
            <a:chOff x="1232271" y="239275"/>
            <a:chExt cx="1487197" cy="1335609"/>
          </a:xfrm>
          <a:solidFill>
            <a:srgbClr val="0085AD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9CD3FBF-9889-11D6-F535-8D337109E88E}"/>
                </a:ext>
              </a:extLst>
            </p:cNvPr>
            <p:cNvSpPr/>
            <p:nvPr/>
          </p:nvSpPr>
          <p:spPr>
            <a:xfrm>
              <a:off x="1232271" y="239275"/>
              <a:ext cx="1487197" cy="133560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>
              <a:extLst>
                <a:ext uri="{FF2B5EF4-FFF2-40B4-BE49-F238E27FC236}">
                  <a16:creationId xmlns:a16="http://schemas.microsoft.com/office/drawing/2014/main" id="{5A2B9867-137D-97E4-312E-1EDCA6C729EE}"/>
                </a:ext>
              </a:extLst>
            </p:cNvPr>
            <p:cNvSpPr txBox="1"/>
            <p:nvPr/>
          </p:nvSpPr>
          <p:spPr>
            <a:xfrm>
              <a:off x="1450066" y="434870"/>
              <a:ext cx="1051607" cy="9444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0A614120-41C4-4483-8D95-5DA0CC1E21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8859" y="2746796"/>
            <a:ext cx="1147987" cy="104314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A4FDF76-4A56-3F13-120A-6E1E4E72EFA6}"/>
              </a:ext>
            </a:extLst>
          </p:cNvPr>
          <p:cNvSpPr txBox="1"/>
          <p:nvPr/>
        </p:nvSpPr>
        <p:spPr>
          <a:xfrm>
            <a:off x="2531473" y="2727360"/>
            <a:ext cx="1530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5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5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cover burial and final expenses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CB0C6F-4DB7-5D9E-D0DD-8746460C1DDE}"/>
              </a:ext>
            </a:extLst>
          </p:cNvPr>
          <p:cNvSpPr txBox="1"/>
          <p:nvPr/>
        </p:nvSpPr>
        <p:spPr>
          <a:xfrm>
            <a:off x="6243037" y="2698350"/>
            <a:ext cx="1530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5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67%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5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 replace lost income of a wage earner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34E4C6-9330-7037-824F-B1D7F2DB4C40}"/>
              </a:ext>
            </a:extLst>
          </p:cNvPr>
          <p:cNvSpPr txBox="1"/>
          <p:nvPr/>
        </p:nvSpPr>
        <p:spPr>
          <a:xfrm>
            <a:off x="9693169" y="2727360"/>
            <a:ext cx="137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5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52% supplement retirement income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9650E3-4794-8520-EB52-F898C3EF1710}"/>
              </a:ext>
            </a:extLst>
          </p:cNvPr>
          <p:cNvSpPr txBox="1"/>
          <p:nvPr/>
        </p:nvSpPr>
        <p:spPr>
          <a:xfrm>
            <a:off x="4272122" y="4566758"/>
            <a:ext cx="1938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5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5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transfer wealth or leave an inheritance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610B49-AB7D-DE86-BFA1-9BBFC4E8432F}"/>
              </a:ext>
            </a:extLst>
          </p:cNvPr>
          <p:cNvSpPr txBox="1"/>
          <p:nvPr/>
        </p:nvSpPr>
        <p:spPr>
          <a:xfrm>
            <a:off x="8027473" y="4648005"/>
            <a:ext cx="1557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5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5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 pay off mortgage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E29042-4E96-D564-77B7-B931CBCEE4D7}"/>
              </a:ext>
            </a:extLst>
          </p:cNvPr>
          <p:cNvSpPr txBox="1"/>
          <p:nvPr/>
        </p:nvSpPr>
        <p:spPr>
          <a:xfrm>
            <a:off x="2276001" y="1701209"/>
            <a:ext cx="7460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Why do people purchase life insurance?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F9DDECB-3A7E-9D1A-3688-6CD6116B0F50}"/>
              </a:ext>
            </a:extLst>
          </p:cNvPr>
          <p:cNvSpPr txBox="1">
            <a:spLocks/>
          </p:cNvSpPr>
          <p:nvPr/>
        </p:nvSpPr>
        <p:spPr>
          <a:xfrm>
            <a:off x="2528117" y="5950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b="1" dirty="0">
                <a:solidFill>
                  <a:schemeClr val="bg1"/>
                </a:solidFill>
                <a:latin typeface="Qanelas Soft Bold" pitchFamily="2" charset="77"/>
                <a:cs typeface="Arial Black" panose="020B0604020202020204" pitchFamily="34" charset="0"/>
              </a:rPr>
              <a:t>Industry Overview</a:t>
            </a:r>
          </a:p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6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1DD267-B27A-5D49-AFC6-73AA7E2983CF}"/>
              </a:ext>
            </a:extLst>
          </p:cNvPr>
          <p:cNvSpPr/>
          <p:nvPr/>
        </p:nvSpPr>
        <p:spPr>
          <a:xfrm>
            <a:off x="0" y="0"/>
            <a:ext cx="12192000" cy="1472340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5A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3A270-91EB-B243-89BD-A92270A89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17"/>
            <a:ext cx="2375717" cy="11468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7CB974-5C73-815A-607C-9F19DFAD5C9D}"/>
              </a:ext>
            </a:extLst>
          </p:cNvPr>
          <p:cNvSpPr txBox="1">
            <a:spLocks/>
          </p:cNvSpPr>
          <p:nvPr/>
        </p:nvSpPr>
        <p:spPr>
          <a:xfrm>
            <a:off x="2375717" y="4426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E29042-4E96-D564-77B7-B931CBCEE4D7}"/>
              </a:ext>
            </a:extLst>
          </p:cNvPr>
          <p:cNvSpPr txBox="1"/>
          <p:nvPr/>
        </p:nvSpPr>
        <p:spPr>
          <a:xfrm>
            <a:off x="2193621" y="1856851"/>
            <a:ext cx="7460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Our Philosophy Remains… 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F9DDECB-3A7E-9D1A-3688-6CD6116B0F50}"/>
              </a:ext>
            </a:extLst>
          </p:cNvPr>
          <p:cNvSpPr txBox="1">
            <a:spLocks/>
          </p:cNvSpPr>
          <p:nvPr/>
        </p:nvSpPr>
        <p:spPr>
          <a:xfrm>
            <a:off x="2528117" y="5950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b="1" dirty="0">
                <a:solidFill>
                  <a:schemeClr val="bg1"/>
                </a:solidFill>
                <a:latin typeface="Qanelas Soft Bold" pitchFamily="2" charset="77"/>
                <a:cs typeface="Arial Black" panose="020B0604020202020204" pitchFamily="34" charset="0"/>
              </a:rPr>
              <a:t>Industry Overview</a:t>
            </a:r>
          </a:p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5C65AB-AF2B-96AE-AE2C-6390D0253639}"/>
              </a:ext>
            </a:extLst>
          </p:cNvPr>
          <p:cNvSpPr txBox="1"/>
          <p:nvPr/>
        </p:nvSpPr>
        <p:spPr>
          <a:xfrm>
            <a:off x="615636" y="3108098"/>
            <a:ext cx="106378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F616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“We secure our members’ financial wellbeing regardless of where they are in life.”   </a:t>
            </a:r>
          </a:p>
        </p:txBody>
      </p:sp>
    </p:spTree>
    <p:extLst>
      <p:ext uri="{BB962C8B-B14F-4D97-AF65-F5344CB8AC3E}">
        <p14:creationId xmlns:p14="http://schemas.microsoft.com/office/powerpoint/2010/main" val="241166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1DD267-B27A-5D49-AFC6-73AA7E2983CF}"/>
              </a:ext>
            </a:extLst>
          </p:cNvPr>
          <p:cNvSpPr/>
          <p:nvPr/>
        </p:nvSpPr>
        <p:spPr>
          <a:xfrm>
            <a:off x="0" y="0"/>
            <a:ext cx="12192000" cy="1472340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5A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3A270-91EB-B243-89BD-A92270A89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17"/>
            <a:ext cx="2375717" cy="11468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7CB974-5C73-815A-607C-9F19DFAD5C9D}"/>
              </a:ext>
            </a:extLst>
          </p:cNvPr>
          <p:cNvSpPr txBox="1">
            <a:spLocks/>
          </p:cNvSpPr>
          <p:nvPr/>
        </p:nvSpPr>
        <p:spPr>
          <a:xfrm>
            <a:off x="2375717" y="4426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F9DDECB-3A7E-9D1A-3688-6CD6116B0F50}"/>
              </a:ext>
            </a:extLst>
          </p:cNvPr>
          <p:cNvSpPr txBox="1">
            <a:spLocks/>
          </p:cNvSpPr>
          <p:nvPr/>
        </p:nvSpPr>
        <p:spPr>
          <a:xfrm>
            <a:off x="2528117" y="5950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b="1" dirty="0">
                <a:solidFill>
                  <a:schemeClr val="bg1"/>
                </a:solidFill>
                <a:latin typeface="Qanelas Soft Bold" pitchFamily="2" charset="77"/>
                <a:cs typeface="Arial Black" panose="020B0604020202020204" pitchFamily="34" charset="0"/>
              </a:rPr>
              <a:t>Product Overview</a:t>
            </a:r>
          </a:p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B8EE9-441B-1A71-0125-272A5E0DFB98}"/>
              </a:ext>
            </a:extLst>
          </p:cNvPr>
          <p:cNvSpPr txBox="1"/>
          <p:nvPr/>
        </p:nvSpPr>
        <p:spPr>
          <a:xfrm>
            <a:off x="1914982" y="1966571"/>
            <a:ext cx="8362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How Do We Look At Our Products?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56755-51E0-AEBC-3B45-3F9EA81BC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66" y="2588758"/>
            <a:ext cx="2022146" cy="1628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DD055-99F1-E80A-E691-2957886946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75" t="-1" r="6863" b="8813"/>
          <a:stretch/>
        </p:blipFill>
        <p:spPr>
          <a:xfrm>
            <a:off x="2807357" y="3264558"/>
            <a:ext cx="8111655" cy="555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300018-6960-87A5-EEC2-43755E5C74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604" y="4231985"/>
            <a:ext cx="2022146" cy="1943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DDECD1-6554-ED38-64CC-7632FE17F8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310" t="400"/>
          <a:stretch/>
        </p:blipFill>
        <p:spPr>
          <a:xfrm>
            <a:off x="2902892" y="4840575"/>
            <a:ext cx="8111655" cy="56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7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1DD267-B27A-5D49-AFC6-73AA7E2983CF}"/>
              </a:ext>
            </a:extLst>
          </p:cNvPr>
          <p:cNvSpPr/>
          <p:nvPr/>
        </p:nvSpPr>
        <p:spPr>
          <a:xfrm>
            <a:off x="0" y="0"/>
            <a:ext cx="12192000" cy="1472340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5A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3A270-91EB-B243-89BD-A92270A89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17"/>
            <a:ext cx="2375717" cy="11468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7CB974-5C73-815A-607C-9F19DFAD5C9D}"/>
              </a:ext>
            </a:extLst>
          </p:cNvPr>
          <p:cNvSpPr txBox="1">
            <a:spLocks/>
          </p:cNvSpPr>
          <p:nvPr/>
        </p:nvSpPr>
        <p:spPr>
          <a:xfrm>
            <a:off x="2375717" y="4426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F9DDECB-3A7E-9D1A-3688-6CD6116B0F50}"/>
              </a:ext>
            </a:extLst>
          </p:cNvPr>
          <p:cNvSpPr txBox="1">
            <a:spLocks/>
          </p:cNvSpPr>
          <p:nvPr/>
        </p:nvSpPr>
        <p:spPr>
          <a:xfrm>
            <a:off x="2528117" y="5950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b="1" dirty="0">
                <a:solidFill>
                  <a:schemeClr val="bg1"/>
                </a:solidFill>
                <a:latin typeface="Qanelas Soft Bold" pitchFamily="2" charset="77"/>
                <a:cs typeface="Arial Black" panose="020B0604020202020204" pitchFamily="34" charset="0"/>
              </a:rPr>
              <a:t>Product Overview</a:t>
            </a:r>
          </a:p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359673-0FB9-1259-85FC-353BACA434A6}"/>
              </a:ext>
            </a:extLst>
          </p:cNvPr>
          <p:cNvSpPr txBox="1"/>
          <p:nvPr/>
        </p:nvSpPr>
        <p:spPr>
          <a:xfrm>
            <a:off x="1788907" y="1639865"/>
            <a:ext cx="8362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Financial Journey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785982-DB52-7FF6-4AB2-C25E5F8DA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09" y="2347751"/>
            <a:ext cx="11324232" cy="422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1DD267-B27A-5D49-AFC6-73AA7E2983CF}"/>
              </a:ext>
            </a:extLst>
          </p:cNvPr>
          <p:cNvSpPr/>
          <p:nvPr/>
        </p:nvSpPr>
        <p:spPr>
          <a:xfrm>
            <a:off x="0" y="0"/>
            <a:ext cx="12192000" cy="1472340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5A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3A270-91EB-B243-89BD-A92270A89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17"/>
            <a:ext cx="2375717" cy="11468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7CB974-5C73-815A-607C-9F19DFAD5C9D}"/>
              </a:ext>
            </a:extLst>
          </p:cNvPr>
          <p:cNvSpPr txBox="1">
            <a:spLocks/>
          </p:cNvSpPr>
          <p:nvPr/>
        </p:nvSpPr>
        <p:spPr>
          <a:xfrm>
            <a:off x="2375717" y="4426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F9DDECB-3A7E-9D1A-3688-6CD6116B0F50}"/>
              </a:ext>
            </a:extLst>
          </p:cNvPr>
          <p:cNvSpPr txBox="1">
            <a:spLocks/>
          </p:cNvSpPr>
          <p:nvPr/>
        </p:nvSpPr>
        <p:spPr>
          <a:xfrm>
            <a:off x="2528117" y="5950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b="1" dirty="0">
                <a:solidFill>
                  <a:schemeClr val="bg1"/>
                </a:solidFill>
                <a:latin typeface="Qanelas Soft Bold" pitchFamily="2" charset="77"/>
                <a:cs typeface="Arial Black" panose="020B0604020202020204" pitchFamily="34" charset="0"/>
              </a:rPr>
              <a:t>Product Overview</a:t>
            </a:r>
          </a:p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9A799B-762D-FE54-AE63-23C366E9362B}"/>
              </a:ext>
            </a:extLst>
          </p:cNvPr>
          <p:cNvSpPr txBox="1"/>
          <p:nvPr/>
        </p:nvSpPr>
        <p:spPr>
          <a:xfrm>
            <a:off x="2528658" y="1450720"/>
            <a:ext cx="7112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Choosing the Right Protection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F6E732-4092-B339-6578-5A3EE7BEA241}"/>
              </a:ext>
            </a:extLst>
          </p:cNvPr>
          <p:cNvSpPr txBox="1"/>
          <p:nvPr/>
        </p:nvSpPr>
        <p:spPr>
          <a:xfrm>
            <a:off x="2628076" y="4234775"/>
            <a:ext cx="6711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 a large amount of coverage for an affordable premium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4BA7D-F1C3-8166-E509-AC7A65BEE244}"/>
              </a:ext>
            </a:extLst>
          </p:cNvPr>
          <p:cNvSpPr txBox="1"/>
          <p:nvPr/>
        </p:nvSpPr>
        <p:spPr>
          <a:xfrm>
            <a:off x="2628076" y="5457182"/>
            <a:ext cx="6096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 used for meeting short-term or specific financial goals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6C31EF-2065-173A-D3E2-5BD8B0C12F09}"/>
              </a:ext>
            </a:extLst>
          </p:cNvPr>
          <p:cNvSpPr txBox="1"/>
          <p:nvPr/>
        </p:nvSpPr>
        <p:spPr>
          <a:xfrm>
            <a:off x="2711660" y="3381700"/>
            <a:ext cx="462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Protection for a limited time span</a:t>
            </a:r>
          </a:p>
        </p:txBody>
      </p:sp>
      <p:pic>
        <p:nvPicPr>
          <p:cNvPr id="7" name="Graphic 6" descr="Daily calendar outline">
            <a:extLst>
              <a:ext uri="{FF2B5EF4-FFF2-40B4-BE49-F238E27FC236}">
                <a16:creationId xmlns:a16="http://schemas.microsoft.com/office/drawing/2014/main" id="{C8298D94-BB3E-A618-1FFE-3C7CCAF8C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394891" y="3084709"/>
            <a:ext cx="914400" cy="914400"/>
          </a:xfrm>
          <a:prstGeom prst="rect">
            <a:avLst/>
          </a:prstGeom>
        </p:spPr>
      </p:pic>
      <p:pic>
        <p:nvPicPr>
          <p:cNvPr id="11" name="Graphic 10" descr="Completed with solid fill">
            <a:extLst>
              <a:ext uri="{FF2B5EF4-FFF2-40B4-BE49-F238E27FC236}">
                <a16:creationId xmlns:a16="http://schemas.microsoft.com/office/drawing/2014/main" id="{7C1990EC-0718-2008-CF7A-CC681AE8A4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94891" y="4151372"/>
            <a:ext cx="914400" cy="914400"/>
          </a:xfrm>
          <a:prstGeom prst="rect">
            <a:avLst/>
          </a:prstGeom>
        </p:spPr>
      </p:pic>
      <p:pic>
        <p:nvPicPr>
          <p:cNvPr id="13" name="Graphic 12" descr="Suburban scene outline">
            <a:extLst>
              <a:ext uri="{FF2B5EF4-FFF2-40B4-BE49-F238E27FC236}">
                <a16:creationId xmlns:a16="http://schemas.microsoft.com/office/drawing/2014/main" id="{71DE8D1D-54F1-DAA9-909C-047546736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394891" y="5370298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D2B16A-B902-A1A8-45AA-977E1EC1CBCC}"/>
              </a:ext>
            </a:extLst>
          </p:cNvPr>
          <p:cNvSpPr txBox="1"/>
          <p:nvPr/>
        </p:nvSpPr>
        <p:spPr>
          <a:xfrm>
            <a:off x="1389491" y="2216074"/>
            <a:ext cx="3778123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 Life Insurance</a:t>
            </a:r>
          </a:p>
        </p:txBody>
      </p:sp>
    </p:spTree>
    <p:extLst>
      <p:ext uri="{BB962C8B-B14F-4D97-AF65-F5344CB8AC3E}">
        <p14:creationId xmlns:p14="http://schemas.microsoft.com/office/powerpoint/2010/main" val="9135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1DD267-B27A-5D49-AFC6-73AA7E2983CF}"/>
              </a:ext>
            </a:extLst>
          </p:cNvPr>
          <p:cNvSpPr/>
          <p:nvPr/>
        </p:nvSpPr>
        <p:spPr>
          <a:xfrm>
            <a:off x="0" y="0"/>
            <a:ext cx="12192000" cy="1472340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5A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3A270-91EB-B243-89BD-A92270A89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17"/>
            <a:ext cx="2375717" cy="11468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7CB974-5C73-815A-607C-9F19DFAD5C9D}"/>
              </a:ext>
            </a:extLst>
          </p:cNvPr>
          <p:cNvSpPr txBox="1">
            <a:spLocks/>
          </p:cNvSpPr>
          <p:nvPr/>
        </p:nvSpPr>
        <p:spPr>
          <a:xfrm>
            <a:off x="2375717" y="4426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F9DDECB-3A7E-9D1A-3688-6CD6116B0F50}"/>
              </a:ext>
            </a:extLst>
          </p:cNvPr>
          <p:cNvSpPr txBox="1">
            <a:spLocks/>
          </p:cNvSpPr>
          <p:nvPr/>
        </p:nvSpPr>
        <p:spPr>
          <a:xfrm>
            <a:off x="2528117" y="5950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b="1" dirty="0">
                <a:solidFill>
                  <a:schemeClr val="bg1"/>
                </a:solidFill>
                <a:latin typeface="Qanelas Soft Bold" pitchFamily="2" charset="77"/>
                <a:cs typeface="Arial Black" panose="020B0604020202020204" pitchFamily="34" charset="0"/>
              </a:rPr>
              <a:t>Product Overview</a:t>
            </a:r>
          </a:p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9A799B-762D-FE54-AE63-23C366E9362B}"/>
              </a:ext>
            </a:extLst>
          </p:cNvPr>
          <p:cNvSpPr txBox="1"/>
          <p:nvPr/>
        </p:nvSpPr>
        <p:spPr>
          <a:xfrm>
            <a:off x="2528658" y="1450720"/>
            <a:ext cx="7112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Choosing the Right Protection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B1FCA-8519-D9E6-4812-621410EDD4D5}"/>
              </a:ext>
            </a:extLst>
          </p:cNvPr>
          <p:cNvSpPr txBox="1"/>
          <p:nvPr/>
        </p:nvSpPr>
        <p:spPr>
          <a:xfrm>
            <a:off x="2528117" y="4361899"/>
            <a:ext cx="7013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 an opportunity for cash value growth on a tax-deferred basis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1D90D-5919-8924-D91D-111C87EA6490}"/>
              </a:ext>
            </a:extLst>
          </p:cNvPr>
          <p:cNvSpPr txBox="1"/>
          <p:nvPr/>
        </p:nvSpPr>
        <p:spPr>
          <a:xfrm>
            <a:off x="2528117" y="5584306"/>
            <a:ext cx="6764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 used for long-term financial planning and covering final expense concerns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8EB0FC-8DD5-4401-9F78-4806C5364A44}"/>
              </a:ext>
            </a:extLst>
          </p:cNvPr>
          <p:cNvSpPr txBox="1"/>
          <p:nvPr/>
        </p:nvSpPr>
        <p:spPr>
          <a:xfrm>
            <a:off x="2528117" y="3298717"/>
            <a:ext cx="6764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Protection for the insured’s lifetime, regardless of length</a:t>
            </a:r>
          </a:p>
        </p:txBody>
      </p:sp>
      <p:pic>
        <p:nvPicPr>
          <p:cNvPr id="16" name="Graphic 15" descr="Greek Temple outline">
            <a:extLst>
              <a:ext uri="{FF2B5EF4-FFF2-40B4-BE49-F238E27FC236}">
                <a16:creationId xmlns:a16="http://schemas.microsoft.com/office/drawing/2014/main" id="{45B54472-4920-3A11-A7AC-39B1EDB34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94932" y="5489969"/>
            <a:ext cx="914400" cy="914400"/>
          </a:xfrm>
          <a:prstGeom prst="rect">
            <a:avLst/>
          </a:prstGeom>
        </p:spPr>
      </p:pic>
      <p:pic>
        <p:nvPicPr>
          <p:cNvPr id="17" name="Graphic 16" descr="Bar graph with upward trend outline">
            <a:extLst>
              <a:ext uri="{FF2B5EF4-FFF2-40B4-BE49-F238E27FC236}">
                <a16:creationId xmlns:a16="http://schemas.microsoft.com/office/drawing/2014/main" id="{4AF16FBB-CE0A-EACC-E680-9781CA9556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294932" y="4278496"/>
            <a:ext cx="914400" cy="914400"/>
          </a:xfrm>
          <a:prstGeom prst="rect">
            <a:avLst/>
          </a:prstGeom>
        </p:spPr>
      </p:pic>
      <p:pic>
        <p:nvPicPr>
          <p:cNvPr id="18" name="Graphic 17" descr="Lock outline">
            <a:extLst>
              <a:ext uri="{FF2B5EF4-FFF2-40B4-BE49-F238E27FC236}">
                <a16:creationId xmlns:a16="http://schemas.microsoft.com/office/drawing/2014/main" id="{6430D5DB-3FE4-A66C-8D43-07B74B1E0C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94932" y="3177403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4BD859D-964B-FF5E-4047-77AFFDB43620}"/>
              </a:ext>
            </a:extLst>
          </p:cNvPr>
          <p:cNvSpPr txBox="1"/>
          <p:nvPr/>
        </p:nvSpPr>
        <p:spPr>
          <a:xfrm>
            <a:off x="1294932" y="2308677"/>
            <a:ext cx="462252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Permanent Life Insurance</a:t>
            </a:r>
          </a:p>
        </p:txBody>
      </p:sp>
    </p:spTree>
    <p:extLst>
      <p:ext uri="{BB962C8B-B14F-4D97-AF65-F5344CB8AC3E}">
        <p14:creationId xmlns:p14="http://schemas.microsoft.com/office/powerpoint/2010/main" val="146747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1DD267-B27A-5D49-AFC6-73AA7E2983CF}"/>
              </a:ext>
            </a:extLst>
          </p:cNvPr>
          <p:cNvSpPr/>
          <p:nvPr/>
        </p:nvSpPr>
        <p:spPr>
          <a:xfrm>
            <a:off x="0" y="0"/>
            <a:ext cx="12192000" cy="1472340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5A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3A270-91EB-B243-89BD-A92270A89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17"/>
            <a:ext cx="2375717" cy="11468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7CB974-5C73-815A-607C-9F19DFAD5C9D}"/>
              </a:ext>
            </a:extLst>
          </p:cNvPr>
          <p:cNvSpPr txBox="1">
            <a:spLocks/>
          </p:cNvSpPr>
          <p:nvPr/>
        </p:nvSpPr>
        <p:spPr>
          <a:xfrm>
            <a:off x="2375717" y="4426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F9DDECB-3A7E-9D1A-3688-6CD6116B0F50}"/>
              </a:ext>
            </a:extLst>
          </p:cNvPr>
          <p:cNvSpPr txBox="1">
            <a:spLocks/>
          </p:cNvSpPr>
          <p:nvPr/>
        </p:nvSpPr>
        <p:spPr>
          <a:xfrm>
            <a:off x="2528117" y="595097"/>
            <a:ext cx="9435283" cy="1029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b="1" dirty="0">
                <a:solidFill>
                  <a:schemeClr val="bg1"/>
                </a:solidFill>
                <a:latin typeface="Qanelas Soft Bold" pitchFamily="2" charset="77"/>
                <a:cs typeface="Arial Black" panose="020B0604020202020204" pitchFamily="34" charset="0"/>
              </a:rPr>
              <a:t>Product Overview</a:t>
            </a:r>
          </a:p>
          <a:p>
            <a:pPr marL="0" indent="0" algn="r">
              <a:buNone/>
            </a:pPr>
            <a:endParaRPr lang="en-US" sz="3600" b="1" dirty="0">
              <a:solidFill>
                <a:schemeClr val="bg1"/>
              </a:solidFill>
              <a:latin typeface="Qanelas Soft Bold" pitchFamily="2" charset="77"/>
              <a:cs typeface="Arial Black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BA17EB-AE85-20C7-958D-02D0C8BED7B1}"/>
              </a:ext>
            </a:extLst>
          </p:cNvPr>
          <p:cNvSpPr txBox="1"/>
          <p:nvPr/>
        </p:nvSpPr>
        <p:spPr>
          <a:xfrm>
            <a:off x="2299517" y="1540974"/>
            <a:ext cx="7112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What Sons of Norway Offers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02DF1-8777-0999-5419-F722804F9F74}"/>
              </a:ext>
            </a:extLst>
          </p:cNvPr>
          <p:cNvSpPr txBox="1"/>
          <p:nvPr/>
        </p:nvSpPr>
        <p:spPr>
          <a:xfrm>
            <a:off x="746447" y="2289770"/>
            <a:ext cx="4594032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Term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Products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9FE08-F67F-652C-3B78-5328D2817CE1}"/>
              </a:ext>
            </a:extLst>
          </p:cNvPr>
          <p:cNvSpPr txBox="1"/>
          <p:nvPr/>
        </p:nvSpPr>
        <p:spPr>
          <a:xfrm>
            <a:off x="6039636" y="2291733"/>
            <a:ext cx="499656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Permanent Products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AD6D04-A978-54F9-2388-B8094039A048}"/>
              </a:ext>
            </a:extLst>
          </p:cNvPr>
          <p:cNvCxnSpPr>
            <a:cxnSpLocks/>
          </p:cNvCxnSpPr>
          <p:nvPr/>
        </p:nvCxnSpPr>
        <p:spPr>
          <a:xfrm>
            <a:off x="5690057" y="2289770"/>
            <a:ext cx="0" cy="4568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6B4F70-97CC-E824-E139-10A6E40E8CB8}"/>
              </a:ext>
            </a:extLst>
          </p:cNvPr>
          <p:cNvSpPr txBox="1"/>
          <p:nvPr/>
        </p:nvSpPr>
        <p:spPr>
          <a:xfrm>
            <a:off x="1986710" y="3181630"/>
            <a:ext cx="3326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10, 15, 20, &amp; 30 Year Term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618905-3432-7DA5-F7A5-673D9313A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87" y="3049866"/>
            <a:ext cx="1002272" cy="1173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C4EFF2-1505-3087-ADD2-E2E63E422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49" y="4518510"/>
            <a:ext cx="1002271" cy="835643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1275F9D9-F3D0-8F90-AF63-0D72B34E63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36" y="4223739"/>
            <a:ext cx="1050929" cy="1246866"/>
          </a:xfrm>
          <a:prstGeom prst="rect">
            <a:avLst/>
          </a:prstGeom>
        </p:spPr>
      </p:pic>
      <p:pic>
        <p:nvPicPr>
          <p:cNvPr id="21" name="Picture 2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BFB4CA-059F-3103-81F4-659652DC6D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32" y="3138840"/>
            <a:ext cx="1046811" cy="9501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EAD2C3-70C7-CCCD-E9C7-308161C010EA}"/>
              </a:ext>
            </a:extLst>
          </p:cNvPr>
          <p:cNvSpPr txBox="1"/>
          <p:nvPr/>
        </p:nvSpPr>
        <p:spPr>
          <a:xfrm>
            <a:off x="7642817" y="3215350"/>
            <a:ext cx="343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Whole Life (Including Zero Refunds)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7B4F7D-C526-A60D-1837-9C00276C6295}"/>
              </a:ext>
            </a:extLst>
          </p:cNvPr>
          <p:cNvSpPr txBox="1"/>
          <p:nvPr/>
        </p:nvSpPr>
        <p:spPr>
          <a:xfrm>
            <a:off x="7590183" y="4317199"/>
            <a:ext cx="3432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Simplified Issue Suite (Whole Life &amp; Single Premium)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230FE3-3B65-6BFD-2A11-71193EF2665A}"/>
              </a:ext>
            </a:extLst>
          </p:cNvPr>
          <p:cNvSpPr txBox="1"/>
          <p:nvPr/>
        </p:nvSpPr>
        <p:spPr>
          <a:xfrm>
            <a:off x="1986710" y="4501866"/>
            <a:ext cx="3326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Juvenile Term (Viking Voyager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90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5540bf-5b6c-4460-af91-37b1b694f927">
      <Terms xmlns="http://schemas.microsoft.com/office/infopath/2007/PartnerControls"/>
    </lcf76f155ced4ddcb4097134ff3c332f>
    <TaxCatchAll xmlns="a5c4f61d-abf8-4636-9996-fa1eb5d8ee2f" xsi:nil="true"/>
    <SharedWithUsers xmlns="a5c4f61d-abf8-4636-9996-fa1eb5d8ee2f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913A93FE010C43915E7AE0FCFEEB03" ma:contentTypeVersion="16" ma:contentTypeDescription="Create a new document." ma:contentTypeScope="" ma:versionID="f6f8235154290e181ead52746f3c9d0e">
  <xsd:schema xmlns:xsd="http://www.w3.org/2001/XMLSchema" xmlns:xs="http://www.w3.org/2001/XMLSchema" xmlns:p="http://schemas.microsoft.com/office/2006/metadata/properties" xmlns:ns2="c25540bf-5b6c-4460-af91-37b1b694f927" xmlns:ns3="a5c4f61d-abf8-4636-9996-fa1eb5d8ee2f" targetNamespace="http://schemas.microsoft.com/office/2006/metadata/properties" ma:root="true" ma:fieldsID="143f825705ee28276c4758cb52cde983" ns2:_="" ns3:_="">
    <xsd:import namespace="c25540bf-5b6c-4460-af91-37b1b694f927"/>
    <xsd:import namespace="a5c4f61d-abf8-4636-9996-fa1eb5d8ee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540bf-5b6c-4460-af91-37b1b694f9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bc33307-eb27-4d0e-a858-7bb3482833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61d-abf8-4636-9996-fa1eb5d8ee2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c5fe0a-2ec4-4100-a9d6-2fb67a56657e}" ma:internalName="TaxCatchAll" ma:showField="CatchAllData" ma:web="a5c4f61d-abf8-4636-9996-fa1eb5d8ee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5A3C78-95E7-4712-AC29-5536B0261CF3}">
  <ds:schemaRefs>
    <ds:schemaRef ds:uri="a5c4f61d-abf8-4636-9996-fa1eb5d8ee2f"/>
    <ds:schemaRef ds:uri="c25540bf-5b6c-4460-af91-37b1b694f9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4AD9A60-5833-43AE-9B02-2B1F03F634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510E9E-60AA-4496-9B8B-8EE7D8A7FBE4}">
  <ds:schemaRefs>
    <ds:schemaRef ds:uri="a5c4f61d-abf8-4636-9996-fa1eb5d8ee2f"/>
    <ds:schemaRef ds:uri="c25540bf-5b6c-4460-af91-37b1b694f9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525</Words>
  <Application>Microsoft Office PowerPoint</Application>
  <PresentationFormat>Widescreen</PresentationFormat>
  <Paragraphs>106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Qanelas Soft Bold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Eckel</dc:creator>
  <cp:lastModifiedBy>Jenna Smith</cp:lastModifiedBy>
  <cp:revision>7</cp:revision>
  <cp:lastPrinted>2022-09-21T13:35:42Z</cp:lastPrinted>
  <dcterms:created xsi:type="dcterms:W3CDTF">2022-04-18T15:50:57Z</dcterms:created>
  <dcterms:modified xsi:type="dcterms:W3CDTF">2022-12-05T21:54:42Z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0x0101001E913A93FE010C43915E7AE0FCFEEB03</vt:lpwstr>
  </property>
  <property fmtid="{D5CDD505-2E9C-101B-9397-08002B2CF9AE}" pid="3" name="MediaServiceImageTags">
    <vt:lpwstr/>
  </property>
</Properties>
</file>