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1" r:id="rId2"/>
    <p:sldId id="299" r:id="rId3"/>
    <p:sldId id="273" r:id="rId4"/>
    <p:sldId id="308" r:id="rId5"/>
    <p:sldId id="265" r:id="rId6"/>
    <p:sldId id="267" r:id="rId7"/>
    <p:sldId id="264" r:id="rId8"/>
    <p:sldId id="309" r:id="rId9"/>
    <p:sldId id="302" r:id="rId10"/>
    <p:sldId id="315" r:id="rId11"/>
    <p:sldId id="306" r:id="rId12"/>
    <p:sldId id="3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96B9"/>
    <a:srgbClr val="82C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4" autoAdjust="0"/>
    <p:restoredTop sz="81053" autoAdjust="0"/>
  </p:normalViewPr>
  <p:slideViewPr>
    <p:cSldViewPr snapToGrid="0">
      <p:cViewPr varScale="1">
        <p:scale>
          <a:sx n="69" d="100"/>
          <a:sy n="69" d="100"/>
        </p:scale>
        <p:origin x="107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tark" userId="7ce4b6c6-2a6e-42eb-b867-f1705d278396" providerId="ADAL" clId="{F1BFC8AF-4008-4DB1-8A82-14FAC563AF97}"/>
    <pc:docChg chg="delSld">
      <pc:chgData name="Emily Stark" userId="7ce4b6c6-2a6e-42eb-b867-f1705d278396" providerId="ADAL" clId="{F1BFC8AF-4008-4DB1-8A82-14FAC563AF97}" dt="2022-09-07T14:34:47.976" v="3" actId="2696"/>
      <pc:docMkLst>
        <pc:docMk/>
      </pc:docMkLst>
      <pc:sldChg chg="del">
        <pc:chgData name="Emily Stark" userId="7ce4b6c6-2a6e-42eb-b867-f1705d278396" providerId="ADAL" clId="{F1BFC8AF-4008-4DB1-8A82-14FAC563AF97}" dt="2022-09-07T14:34:18.746" v="2" actId="2696"/>
        <pc:sldMkLst>
          <pc:docMk/>
          <pc:sldMk cId="2904843566" sldId="307"/>
        </pc:sldMkLst>
      </pc:sldChg>
      <pc:sldChg chg="del">
        <pc:chgData name="Emily Stark" userId="7ce4b6c6-2a6e-42eb-b867-f1705d278396" providerId="ADAL" clId="{F1BFC8AF-4008-4DB1-8A82-14FAC563AF97}" dt="2022-09-07T14:34:47.976" v="3" actId="2696"/>
        <pc:sldMkLst>
          <pc:docMk/>
          <pc:sldMk cId="3999097063" sldId="312"/>
        </pc:sldMkLst>
      </pc:sldChg>
      <pc:sldChg chg="del">
        <pc:chgData name="Emily Stark" userId="7ce4b6c6-2a6e-42eb-b867-f1705d278396" providerId="ADAL" clId="{F1BFC8AF-4008-4DB1-8A82-14FAC563AF97}" dt="2022-09-07T14:34:08.146" v="1" actId="2696"/>
        <pc:sldMkLst>
          <pc:docMk/>
          <pc:sldMk cId="2934740336" sldId="313"/>
        </pc:sldMkLst>
      </pc:sldChg>
      <pc:sldChg chg="del">
        <pc:chgData name="Emily Stark" userId="7ce4b6c6-2a6e-42eb-b867-f1705d278396" providerId="ADAL" clId="{F1BFC8AF-4008-4DB1-8A82-14FAC563AF97}" dt="2022-09-07T14:34:01.215" v="0" actId="2696"/>
        <pc:sldMkLst>
          <pc:docMk/>
          <pc:sldMk cId="3080680430" sldId="31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36DB0B-B688-413C-BF03-9C5916EEF34C}" type="datetimeFigureOut">
              <a:rPr lang="en-US" smtClean="0"/>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03D83-D3B2-49DF-BCD4-25C5F179206D}" type="slidenum">
              <a:rPr lang="en-US" smtClean="0"/>
              <a:t>‹#›</a:t>
            </a:fld>
            <a:endParaRPr lang="en-US"/>
          </a:p>
        </p:txBody>
      </p:sp>
    </p:spTree>
    <p:extLst>
      <p:ext uri="{BB962C8B-B14F-4D97-AF65-F5344CB8AC3E}">
        <p14:creationId xmlns:p14="http://schemas.microsoft.com/office/powerpoint/2010/main" val="2096007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sz="1200" dirty="0">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a:t>
            </a:fld>
            <a:endParaRPr lang="en" sz="1200">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solidFill>
                  <a:schemeClr val="dk1"/>
                </a:solidFill>
                <a:latin typeface="+mn-lt"/>
                <a:ea typeface="Calibri"/>
                <a:cs typeface="Calibri"/>
                <a:sym typeface="Calibri"/>
              </a:rPr>
              <a:t>-  If you are doing philanthropy </a:t>
            </a:r>
            <a:r>
              <a:rPr lang="en-US" sz="1200" baseline="0" dirty="0">
                <a:solidFill>
                  <a:schemeClr val="dk1"/>
                </a:solidFill>
                <a:latin typeface="+mn-lt"/>
                <a:ea typeface="Calibri"/>
                <a:cs typeface="Calibri"/>
                <a:sym typeface="Calibri"/>
              </a:rPr>
              <a:t>planning, consider what the most meaningful legacy is for you. </a:t>
            </a:r>
            <a:endParaRPr lang="en-US" sz="1200" dirty="0">
              <a:solidFill>
                <a:schemeClr val="dk1"/>
              </a:solidFill>
              <a:latin typeface="+mn-lt"/>
              <a:ea typeface="Calibri"/>
              <a:cs typeface="Calibri"/>
              <a:sym typeface="Calibri"/>
            </a:endParaRPr>
          </a:p>
          <a:p>
            <a:pPr marL="171450" indent="-171450">
              <a:buFontTx/>
              <a:buChar char="-"/>
            </a:pPr>
            <a:r>
              <a:rPr lang="en-US" sz="1200" dirty="0">
                <a:solidFill>
                  <a:schemeClr val="dk1"/>
                </a:solidFill>
                <a:latin typeface="+mn-lt"/>
                <a:ea typeface="Calibri"/>
                <a:cs typeface="Calibri"/>
                <a:sym typeface="Calibri"/>
              </a:rPr>
              <a:t>If you identify with the Foundation’s core</a:t>
            </a:r>
            <a:r>
              <a:rPr lang="en-US" sz="1200" baseline="0" dirty="0">
                <a:solidFill>
                  <a:schemeClr val="dk1"/>
                </a:solidFill>
                <a:latin typeface="+mn-lt"/>
                <a:ea typeface="Calibri"/>
                <a:cs typeface="Calibri"/>
                <a:sym typeface="Calibri"/>
              </a:rPr>
              <a:t> values, you may consider making a planned gift and joining the Foundation’s Legacy Society.</a:t>
            </a:r>
          </a:p>
          <a:p>
            <a:pPr marL="171450" indent="-171450">
              <a:buFontTx/>
              <a:buChar char="-"/>
            </a:pPr>
            <a:r>
              <a:rPr lang="en-US" sz="1200" dirty="0">
                <a:solidFill>
                  <a:schemeClr val="dk1"/>
                </a:solidFill>
                <a:latin typeface="+mn-lt"/>
                <a:ea typeface="Calibri"/>
                <a:cs typeface="Calibri"/>
                <a:sym typeface="Calibri"/>
              </a:rPr>
              <a:t>Or,</a:t>
            </a:r>
            <a:r>
              <a:rPr lang="en-US" sz="1200" baseline="0" dirty="0">
                <a:solidFill>
                  <a:schemeClr val="dk1"/>
                </a:solidFill>
                <a:latin typeface="+mn-lt"/>
                <a:ea typeface="Calibri"/>
                <a:cs typeface="Calibri"/>
                <a:sym typeface="Calibri"/>
              </a:rPr>
              <a:t> i</a:t>
            </a:r>
            <a:r>
              <a:rPr lang="en-US" sz="1200" dirty="0">
                <a:solidFill>
                  <a:schemeClr val="dk1"/>
                </a:solidFill>
                <a:latin typeface="+mn-lt"/>
                <a:ea typeface="Calibri"/>
                <a:cs typeface="Calibri"/>
                <a:sym typeface="Calibri"/>
              </a:rPr>
              <a:t>f you want to make a planned</a:t>
            </a:r>
            <a:r>
              <a:rPr lang="en-US" sz="1200" baseline="0" dirty="0">
                <a:solidFill>
                  <a:schemeClr val="dk1"/>
                </a:solidFill>
                <a:latin typeface="+mn-lt"/>
                <a:ea typeface="Calibri"/>
                <a:cs typeface="Calibri"/>
                <a:sym typeface="Calibri"/>
              </a:rPr>
              <a:t> gift, such as 10% or 20% of the death benefit of your life insurance or annuity product to your lodge, you may do so through the Foundation. This type of planning may reduce the taxes to your estate without disinheriting your heirs!</a:t>
            </a:r>
          </a:p>
          <a:p>
            <a:pPr marL="171450" indent="-171450">
              <a:buFontTx/>
              <a:buChar char="-"/>
            </a:pPr>
            <a:r>
              <a:rPr lang="en-US" sz="1200" baseline="0" dirty="0">
                <a:solidFill>
                  <a:schemeClr val="dk1"/>
                </a:solidFill>
                <a:latin typeface="+mn-lt"/>
                <a:ea typeface="Calibri"/>
                <a:cs typeface="Calibri"/>
                <a:sym typeface="Calibri"/>
              </a:rPr>
              <a:t>Please contact </a:t>
            </a:r>
            <a:r>
              <a:rPr lang="en-US" sz="1200" baseline="0" dirty="0">
                <a:solidFill>
                  <a:srgbClr val="FF0000"/>
                </a:solidFill>
                <a:latin typeface="+mn-lt"/>
                <a:ea typeface="Calibri"/>
                <a:cs typeface="Calibri"/>
                <a:sym typeface="Calibri"/>
              </a:rPr>
              <a:t>Emily Stark </a:t>
            </a:r>
            <a:r>
              <a:rPr lang="en-US" sz="1200" baseline="0" dirty="0">
                <a:solidFill>
                  <a:schemeClr val="dk1"/>
                </a:solidFill>
                <a:latin typeface="+mn-lt"/>
                <a:ea typeface="Calibri"/>
                <a:cs typeface="Calibri"/>
                <a:sym typeface="Calibri"/>
              </a:rPr>
              <a:t>if you are interested in including the Foundation in your estate.</a:t>
            </a:r>
            <a:endParaRPr lang="en-US" sz="1200" dirty="0">
              <a:solidFill>
                <a:schemeClr val="dk1"/>
              </a:solidFill>
              <a:latin typeface="+mn-lt"/>
              <a:ea typeface="Calibri"/>
              <a:cs typeface="Calibri"/>
              <a:sym typeface="Calibri"/>
            </a:endParaRPr>
          </a:p>
          <a:p>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10</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777110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solidFill>
                  <a:schemeClr val="dk1"/>
                </a:solidFill>
                <a:latin typeface="Calibri"/>
                <a:ea typeface="Calibri"/>
                <a:cs typeface="Calibri"/>
                <a:sym typeface="Calibri"/>
              </a:rPr>
              <a:t>Volunteering at the Foundation is a great opportunity to learn more about what we do and get involved. We are always looking for:</a:t>
            </a:r>
          </a:p>
          <a:p>
            <a:pPr marL="171450" indent="-171450">
              <a:buFontTx/>
              <a:buChar char="-"/>
            </a:pPr>
            <a:r>
              <a:rPr lang="en-US" sz="1200" dirty="0">
                <a:solidFill>
                  <a:schemeClr val="dk1"/>
                </a:solidFill>
                <a:latin typeface="Calibri"/>
                <a:ea typeface="Calibri"/>
                <a:cs typeface="Calibri"/>
                <a:sym typeface="Calibri"/>
              </a:rPr>
              <a:t>Foundation Directors at your local lodge, zone or district.</a:t>
            </a:r>
          </a:p>
          <a:p>
            <a:pPr marL="171450" indent="-171450">
              <a:buFontTx/>
              <a:buChar char="-"/>
            </a:pPr>
            <a:r>
              <a:rPr lang="en-US" sz="1200" dirty="0">
                <a:solidFill>
                  <a:schemeClr val="dk1"/>
                </a:solidFill>
                <a:latin typeface="Calibri"/>
                <a:ea typeface="Calibri"/>
                <a:cs typeface="Calibri"/>
                <a:sym typeface="Calibri"/>
              </a:rPr>
              <a:t>Foundation Board of Governors – if you are looking to get involved at a leadership level or know someone who might be interested, let us know!</a:t>
            </a:r>
          </a:p>
          <a:p>
            <a:pPr marL="171450" indent="-171450">
              <a:buFontTx/>
              <a:buChar char="-"/>
            </a:pPr>
            <a:r>
              <a:rPr lang="en-US" sz="1200" dirty="0">
                <a:solidFill>
                  <a:schemeClr val="dk1"/>
                </a:solidFill>
                <a:latin typeface="Calibri"/>
                <a:ea typeface="Calibri"/>
                <a:cs typeface="Calibri"/>
                <a:sym typeface="Calibri"/>
              </a:rPr>
              <a:t>Scholarship or grant reviewers – Have fun learning more about the students, lodges and organizations that apply for funding through the Foundation and help us make informed decisions. Application reviews take place during the Winter months and the time commitment is flexible to fit your needs!</a:t>
            </a:r>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11</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136724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solidFill>
                  <a:schemeClr val="dk1"/>
                </a:solidFill>
                <a:latin typeface="Calibri"/>
                <a:ea typeface="Calibri"/>
                <a:cs typeface="Calibri"/>
                <a:sym typeface="Calibri"/>
              </a:rPr>
              <a:t>Other presenters can feel free to add in their information here as well!</a:t>
            </a:r>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12</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08089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FontTx/>
              <a:buNone/>
            </a:pPr>
            <a:endParaRPr lang="en-US" sz="1200" dirty="0"/>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2</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00901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t>The Foundation</a:t>
            </a:r>
            <a:r>
              <a:rPr lang="en-US" sz="1200" baseline="0" dirty="0"/>
              <a:t> wants our core values represented in everything we do, especially the partnerships we support through our grant making program. </a:t>
            </a:r>
          </a:p>
          <a:p>
            <a:endParaRPr lang="en-US" sz="1200" baseline="0" dirty="0"/>
          </a:p>
          <a:p>
            <a:r>
              <a:rPr lang="en-US" sz="1200" baseline="0" dirty="0"/>
              <a:t>When you make a gift to the Sons of Norway Foundation, you are also reflecting our shared Nordic values.</a:t>
            </a:r>
            <a:endParaRPr lang="en-US" sz="1200" dirty="0"/>
          </a:p>
          <a:p>
            <a:endParaRPr sz="1200"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3</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415939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solidFill>
                  <a:schemeClr val="dk1"/>
                </a:solidFill>
                <a:latin typeface="Calibri"/>
                <a:ea typeface="Calibri"/>
                <a:cs typeface="Calibri"/>
                <a:sym typeface="Calibri"/>
              </a:rPr>
              <a:t>Remember, the Foundation is </a:t>
            </a:r>
            <a:r>
              <a:rPr lang="en-US" sz="1200" b="1" i="1" dirty="0">
                <a:solidFill>
                  <a:schemeClr val="dk1"/>
                </a:solidFill>
                <a:latin typeface="Calibri"/>
                <a:ea typeface="Calibri"/>
                <a:cs typeface="Calibri"/>
                <a:sym typeface="Calibri"/>
              </a:rPr>
              <a:t>here for our members.</a:t>
            </a:r>
          </a:p>
          <a:p>
            <a:r>
              <a:rPr lang="en-US" sz="1200" b="0" i="0" dirty="0">
                <a:solidFill>
                  <a:schemeClr val="dk1"/>
                </a:solidFill>
                <a:latin typeface="Calibri"/>
                <a:ea typeface="Calibri"/>
                <a:cs typeface="Calibri"/>
                <a:sym typeface="Calibri"/>
              </a:rPr>
              <a:t>We provide grants to our lodges and other partners to advance our core values</a:t>
            </a:r>
          </a:p>
          <a:p>
            <a:r>
              <a:rPr lang="en-US" sz="1200" b="0" i="0" dirty="0">
                <a:solidFill>
                  <a:schemeClr val="dk1"/>
                </a:solidFill>
                <a:latin typeface="Calibri"/>
                <a:ea typeface="Calibri"/>
                <a:cs typeface="Calibri"/>
                <a:sym typeface="Calibri"/>
              </a:rPr>
              <a:t>We provide scholarships to members and their children and grandchildren. One scholarship makes many </a:t>
            </a:r>
            <a:r>
              <a:rPr lang="en-US" sz="1200" b="0" i="0" dirty="0" err="1">
                <a:solidFill>
                  <a:schemeClr val="dk1"/>
                </a:solidFill>
                <a:latin typeface="Calibri"/>
                <a:ea typeface="Calibri"/>
                <a:cs typeface="Calibri"/>
                <a:sym typeface="Calibri"/>
              </a:rPr>
              <a:t>many</a:t>
            </a:r>
            <a:r>
              <a:rPr lang="en-US" sz="1200" b="0" i="0" dirty="0">
                <a:solidFill>
                  <a:schemeClr val="dk1"/>
                </a:solidFill>
                <a:latin typeface="Calibri"/>
                <a:ea typeface="Calibri"/>
                <a:cs typeface="Calibri"/>
                <a:sym typeface="Calibri"/>
              </a:rPr>
              <a:t> years of membership well worth it!</a:t>
            </a:r>
          </a:p>
          <a:p>
            <a:r>
              <a:rPr lang="en-US" sz="1200" b="0" i="0" dirty="0">
                <a:solidFill>
                  <a:schemeClr val="dk1"/>
                </a:solidFill>
                <a:latin typeface="Calibri"/>
                <a:ea typeface="Calibri"/>
                <a:cs typeface="Calibri"/>
                <a:sym typeface="Calibri"/>
              </a:rPr>
              <a:t>We provide the opportunity to leave a legacy based on your interests and passions.</a:t>
            </a:r>
            <a:endParaRPr sz="1200" b="0" i="0" dirty="0">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4</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58599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5</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613826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marL="171450" indent="-171450">
              <a:buFont typeface="Arial"/>
              <a:buChar char="•"/>
            </a:pPr>
            <a:r>
              <a:rPr lang="en-US" sz="1400" dirty="0">
                <a:solidFill>
                  <a:schemeClr val="dk1"/>
                </a:solidFill>
                <a:latin typeface="+mn-lt"/>
                <a:ea typeface="Calibri"/>
                <a:cs typeface="Calibri"/>
                <a:sym typeface="Calibri"/>
              </a:rPr>
              <a:t>The Foundation</a:t>
            </a:r>
            <a:r>
              <a:rPr lang="en-US" sz="1400" baseline="0" dirty="0">
                <a:solidFill>
                  <a:schemeClr val="dk1"/>
                </a:solidFill>
                <a:latin typeface="+mn-lt"/>
                <a:ea typeface="Calibri"/>
                <a:cs typeface="Calibri"/>
                <a:sym typeface="Calibri"/>
              </a:rPr>
              <a:t> created the Lodge Vitality grant in 2017 in response to our member’s feedback regarding operational support needed by lodges. This is for a specific, ONE-TIME project.</a:t>
            </a:r>
          </a:p>
          <a:p>
            <a:pPr marL="171450" indent="-171450">
              <a:buFont typeface="Arial"/>
              <a:buChar char="•"/>
            </a:pPr>
            <a:r>
              <a:rPr lang="en-US" sz="1400" baseline="0" dirty="0">
                <a:solidFill>
                  <a:schemeClr val="dk1"/>
                </a:solidFill>
                <a:latin typeface="+mn-lt"/>
                <a:ea typeface="Calibri"/>
                <a:cs typeface="Calibri"/>
                <a:sym typeface="Calibri"/>
              </a:rPr>
              <a:t>The Lodge Culture and Heritage grant </a:t>
            </a:r>
            <a:r>
              <a:rPr lang="en-US" sz="1200" kern="1200" baseline="0" dirty="0">
                <a:solidFill>
                  <a:schemeClr val="tx1"/>
                </a:solidFill>
                <a:effectLst/>
                <a:latin typeface="+mn-lt"/>
                <a:ea typeface="+mn-ea"/>
                <a:cs typeface="+mn-cs"/>
                <a:sym typeface="Calibri"/>
              </a:rPr>
              <a:t>a</a:t>
            </a:r>
            <a:r>
              <a:rPr lang="en-US" sz="1200" kern="1200" dirty="0">
                <a:solidFill>
                  <a:schemeClr val="tx1"/>
                </a:solidFill>
                <a:effectLst/>
                <a:latin typeface="+mn-lt"/>
                <a:ea typeface="+mn-ea"/>
                <a:cs typeface="+mn-cs"/>
              </a:rPr>
              <a:t>llows lodges to apply for support for a Norwegian culture/heritage event, project or program.</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kern="1200" dirty="0">
                <a:solidFill>
                  <a:schemeClr val="tx1"/>
                </a:solidFill>
                <a:effectLst/>
                <a:latin typeface="+mn-lt"/>
                <a:ea typeface="+mn-ea"/>
                <a:cs typeface="+mn-cs"/>
              </a:rPr>
              <a:t>Community Partnership grants allow </a:t>
            </a:r>
            <a:r>
              <a:rPr lang="en-US" sz="1200" u="sng" kern="1200" dirty="0">
                <a:solidFill>
                  <a:schemeClr val="tx1"/>
                </a:solidFill>
                <a:effectLst/>
                <a:latin typeface="+mn-lt"/>
                <a:ea typeface="+mn-ea"/>
                <a:cs typeface="+mn-cs"/>
              </a:rPr>
              <a:t>non-members</a:t>
            </a:r>
            <a:r>
              <a:rPr lang="en-US" sz="1200" kern="1200" dirty="0">
                <a:solidFill>
                  <a:schemeClr val="tx1"/>
                </a:solidFill>
                <a:effectLst/>
                <a:latin typeface="+mn-lt"/>
                <a:ea typeface="+mn-ea"/>
                <a:cs typeface="+mn-cs"/>
              </a:rPr>
              <a:t> to apply for support for a Norwegian culture/heritage event, project or program.</a:t>
            </a:r>
          </a:p>
          <a:p>
            <a:pPr marL="171450" indent="-171450">
              <a:buFont typeface="Arial"/>
              <a:buChar char="•"/>
            </a:pPr>
            <a:r>
              <a:rPr lang="en-US" sz="1200" kern="1200" dirty="0">
                <a:solidFill>
                  <a:schemeClr val="tx1"/>
                </a:solidFill>
                <a:effectLst/>
                <a:latin typeface="+mn-lt"/>
                <a:ea typeface="+mn-ea"/>
                <a:cs typeface="+mn-cs"/>
              </a:rPr>
              <a:t>Helping Hands to Children encourages lodges to partner with local schools or organizations to support children or to hold a Norwegian culture/heritage event, project or program for children at their lodge or in their community.</a:t>
            </a:r>
            <a:endParaRPr lang="en-US" sz="1400" baseline="0" dirty="0">
              <a:solidFill>
                <a:schemeClr val="dk1"/>
              </a:solidFill>
              <a:latin typeface="+mn-lt"/>
              <a:ea typeface="Calibri"/>
              <a:cs typeface="Calibri"/>
              <a:sym typeface="Calibri"/>
            </a:endParaRPr>
          </a:p>
          <a:p>
            <a:pPr marL="171450" indent="-171450">
              <a:buFont typeface="Arial"/>
              <a:buChar char="•"/>
            </a:pPr>
            <a:r>
              <a:rPr lang="en-US" sz="1200" kern="1200" baseline="0" dirty="0">
                <a:solidFill>
                  <a:schemeClr val="tx1"/>
                </a:solidFill>
                <a:effectLst/>
                <a:latin typeface="+mn-lt"/>
                <a:ea typeface="+mn-ea"/>
                <a:cs typeface="+mn-cs"/>
                <a:sym typeface="Calibri"/>
              </a:rPr>
              <a:t>Helping Hands to Members grants </a:t>
            </a:r>
            <a:r>
              <a:rPr lang="en-US" sz="1200" kern="1200" dirty="0">
                <a:solidFill>
                  <a:schemeClr val="tx1"/>
                </a:solidFill>
                <a:effectLst/>
                <a:latin typeface="+mn-lt"/>
                <a:ea typeface="+mn-ea"/>
                <a:cs typeface="+mn-cs"/>
              </a:rPr>
              <a:t>support members whose homes were significantly damaged &amp; are displaced due to natural disaster or those who are uninsured, underinsured or suffering a major financial setback due to an extreme illness or injury. These applications are accepted year round.</a:t>
            </a:r>
            <a:endParaRPr lang="en-US" sz="1400" baseline="0" dirty="0">
              <a:solidFill>
                <a:schemeClr val="dk1"/>
              </a:solidFill>
              <a:latin typeface="+mn-lt"/>
              <a:ea typeface="Calibri"/>
              <a:cs typeface="Calibri"/>
              <a:sym typeface="Calibri"/>
            </a:endParaRPr>
          </a:p>
          <a:p>
            <a:r>
              <a:rPr lang="en-US" sz="1400" baseline="0" dirty="0">
                <a:solidFill>
                  <a:schemeClr val="dk1"/>
                </a:solidFill>
                <a:latin typeface="+mn-lt"/>
                <a:ea typeface="Calibri"/>
                <a:cs typeface="Calibri"/>
                <a:sym typeface="Calibri"/>
              </a:rPr>
              <a:t>As you can see, the Sons of Norway Foundation is here to help and serve! And there are no longer any match requirements.</a:t>
            </a:r>
            <a:endParaRPr lang="en-US" sz="1400" dirty="0">
              <a:solidFill>
                <a:schemeClr val="dk1"/>
              </a:solidFill>
              <a:latin typeface="+mn-lt"/>
              <a:ea typeface="Calibri"/>
              <a:cs typeface="Calibri"/>
              <a:sym typeface="Calibri"/>
            </a:endParaRPr>
          </a:p>
          <a:p>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6</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2496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sz="120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7</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1807071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solidFill>
                  <a:schemeClr val="dk1"/>
                </a:solidFill>
                <a:latin typeface="Calibri"/>
                <a:ea typeface="Calibri"/>
                <a:cs typeface="Calibri"/>
                <a:sym typeface="Calibri"/>
              </a:rPr>
              <a:t>The Sons of Norway Foundation currently has 15 different scholarship opportunities. We add new opportunities fairly often, so the most up to date information is always on our website. </a:t>
            </a:r>
          </a:p>
          <a:p>
            <a:pPr marL="171450" indent="-171450">
              <a:buFontTx/>
              <a:buChar char="-"/>
            </a:pPr>
            <a:r>
              <a:rPr lang="en-US" sz="1200" dirty="0">
                <a:solidFill>
                  <a:schemeClr val="dk1"/>
                </a:solidFill>
                <a:latin typeface="Calibri"/>
                <a:ea typeface="Calibri"/>
                <a:cs typeface="Calibri"/>
                <a:sym typeface="Calibri"/>
              </a:rPr>
              <a:t>Most scholarships require Sons of Norway membership (can be under a parent or grandparent) but some do not</a:t>
            </a:r>
          </a:p>
          <a:p>
            <a:pPr marL="171450" indent="-171450">
              <a:buFontTx/>
              <a:buChar char="-"/>
            </a:pPr>
            <a:r>
              <a:rPr lang="en-US" sz="1200" dirty="0">
                <a:solidFill>
                  <a:schemeClr val="dk1"/>
                </a:solidFill>
                <a:latin typeface="Calibri"/>
                <a:ea typeface="Calibri"/>
                <a:cs typeface="Calibri"/>
                <a:sym typeface="Calibri"/>
              </a:rPr>
              <a:t>Some opportunities are unique, like the Nancy Lorraine Jensen Memorial Scholarship that was created to honor a member’s daughter after she passed away at a young age. This scholarship can fund full tuition for a female student studying certain engineering or science fields. Another unique scholarship is the </a:t>
            </a:r>
            <a:r>
              <a:rPr lang="en-US" sz="1200" dirty="0" err="1">
                <a:solidFill>
                  <a:schemeClr val="dk1"/>
                </a:solidFill>
                <a:latin typeface="Calibri"/>
                <a:ea typeface="Calibri"/>
                <a:cs typeface="Calibri"/>
                <a:sym typeface="Calibri"/>
              </a:rPr>
              <a:t>Bernt</a:t>
            </a:r>
            <a:r>
              <a:rPr lang="en-US" sz="1200" dirty="0">
                <a:solidFill>
                  <a:schemeClr val="dk1"/>
                </a:solidFill>
                <a:latin typeface="Calibri"/>
                <a:ea typeface="Calibri"/>
                <a:cs typeface="Calibri"/>
                <a:sym typeface="Calibri"/>
              </a:rPr>
              <a:t> Anker Scholarship, created by a member who wanted students without parents to have the same opportunities. This scholarship is open to members and non-members alike.</a:t>
            </a:r>
          </a:p>
          <a:p>
            <a:pPr marL="171450" indent="-171450">
              <a:buFontTx/>
              <a:buChar char="-"/>
            </a:pPr>
            <a:r>
              <a:rPr lang="en-US" sz="1200" dirty="0">
                <a:solidFill>
                  <a:schemeClr val="dk1"/>
                </a:solidFill>
                <a:latin typeface="Calibri"/>
                <a:ea typeface="Calibri"/>
                <a:cs typeface="Calibri"/>
                <a:sym typeface="Calibri"/>
              </a:rPr>
              <a:t>Many of our scholarships are also open to non-traditional or adult students. </a:t>
            </a:r>
          </a:p>
          <a:p>
            <a:pPr marL="171450" indent="-171450">
              <a:buFontTx/>
              <a:buChar char="-"/>
            </a:pPr>
            <a:r>
              <a:rPr lang="en-US" sz="1200" dirty="0">
                <a:solidFill>
                  <a:schemeClr val="dk1"/>
                </a:solidFill>
                <a:latin typeface="Calibri"/>
                <a:ea typeface="Calibri"/>
                <a:cs typeface="Calibri"/>
                <a:sym typeface="Calibri"/>
              </a:rPr>
              <a:t>CHECK THE SCHOLARSHIP GUIDELINES ON THE WEBSITE FOR FULL DETAILS! You can also contact the Foundation with specific scholarship questions.</a:t>
            </a:r>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8</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3168104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r>
              <a:rPr lang="en-US" sz="1200" dirty="0">
                <a:solidFill>
                  <a:schemeClr val="dk1"/>
                </a:solidFill>
                <a:latin typeface="Calibri"/>
                <a:ea typeface="Calibri"/>
                <a:cs typeface="Calibri"/>
                <a:sym typeface="Calibri"/>
              </a:rPr>
              <a:t>NOTE: Helping Hands to Members grants are open year-round</a:t>
            </a:r>
          </a:p>
          <a:p>
            <a:endParaRPr lang="en-US" sz="1200" dirty="0">
              <a:solidFill>
                <a:schemeClr val="dk1"/>
              </a:solidFill>
              <a:latin typeface="Calibri"/>
              <a:ea typeface="Calibri"/>
              <a:cs typeface="Calibri"/>
              <a:sym typeface="Calibri"/>
            </a:endParaRPr>
          </a:p>
          <a:p>
            <a:r>
              <a:rPr lang="en-US" sz="1200" dirty="0">
                <a:solidFill>
                  <a:schemeClr val="dk1"/>
                </a:solidFill>
                <a:latin typeface="Calibri"/>
                <a:ea typeface="Calibri"/>
                <a:cs typeface="Calibri"/>
                <a:sym typeface="Calibri"/>
              </a:rPr>
              <a:t>-The Apply Now button on the website takes you to the grant portal.  You will make a username and password different from your sons of Norway login to complete the grant applications.</a:t>
            </a:r>
            <a:endParaRPr sz="1200"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lgn="r">
              <a:buSzPct val="25000"/>
            </a:pPr>
            <a:fld id="{00000000-1234-1234-1234-123412341234}" type="slidenum">
              <a:rPr lang="en" sz="1200">
                <a:latin typeface="Helvetica Neue"/>
                <a:ea typeface="Helvetica Neue"/>
                <a:cs typeface="Helvetica Neue"/>
                <a:sym typeface="Helvetica Neue"/>
              </a:rPr>
              <a:pPr algn="r">
                <a:buSzPct val="25000"/>
              </a:pPr>
              <a:t>9</a:t>
            </a:fld>
            <a:endParaRPr lang="en" sz="1200">
              <a:latin typeface="Helvetica Neue"/>
              <a:ea typeface="Helvetica Neue"/>
              <a:cs typeface="Helvetica Neue"/>
              <a:sym typeface="Helvetica Neue"/>
            </a:endParaRPr>
          </a:p>
        </p:txBody>
      </p:sp>
    </p:spTree>
    <p:extLst>
      <p:ext uri="{BB962C8B-B14F-4D97-AF65-F5344CB8AC3E}">
        <p14:creationId xmlns:p14="http://schemas.microsoft.com/office/powerpoint/2010/main" val="2730632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8F53-4D80-4704-9F37-1A6D06C7E4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A2861-51B4-4304-8688-FE240EA2C5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67E70-7285-45B5-9ADF-65EF726D2F04}"/>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5" name="Footer Placeholder 4">
            <a:extLst>
              <a:ext uri="{FF2B5EF4-FFF2-40B4-BE49-F238E27FC236}">
                <a16:creationId xmlns:a16="http://schemas.microsoft.com/office/drawing/2014/main" id="{6471D814-7C22-437E-8185-1D831C947E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227F2D-C54E-4FA3-AF11-3D15E7A6E808}"/>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952762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1883-A0D4-4656-91D6-44BB89292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CEBE51-25AF-4B9E-81D2-F3F07B5A16C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B8009-933F-4162-B433-D8FEE377DFD4}"/>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5" name="Footer Placeholder 4">
            <a:extLst>
              <a:ext uri="{FF2B5EF4-FFF2-40B4-BE49-F238E27FC236}">
                <a16:creationId xmlns:a16="http://schemas.microsoft.com/office/drawing/2014/main" id="{8DC08B0C-00C7-47A7-92C4-FDB13379C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B2745E-A7FB-4CBA-B425-2992EA02AC59}"/>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816125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2F5A9A-9C00-4DCB-9D75-83B4344EF2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A3E1D6-CDD5-4D2E-9A01-3BA3F360F79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8E3C0-3347-4013-8834-F868BA3F5B0E}"/>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5" name="Footer Placeholder 4">
            <a:extLst>
              <a:ext uri="{FF2B5EF4-FFF2-40B4-BE49-F238E27FC236}">
                <a16:creationId xmlns:a16="http://schemas.microsoft.com/office/drawing/2014/main" id="{AFD44B29-5223-4572-A3BA-DCA02B963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D14BD-1E92-4619-9FD3-3580B31F1ED0}"/>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535469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71948-2141-4FAF-ADA6-146A2FC563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13769-ADC1-4598-A831-2241BBAF5A8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49005-554A-44D9-A197-DA404D4D5DA7}"/>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5" name="Footer Placeholder 4">
            <a:extLst>
              <a:ext uri="{FF2B5EF4-FFF2-40B4-BE49-F238E27FC236}">
                <a16:creationId xmlns:a16="http://schemas.microsoft.com/office/drawing/2014/main" id="{0A98EDE4-1462-4DF0-99AB-F160A54DE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F4BF7-68C4-471B-8176-16F5378AB111}"/>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0404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4A5C8-DCDF-4CC6-82A8-A85A3C6E14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20637D-CCB0-4AF2-A54B-22632403B6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217AB2-C545-4B0B-9D42-F66439614EE2}"/>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5" name="Footer Placeholder 4">
            <a:extLst>
              <a:ext uri="{FF2B5EF4-FFF2-40B4-BE49-F238E27FC236}">
                <a16:creationId xmlns:a16="http://schemas.microsoft.com/office/drawing/2014/main" id="{CC1B5A0E-4C3C-4DCB-83EB-C9CB1132C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A71AAD-0ED2-468E-B7E2-A2CC4BE75146}"/>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687089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12DF7-8046-412A-8929-12B244091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5DC944-AE6A-4182-B00F-F47A39D2BFE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919B73-4BC1-4713-B410-474FD9B88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1E24EF-F0AA-4C4C-95A4-54602500FBDC}"/>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6" name="Footer Placeholder 5">
            <a:extLst>
              <a:ext uri="{FF2B5EF4-FFF2-40B4-BE49-F238E27FC236}">
                <a16:creationId xmlns:a16="http://schemas.microsoft.com/office/drawing/2014/main" id="{B5C28AA6-F81C-4D2A-A5FF-03AB91D31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CCA91D-8A0A-4077-A3B0-8DD80692C596}"/>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3575637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DD9F-6C9A-4161-A564-EAC2B28780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F7220-92AE-42F5-A196-C7C5BA63D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615B68-2FAB-4215-9AB1-11B26FB9CA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B45AEDF-7465-485F-8A4E-88AF280C376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82755C-209F-4370-BBC6-2CC6AC4FA7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B8031D-0F4A-4A2A-99A0-2CB204D36E21}"/>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8" name="Footer Placeholder 7">
            <a:extLst>
              <a:ext uri="{FF2B5EF4-FFF2-40B4-BE49-F238E27FC236}">
                <a16:creationId xmlns:a16="http://schemas.microsoft.com/office/drawing/2014/main" id="{93148717-00CE-4658-AAFB-C2F5397F03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BD1AB-E4E2-463C-8BED-A7EF246FA7AB}"/>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593677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B94A7-0304-412D-81A5-4AF7206D7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8B047-6422-492B-9125-A87D05D054EB}"/>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4" name="Footer Placeholder 3">
            <a:extLst>
              <a:ext uri="{FF2B5EF4-FFF2-40B4-BE49-F238E27FC236}">
                <a16:creationId xmlns:a16="http://schemas.microsoft.com/office/drawing/2014/main" id="{8E838904-AF5B-4FE7-BF02-FB098C2793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9FE1F9-2D72-4775-ACBB-DF95FD91F5E5}"/>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93967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FA5333-9E6C-46DE-B4D1-0A40A9986A16}"/>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3" name="Footer Placeholder 2">
            <a:extLst>
              <a:ext uri="{FF2B5EF4-FFF2-40B4-BE49-F238E27FC236}">
                <a16:creationId xmlns:a16="http://schemas.microsoft.com/office/drawing/2014/main" id="{288B6BA2-5730-43A8-B1AC-63593ECC02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A9A07C-E852-4CA9-ADDA-932C9903AC4A}"/>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104928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A6BB-7816-4C0F-8577-38A2100536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0BFEC8-A4C5-4C43-B065-19D1EDAB2D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8652EE-F765-4B7E-A0CE-402695A00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F13F163-0728-4DF2-A075-591617F8B6EA}"/>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6" name="Footer Placeholder 5">
            <a:extLst>
              <a:ext uri="{FF2B5EF4-FFF2-40B4-BE49-F238E27FC236}">
                <a16:creationId xmlns:a16="http://schemas.microsoft.com/office/drawing/2014/main" id="{B281060F-637A-48C8-A628-5E85948BE5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C34E37-6A89-415B-9C5E-7C0772773CDD}"/>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02133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88059-780F-42AF-AB97-32921EEABE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565078D-9CC2-4E12-9448-A95D6AB6CD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19A935E-94C8-473D-BB16-1F2D24AF1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D541FF-79C6-4A92-A98A-49FC096A0300}"/>
              </a:ext>
            </a:extLst>
          </p:cNvPr>
          <p:cNvSpPr>
            <a:spLocks noGrp="1"/>
          </p:cNvSpPr>
          <p:nvPr>
            <p:ph type="dt" sz="half" idx="10"/>
          </p:nvPr>
        </p:nvSpPr>
        <p:spPr/>
        <p:txBody>
          <a:bodyPr/>
          <a:lstStyle/>
          <a:p>
            <a:fld id="{A4C85C69-845C-411B-BAB8-C045BAABBECA}" type="datetimeFigureOut">
              <a:rPr lang="en-US" smtClean="0"/>
              <a:t>9/7/2022</a:t>
            </a:fld>
            <a:endParaRPr lang="en-US"/>
          </a:p>
        </p:txBody>
      </p:sp>
      <p:sp>
        <p:nvSpPr>
          <p:cNvPr id="6" name="Footer Placeholder 5">
            <a:extLst>
              <a:ext uri="{FF2B5EF4-FFF2-40B4-BE49-F238E27FC236}">
                <a16:creationId xmlns:a16="http://schemas.microsoft.com/office/drawing/2014/main" id="{3DD99ECA-FF67-42F4-B584-6C0513B3B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AE89A7-0E87-4632-8C69-73ACE1FA0099}"/>
              </a:ext>
            </a:extLst>
          </p:cNvPr>
          <p:cNvSpPr>
            <a:spLocks noGrp="1"/>
          </p:cNvSpPr>
          <p:nvPr>
            <p:ph type="sldNum" sz="quarter" idx="12"/>
          </p:nvPr>
        </p:nvSpPr>
        <p:spPr/>
        <p:txBody>
          <a:bodyPr/>
          <a:lstStyle/>
          <a:p>
            <a:fld id="{7FD75BBE-A30F-4422-A699-2B48E5D10B71}" type="slidenum">
              <a:rPr lang="en-US" smtClean="0"/>
              <a:t>‹#›</a:t>
            </a:fld>
            <a:endParaRPr lang="en-US"/>
          </a:p>
        </p:txBody>
      </p:sp>
    </p:spTree>
    <p:extLst>
      <p:ext uri="{BB962C8B-B14F-4D97-AF65-F5344CB8AC3E}">
        <p14:creationId xmlns:p14="http://schemas.microsoft.com/office/powerpoint/2010/main" val="2435731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93B565-343A-4EBD-953C-5CEBCCCB3D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086A6-C4B6-48EE-A755-61D28FBA09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44535-0F62-4E65-853D-F54FBFEA1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C85C69-845C-411B-BAB8-C045BAABBECA}" type="datetimeFigureOut">
              <a:rPr lang="en-US" smtClean="0"/>
              <a:t>9/7/2022</a:t>
            </a:fld>
            <a:endParaRPr lang="en-US"/>
          </a:p>
        </p:txBody>
      </p:sp>
      <p:sp>
        <p:nvSpPr>
          <p:cNvPr id="5" name="Footer Placeholder 4">
            <a:extLst>
              <a:ext uri="{FF2B5EF4-FFF2-40B4-BE49-F238E27FC236}">
                <a16:creationId xmlns:a16="http://schemas.microsoft.com/office/drawing/2014/main" id="{402A92DE-F46B-4DCA-B63B-13868D7FE9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2FA7D81-248C-464B-BFDE-12EE9683CD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75BBE-A30F-4422-A699-2B48E5D10B71}" type="slidenum">
              <a:rPr lang="en-US" smtClean="0"/>
              <a:t>‹#›</a:t>
            </a:fld>
            <a:endParaRPr lang="en-US"/>
          </a:p>
        </p:txBody>
      </p:sp>
    </p:spTree>
    <p:extLst>
      <p:ext uri="{BB962C8B-B14F-4D97-AF65-F5344CB8AC3E}">
        <p14:creationId xmlns:p14="http://schemas.microsoft.com/office/powerpoint/2010/main" val="1137749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sofn.com/giv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foundation@sofn.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jpeg"/><Relationship Id="rId4" Type="http://schemas.openxmlformats.org/officeDocument/2006/relationships/hyperlink" Target="http://www.sofn.com/found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ofn.com/blog/scholarships-in-action/?fbclid=IwAR29_sTFDVywS1jSZGS3gbVvb95uogZZYRqvHnYnxr8cnFFHlhAYBWfPzI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onsofnorway.com/Foundatio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26816"/>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flipV="1">
            <a:off x="3302000" y="4979829"/>
            <a:ext cx="4165600" cy="177800"/>
            <a:chOff x="2819400" y="1885950"/>
            <a:chExt cx="3124200" cy="152400"/>
          </a:xfrm>
        </p:grpSpPr>
        <p:sp>
          <p:nvSpPr>
            <p:cNvPr id="9" name="Rectangle 8"/>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10" name="Picture 9">
            <a:extLst>
              <a:ext uri="{FF2B5EF4-FFF2-40B4-BE49-F238E27FC236}">
                <a16:creationId xmlns:a16="http://schemas.microsoft.com/office/drawing/2014/main" id="{9BBB3D7A-3E19-446B-836C-154501954F7B}"/>
              </a:ext>
            </a:extLst>
          </p:cNvPr>
          <p:cNvPicPr>
            <a:picLocks noChangeAspect="1"/>
          </p:cNvPicPr>
          <p:nvPr/>
        </p:nvPicPr>
        <p:blipFill>
          <a:blip r:embed="rId4"/>
          <a:stretch>
            <a:fillRect/>
          </a:stretch>
        </p:blipFill>
        <p:spPr>
          <a:xfrm>
            <a:off x="2113550" y="1008344"/>
            <a:ext cx="6289414" cy="349104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How Can I Give?</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200" y="1618141"/>
            <a:ext cx="10052127" cy="1353052"/>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dirty="0">
                <a:solidFill>
                  <a:schemeClr val="tx1">
                    <a:lumMod val="65000"/>
                    <a:lumOff val="35000"/>
                  </a:schemeClr>
                </a:solidFill>
                <a:latin typeface="Helvetica Neue" panose="02000503000000020004"/>
              </a:rPr>
              <a:t>By contributing to the Sons of Norway Foundation, you are supporting programs that benefit your lodge, your community, and the young Sons of Norway members who will keep our Nordic legacy strong for future generations.</a:t>
            </a:r>
          </a:p>
          <a:p>
            <a:pPr>
              <a:lnSpc>
                <a:spcPct val="115000"/>
              </a:lnSpc>
              <a:spcBef>
                <a:spcPts val="933"/>
              </a:spcBef>
              <a:buClr>
                <a:schemeClr val="dk1"/>
              </a:buClr>
            </a:pPr>
            <a:endParaRPr lang="en-US" b="1" dirty="0">
              <a:solidFill>
                <a:schemeClr val="tx1">
                  <a:lumMod val="65000"/>
                  <a:lumOff val="35000"/>
                </a:schemeClr>
              </a:solidFill>
              <a:latin typeface="Helvetica Neue" panose="02000503000000020004"/>
              <a:ea typeface="Helvetica Neue"/>
              <a:cs typeface="Helvetica Neue"/>
              <a:sym typeface="Helvetica Neue"/>
            </a:endParaRPr>
          </a:p>
          <a:p>
            <a:pPr>
              <a:lnSpc>
                <a:spcPct val="115000"/>
              </a:lnSpc>
              <a:spcBef>
                <a:spcPts val="933"/>
              </a:spcBef>
              <a:buClr>
                <a:schemeClr val="dk1"/>
              </a:buClr>
            </a:pPr>
            <a:r>
              <a:rPr lang="en-US" b="1" dirty="0">
                <a:solidFill>
                  <a:srgbClr val="595959"/>
                </a:solidFill>
                <a:latin typeface="Helvetica Neue"/>
                <a:ea typeface="Helvetica Neue"/>
                <a:cs typeface="Helvetica Neue"/>
                <a:sym typeface="Helvetica Neue"/>
              </a:rPr>
              <a:t>Ways to support our mission:</a:t>
            </a:r>
          </a:p>
          <a:p>
            <a:pPr>
              <a:lnSpc>
                <a:spcPct val="115000"/>
              </a:lnSpc>
              <a:spcBef>
                <a:spcPts val="933"/>
              </a:spcBef>
              <a:buClr>
                <a:schemeClr val="dk1"/>
              </a:buClr>
            </a:pPr>
            <a:endParaRPr lang="en-US" b="1" dirty="0">
              <a:solidFill>
                <a:schemeClr val="tx1">
                  <a:lumMod val="65000"/>
                  <a:lumOff val="35000"/>
                </a:schemeClr>
              </a:solidFill>
              <a:latin typeface="Helvetica Neue"/>
              <a:ea typeface="Helvetica Neue"/>
              <a:cs typeface="Helvetica Neue"/>
              <a:sym typeface="Helvetica Neue"/>
            </a:endParaRPr>
          </a:p>
          <a:p>
            <a:pPr>
              <a:lnSpc>
                <a:spcPct val="115000"/>
              </a:lnSpc>
              <a:spcBef>
                <a:spcPts val="933"/>
              </a:spcBef>
              <a:buClr>
                <a:schemeClr val="dk1"/>
              </a:buClr>
            </a:pPr>
            <a:endParaRPr lang="en-US" sz="1100" dirty="0">
              <a:solidFill>
                <a:srgbClr val="595959"/>
              </a:solidFill>
              <a:latin typeface="Helvetica Neue"/>
              <a:ea typeface="Helvetica Neue"/>
              <a:cs typeface="Helvetica Neue"/>
              <a:sym typeface="Helvetica Neue"/>
            </a:endParaRPr>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2" name="TextBox 1">
            <a:extLst>
              <a:ext uri="{FF2B5EF4-FFF2-40B4-BE49-F238E27FC236}">
                <a16:creationId xmlns:a16="http://schemas.microsoft.com/office/drawing/2014/main" id="{0B93D5BE-0A59-4953-953D-94AE97C30CDA}"/>
              </a:ext>
            </a:extLst>
          </p:cNvPr>
          <p:cNvSpPr txBox="1"/>
          <p:nvPr/>
        </p:nvSpPr>
        <p:spPr>
          <a:xfrm>
            <a:off x="625927" y="3772998"/>
            <a:ext cx="9962400" cy="1938992"/>
          </a:xfrm>
          <a:prstGeom prst="rect">
            <a:avLst/>
          </a:prstGeom>
          <a:noFill/>
        </p:spPr>
        <p:txBody>
          <a:bodyPr wrap="square" numCol="2" rtlCol="0">
            <a:spAutoFit/>
          </a:bodyPr>
          <a:lstStyle/>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Online donations at </a:t>
            </a:r>
            <a:r>
              <a:rPr lang="en-US" dirty="0">
                <a:solidFill>
                  <a:srgbClr val="595959"/>
                </a:solidFill>
                <a:latin typeface="Helvetica Neue"/>
                <a:ea typeface="Helvetica Neue"/>
                <a:cs typeface="Helvetica Neue"/>
                <a:sym typeface="Helvetica Neue"/>
                <a:hlinkClick r:id="rId4"/>
              </a:rPr>
              <a:t>www.sofn.com/give</a:t>
            </a:r>
            <a:endParaRPr lang="en-US" dirty="0">
              <a:solidFill>
                <a:srgbClr val="595959"/>
              </a:solidFill>
              <a:latin typeface="Helvetica Neue"/>
              <a:ea typeface="Helvetica Neue"/>
              <a:cs typeface="Helvetica Neue"/>
              <a:sym typeface="Helvetica Neue"/>
            </a:endParaRP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Stock donations (save capital gains taxes!)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IRA distributions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Gifts of real estate</a:t>
            </a:r>
          </a:p>
          <a:p>
            <a:pPr>
              <a:spcBef>
                <a:spcPts val="933"/>
              </a:spcBef>
              <a:buClr>
                <a:schemeClr val="dk1"/>
              </a:buClr>
            </a:pPr>
            <a:endParaRPr lang="en-US" dirty="0">
              <a:solidFill>
                <a:srgbClr val="595959"/>
              </a:solidFill>
              <a:latin typeface="Helvetica Neue"/>
              <a:ea typeface="Helvetica Neue"/>
              <a:cs typeface="Helvetica Neue"/>
              <a:sym typeface="Helvetica Neue"/>
            </a:endParaRP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Charitable trusts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Gifts of life insurance</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Estate Bequests</a:t>
            </a:r>
          </a:p>
          <a:p>
            <a:pPr marL="380990" indent="-380990">
              <a:spcBef>
                <a:spcPts val="933"/>
              </a:spcBef>
              <a:buClr>
                <a:schemeClr val="dk1"/>
              </a:buClr>
              <a:buFont typeface="Arial"/>
              <a:buChar char="•"/>
            </a:pPr>
            <a:r>
              <a:rPr lang="en-US" dirty="0">
                <a:solidFill>
                  <a:srgbClr val="595959"/>
                </a:solidFill>
                <a:latin typeface="Helvetica Neue"/>
                <a:ea typeface="Helvetica Neue"/>
                <a:cs typeface="Helvetica Neue"/>
                <a:sym typeface="Helvetica Neue"/>
              </a:rPr>
              <a:t>District and local lodge fundraisers</a:t>
            </a:r>
          </a:p>
          <a:p>
            <a:endParaRPr lang="en-US" dirty="0"/>
          </a:p>
        </p:txBody>
      </p:sp>
      <p:sp>
        <p:nvSpPr>
          <p:cNvPr id="3" name="TextBox 2">
            <a:extLst>
              <a:ext uri="{FF2B5EF4-FFF2-40B4-BE49-F238E27FC236}">
                <a16:creationId xmlns:a16="http://schemas.microsoft.com/office/drawing/2014/main" id="{EA5B1D79-460A-4151-8DED-75A0208845B7}"/>
              </a:ext>
            </a:extLst>
          </p:cNvPr>
          <p:cNvSpPr txBox="1"/>
          <p:nvPr/>
        </p:nvSpPr>
        <p:spPr>
          <a:xfrm>
            <a:off x="491337" y="5903138"/>
            <a:ext cx="10052126" cy="687881"/>
          </a:xfrm>
          <a:prstGeom prst="rect">
            <a:avLst/>
          </a:prstGeom>
          <a:noFill/>
        </p:spPr>
        <p:txBody>
          <a:bodyPr wrap="square" rtlCol="0">
            <a:spAutoFit/>
          </a:bodyPr>
          <a:lstStyle/>
          <a:p>
            <a:pPr lvl="0">
              <a:lnSpc>
                <a:spcPct val="115000"/>
              </a:lnSpc>
              <a:spcBef>
                <a:spcPts val="933"/>
              </a:spcBef>
              <a:buClr>
                <a:prstClr val="black"/>
              </a:buClr>
            </a:pPr>
            <a:r>
              <a:rPr lang="en-US" b="1" dirty="0">
                <a:solidFill>
                  <a:srgbClr val="595959"/>
                </a:solidFill>
                <a:latin typeface="Helvetica Neue"/>
                <a:ea typeface="Helvetica Neue"/>
                <a:cs typeface="Helvetica Neue"/>
                <a:sym typeface="Helvetica Neue"/>
              </a:rPr>
              <a:t>All gifts are tax-deductible in accordance with state and federal law</a:t>
            </a:r>
            <a:r>
              <a:rPr lang="en-US" dirty="0">
                <a:solidFill>
                  <a:srgbClr val="595959"/>
                </a:solidFill>
                <a:latin typeface="Helvetica Neue"/>
                <a:ea typeface="Helvetica Neue"/>
                <a:cs typeface="Helvetica Neue"/>
                <a:sym typeface="Helvetica Neue"/>
              </a:rPr>
              <a:t>.</a:t>
            </a:r>
          </a:p>
          <a:p>
            <a:endParaRPr lang="en-US" dirty="0"/>
          </a:p>
        </p:txBody>
      </p:sp>
      <p:grpSp>
        <p:nvGrpSpPr>
          <p:cNvPr id="7" name="Group 6">
            <a:extLst>
              <a:ext uri="{FF2B5EF4-FFF2-40B4-BE49-F238E27FC236}">
                <a16:creationId xmlns:a16="http://schemas.microsoft.com/office/drawing/2014/main" id="{1DA899ED-56C5-F047-902B-F06531B1DAF2}"/>
              </a:ext>
            </a:extLst>
          </p:cNvPr>
          <p:cNvGrpSpPr/>
          <p:nvPr/>
        </p:nvGrpSpPr>
        <p:grpSpPr>
          <a:xfrm flipV="1">
            <a:off x="724366" y="1392300"/>
            <a:ext cx="4165600" cy="177800"/>
            <a:chOff x="2819400" y="1885950"/>
            <a:chExt cx="3124200" cy="152400"/>
          </a:xfrm>
        </p:grpSpPr>
        <p:sp>
          <p:nvSpPr>
            <p:cNvPr id="8" name="Rectangle 7">
              <a:extLst>
                <a:ext uri="{FF2B5EF4-FFF2-40B4-BE49-F238E27FC236}">
                  <a16:creationId xmlns:a16="http://schemas.microsoft.com/office/drawing/2014/main" id="{C5F7855A-9E45-654D-9775-96A123928FE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F652B020-4DAD-5349-BA57-67C6DAB750D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14921596"/>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235167"/>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How Else Can I Get Involved?</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200" y="1445774"/>
            <a:ext cx="9901200" cy="5539571"/>
          </a:xfrm>
          <a:prstGeom prst="rect">
            <a:avLst/>
          </a:prstGeom>
          <a:noFill/>
          <a:ln>
            <a:noFill/>
          </a:ln>
        </p:spPr>
        <p:txBody>
          <a:bodyPr lIns="121900" tIns="121900" rIns="121900" bIns="121900" anchor="t" anchorCtr="0">
            <a:noAutofit/>
          </a:bodyPr>
          <a:lstStyle/>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Become a District or Lodge Foundation Director</a:t>
            </a:r>
          </a:p>
          <a:p>
            <a:pPr>
              <a:lnSpc>
                <a:spcPct val="115000"/>
              </a:lnSpc>
              <a:spcBef>
                <a:spcPts val="933"/>
              </a:spcBef>
              <a:buClr>
                <a:schemeClr val="dk1"/>
              </a:buClr>
            </a:pPr>
            <a:r>
              <a:rPr lang="en-US" sz="1600" b="1" dirty="0">
                <a:solidFill>
                  <a:srgbClr val="595959"/>
                </a:solidFill>
                <a:latin typeface="Helvetica Neue"/>
                <a:ea typeface="Helvetica Neue"/>
                <a:cs typeface="Helvetica Neue"/>
                <a:sym typeface="Helvetica Neue"/>
              </a:rPr>
              <a:t>      </a:t>
            </a:r>
            <a:r>
              <a:rPr lang="en-US" sz="1600" dirty="0">
                <a:solidFill>
                  <a:srgbClr val="595959"/>
                </a:solidFill>
                <a:latin typeface="Helvetica Neue"/>
                <a:ea typeface="Helvetica Neue"/>
                <a:cs typeface="Helvetica Neue"/>
                <a:sym typeface="Helvetica Neue"/>
              </a:rPr>
              <a:t>-  Inform your Zone Director and Lodge members of our grant and scholarship opportunities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Be an ambassador for the Foundation’s grant and scholarship recipients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Help raise funds for our programs</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Promote the Foundation’s Core Values</a:t>
            </a:r>
          </a:p>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Apply for the Board of Governors</a:t>
            </a:r>
          </a:p>
          <a:p>
            <a:pPr>
              <a:lnSpc>
                <a:spcPct val="115000"/>
              </a:lnSpc>
              <a:spcBef>
                <a:spcPts val="933"/>
              </a:spcBef>
              <a:buClr>
                <a:schemeClr val="dk1"/>
              </a:buClr>
            </a:pPr>
            <a:r>
              <a:rPr lang="en-US" sz="1600" b="1" dirty="0">
                <a:solidFill>
                  <a:srgbClr val="595959"/>
                </a:solidFill>
                <a:latin typeface="Helvetica Neue"/>
                <a:ea typeface="Helvetica Neue"/>
                <a:cs typeface="Helvetica Neue"/>
                <a:sym typeface="Helvetica Neue"/>
              </a:rPr>
              <a:t>      </a:t>
            </a:r>
            <a:r>
              <a:rPr lang="en-US" sz="1600" dirty="0">
                <a:solidFill>
                  <a:srgbClr val="595959"/>
                </a:solidFill>
                <a:latin typeface="Helvetica Neue"/>
                <a:ea typeface="Helvetica Neue"/>
                <a:cs typeface="Helvetica Neue"/>
                <a:sym typeface="Helvetica Neue"/>
              </a:rPr>
              <a:t>-  Applications accepted late summer/early fall</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  Take on a leadership role with an organization that is passionate about serving others and </a:t>
            </a:r>
          </a:p>
          <a:p>
            <a:pPr>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sharing our Nordic values</a:t>
            </a:r>
          </a:p>
          <a:p>
            <a:pPr>
              <a:lnSpc>
                <a:spcPct val="115000"/>
              </a:lnSpc>
              <a:spcBef>
                <a:spcPts val="933"/>
              </a:spcBef>
              <a:buClr>
                <a:schemeClr val="dk1"/>
              </a:buClr>
            </a:pPr>
            <a:r>
              <a:rPr lang="en-US" sz="1600" dirty="0">
                <a:solidFill>
                  <a:schemeClr val="tx1">
                    <a:lumMod val="65000"/>
                    <a:lumOff val="35000"/>
                  </a:schemeClr>
                </a:solidFill>
                <a:latin typeface="Helvetica Neue"/>
                <a:ea typeface="Helvetica Neue"/>
                <a:cs typeface="Helvetica Neue"/>
                <a:sym typeface="Helvetica Neue"/>
              </a:rPr>
              <a:t>      -  Searching for people with legal, fund development and social media skills</a:t>
            </a:r>
          </a:p>
          <a:p>
            <a:pPr marL="380990" indent="-380990">
              <a:lnSpc>
                <a:spcPct val="115000"/>
              </a:lnSpc>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Become a scholarship or grant reviewer</a:t>
            </a:r>
          </a:p>
          <a:p>
            <a:pPr lvl="1">
              <a:lnSpc>
                <a:spcPct val="115000"/>
              </a:lnSpc>
              <a:spcBef>
                <a:spcPts val="933"/>
              </a:spcBef>
              <a:buClr>
                <a:schemeClr val="dk1"/>
              </a:buClr>
            </a:pPr>
            <a:r>
              <a:rPr lang="en-US" sz="1600" dirty="0">
                <a:solidFill>
                  <a:srgbClr val="595959"/>
                </a:solidFill>
                <a:latin typeface="Helvetica Neue"/>
                <a:ea typeface="Helvetica Neue"/>
                <a:cs typeface="Helvetica Neue"/>
                <a:sym typeface="Helvetica Neue"/>
              </a:rPr>
              <a:t>- Help the foundation make funding decisions by providing your expertise and time</a:t>
            </a:r>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F027B86A-E560-1842-A327-0FFF86BCC223}"/>
              </a:ext>
            </a:extLst>
          </p:cNvPr>
          <p:cNvGrpSpPr/>
          <p:nvPr/>
        </p:nvGrpSpPr>
        <p:grpSpPr>
          <a:xfrm flipV="1">
            <a:off x="663406" y="1124667"/>
            <a:ext cx="4165600" cy="177800"/>
            <a:chOff x="2819400" y="1885950"/>
            <a:chExt cx="3124200" cy="152400"/>
          </a:xfrm>
        </p:grpSpPr>
        <p:sp>
          <p:nvSpPr>
            <p:cNvPr id="7" name="Rectangle 6">
              <a:extLst>
                <a:ext uri="{FF2B5EF4-FFF2-40B4-BE49-F238E27FC236}">
                  <a16:creationId xmlns:a16="http://schemas.microsoft.com/office/drawing/2014/main" id="{48B5A2C4-DDF3-8540-8DE8-B8A3E103CC2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A0B08858-4775-F949-B17F-58A30370756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2251654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235167"/>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Contact the Foundation today!</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200" y="1481791"/>
            <a:ext cx="9901200" cy="5259345"/>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dirty="0">
                <a:solidFill>
                  <a:srgbClr val="595959"/>
                </a:solidFill>
                <a:latin typeface="Helvetica Neue"/>
                <a:ea typeface="Helvetica Neue"/>
                <a:cs typeface="Helvetica Neue"/>
                <a:sym typeface="Helvetica Neue"/>
              </a:rPr>
              <a:t>You can contact your district’s Foundation Director or contact Sons of Norway Foundation directly with the contact information below:</a:t>
            </a:r>
          </a:p>
          <a:p>
            <a:endParaRPr lang="en-US" sz="2400" b="1" dirty="0">
              <a:solidFill>
                <a:srgbClr val="595959"/>
              </a:solidFill>
              <a:latin typeface="Helvetica Neue"/>
              <a:sym typeface="Helvetica Neue"/>
            </a:endParaRPr>
          </a:p>
          <a:p>
            <a:r>
              <a:rPr lang="en-US" b="1" dirty="0">
                <a:solidFill>
                  <a:srgbClr val="595959"/>
                </a:solidFill>
                <a:latin typeface="Helvetica Neue"/>
                <a:sym typeface="Helvetica Neue"/>
              </a:rPr>
              <a:t>Emily Stark</a:t>
            </a:r>
            <a:br>
              <a:rPr lang="en-US" b="1" dirty="0">
                <a:solidFill>
                  <a:srgbClr val="595959"/>
                </a:solidFill>
                <a:latin typeface="Helvetica Neue"/>
                <a:sym typeface="Helvetica Neue"/>
              </a:rPr>
            </a:br>
            <a:r>
              <a:rPr lang="en-US" dirty="0">
                <a:solidFill>
                  <a:srgbClr val="595959"/>
                </a:solidFill>
                <a:latin typeface="Helvetica Neue"/>
                <a:sym typeface="Helvetica Neue"/>
              </a:rPr>
              <a:t>Foundation manager</a:t>
            </a:r>
          </a:p>
          <a:p>
            <a:r>
              <a:rPr lang="en-US" dirty="0">
                <a:solidFill>
                  <a:srgbClr val="595959"/>
                </a:solidFill>
                <a:latin typeface="Helvetica Neue"/>
                <a:sym typeface="Helvetica Neue"/>
              </a:rPr>
              <a:t>612-821-4655</a:t>
            </a:r>
          </a:p>
          <a:p>
            <a:r>
              <a:rPr lang="en-US" dirty="0">
                <a:solidFill>
                  <a:srgbClr val="595959"/>
                </a:solidFill>
                <a:latin typeface="Helvetica Neue"/>
                <a:sym typeface="Helvetica Neue"/>
                <a:hlinkClick r:id="rId3"/>
              </a:rPr>
              <a:t>foundation@sofn.com</a:t>
            </a:r>
            <a:endParaRPr lang="en-US" dirty="0">
              <a:solidFill>
                <a:srgbClr val="595959"/>
              </a:solidFill>
              <a:latin typeface="Helvetica Neue"/>
              <a:sym typeface="Helvetica Neue"/>
            </a:endParaRPr>
          </a:p>
          <a:p>
            <a:r>
              <a:rPr lang="en-US" dirty="0">
                <a:solidFill>
                  <a:srgbClr val="595959"/>
                </a:solidFill>
                <a:latin typeface="Helvetica Neue"/>
                <a:sym typeface="Helvetica Neue"/>
                <a:hlinkClick r:id="rId4"/>
              </a:rPr>
              <a:t>www.sofn.com/foundation</a:t>
            </a:r>
            <a:endParaRPr lang="en-US" dirty="0">
              <a:solidFill>
                <a:srgbClr val="595959"/>
              </a:solidFill>
              <a:latin typeface="Helvetica Neue"/>
              <a:sym typeface="Helvetica Neue"/>
            </a:endParaRPr>
          </a:p>
          <a:p>
            <a:endParaRPr lang="en-US" sz="2400" dirty="0"/>
          </a:p>
        </p:txBody>
      </p:sp>
      <p:pic>
        <p:nvPicPr>
          <p:cNvPr id="5" name="Shape 98" descr="IMG_2181.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3" name="Picture 2">
            <a:extLst>
              <a:ext uri="{FF2B5EF4-FFF2-40B4-BE49-F238E27FC236}">
                <a16:creationId xmlns:a16="http://schemas.microsoft.com/office/drawing/2014/main" id="{A7F52F7E-0C8E-4133-A8A8-6CE4410CF74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2873" y="4248676"/>
            <a:ext cx="3444805" cy="1823175"/>
          </a:xfrm>
          <a:prstGeom prst="rect">
            <a:avLst/>
          </a:prstGeom>
        </p:spPr>
      </p:pic>
      <p:grpSp>
        <p:nvGrpSpPr>
          <p:cNvPr id="6" name="Group 5">
            <a:extLst>
              <a:ext uri="{FF2B5EF4-FFF2-40B4-BE49-F238E27FC236}">
                <a16:creationId xmlns:a16="http://schemas.microsoft.com/office/drawing/2014/main" id="{98BBFB69-1B69-BC41-A7AC-C32588B52A74}"/>
              </a:ext>
            </a:extLst>
          </p:cNvPr>
          <p:cNvGrpSpPr/>
          <p:nvPr/>
        </p:nvGrpSpPr>
        <p:grpSpPr>
          <a:xfrm flipV="1">
            <a:off x="687790" y="1124667"/>
            <a:ext cx="4165600" cy="177800"/>
            <a:chOff x="2819400" y="1885950"/>
            <a:chExt cx="3124200" cy="152400"/>
          </a:xfrm>
        </p:grpSpPr>
        <p:sp>
          <p:nvSpPr>
            <p:cNvPr id="7" name="Rectangle 6">
              <a:extLst>
                <a:ext uri="{FF2B5EF4-FFF2-40B4-BE49-F238E27FC236}">
                  <a16:creationId xmlns:a16="http://schemas.microsoft.com/office/drawing/2014/main" id="{6E8E828D-416B-514F-808A-A94029D5FAC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88D8E2A4-0E67-E443-BCE2-5E52A90F78F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1184086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6" name="Shape 131">
            <a:extLst>
              <a:ext uri="{FF2B5EF4-FFF2-40B4-BE49-F238E27FC236}">
                <a16:creationId xmlns:a16="http://schemas.microsoft.com/office/drawing/2014/main" id="{EF031751-C72E-924E-ACB5-6471D2561033}"/>
              </a:ext>
            </a:extLst>
          </p:cNvPr>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600" dirty="0">
                <a:solidFill>
                  <a:srgbClr val="0085AD"/>
                </a:solidFill>
                <a:latin typeface="Helvetica Neue"/>
                <a:ea typeface="Helvetica Neue"/>
                <a:cs typeface="Helvetica Neue"/>
                <a:sym typeface="Helvetica Neue"/>
              </a:rPr>
              <a:t>Sons of Norway Foundation’s Mission</a:t>
            </a:r>
          </a:p>
        </p:txBody>
      </p:sp>
      <p:sp>
        <p:nvSpPr>
          <p:cNvPr id="8" name="Shape 132">
            <a:extLst>
              <a:ext uri="{FF2B5EF4-FFF2-40B4-BE49-F238E27FC236}">
                <a16:creationId xmlns:a16="http://schemas.microsoft.com/office/drawing/2014/main" id="{66E4A746-F537-884E-A9DD-08B92F1B8B37}"/>
              </a:ext>
            </a:extLst>
          </p:cNvPr>
          <p:cNvSpPr txBox="1"/>
          <p:nvPr/>
        </p:nvSpPr>
        <p:spPr>
          <a:xfrm>
            <a:off x="536200" y="2043176"/>
            <a:ext cx="9657931" cy="1524000"/>
          </a:xfrm>
          <a:prstGeom prst="rect">
            <a:avLst/>
          </a:prstGeom>
          <a:noFill/>
          <a:ln>
            <a:noFill/>
          </a:ln>
        </p:spPr>
        <p:txBody>
          <a:bodyPr lIns="121900" tIns="121900" rIns="121900" bIns="121900" anchor="t" anchorCtr="0">
            <a:noAutofit/>
          </a:bodyPr>
          <a:lstStyle/>
          <a:p>
            <a:pPr>
              <a:lnSpc>
                <a:spcPct val="115000"/>
              </a:lnSpc>
              <a:spcBef>
                <a:spcPts val="2267"/>
              </a:spcBef>
              <a:buClr>
                <a:schemeClr val="dk1"/>
              </a:buClr>
              <a:buSzPct val="61111"/>
            </a:pPr>
            <a:r>
              <a:rPr lang="en-US" sz="2133" i="1" dirty="0">
                <a:solidFill>
                  <a:srgbClr val="595959"/>
                </a:solidFill>
                <a:latin typeface="Helvetica Neue"/>
                <a:ea typeface="Helvetica Neue"/>
                <a:cs typeface="Helvetica Neue"/>
                <a:sym typeface="Helvetica Neue"/>
              </a:rPr>
              <a:t>The Sons of Norway Foundation is dedicated to funding activities that preserve and promote Norwegian heritage, positively affect members, and make Sons of Norway communities a more vibrant place to live.</a:t>
            </a:r>
            <a:endParaRPr lang="en-US" sz="2133" dirty="0"/>
          </a:p>
        </p:txBody>
      </p:sp>
      <p:grpSp>
        <p:nvGrpSpPr>
          <p:cNvPr id="7" name="Group 6">
            <a:extLst>
              <a:ext uri="{FF2B5EF4-FFF2-40B4-BE49-F238E27FC236}">
                <a16:creationId xmlns:a16="http://schemas.microsoft.com/office/drawing/2014/main" id="{A00C35DF-276A-6740-8657-5AFA7D098784}"/>
              </a:ext>
            </a:extLst>
          </p:cNvPr>
          <p:cNvGrpSpPr/>
          <p:nvPr/>
        </p:nvGrpSpPr>
        <p:grpSpPr>
          <a:xfrm flipV="1">
            <a:off x="536200" y="1539938"/>
            <a:ext cx="4165600" cy="177800"/>
            <a:chOff x="2819400" y="1885950"/>
            <a:chExt cx="3124200" cy="152400"/>
          </a:xfrm>
        </p:grpSpPr>
        <p:sp>
          <p:nvSpPr>
            <p:cNvPr id="9" name="Rectangle 8">
              <a:extLst>
                <a:ext uri="{FF2B5EF4-FFF2-40B4-BE49-F238E27FC236}">
                  <a16:creationId xmlns:a16="http://schemas.microsoft.com/office/drawing/2014/main" id="{88E82192-26F9-AD49-B6EE-EB0BE54D51C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6F09BDB5-270B-4D4B-8B3C-65AF46855994}"/>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3" name="Picture 2" descr="A group of people on a mountain lake&#10;&#10;Description automatically generated">
            <a:extLst>
              <a:ext uri="{FF2B5EF4-FFF2-40B4-BE49-F238E27FC236}">
                <a16:creationId xmlns:a16="http://schemas.microsoft.com/office/drawing/2014/main" id="{44545EA3-7CD2-3E41-A478-D0BD47FA62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200" y="3892614"/>
            <a:ext cx="2920179" cy="1947354"/>
          </a:xfrm>
          <a:prstGeom prst="rect">
            <a:avLst/>
          </a:prstGeom>
        </p:spPr>
      </p:pic>
      <p:pic>
        <p:nvPicPr>
          <p:cNvPr id="11" name="Picture 10" descr="A picture containing person, looking, holding, people&#10;&#10;Description automatically generated">
            <a:extLst>
              <a:ext uri="{FF2B5EF4-FFF2-40B4-BE49-F238E27FC236}">
                <a16:creationId xmlns:a16="http://schemas.microsoft.com/office/drawing/2014/main" id="{6D637387-8AED-9E4E-B4EF-F0F0E399522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95573" y="3892614"/>
            <a:ext cx="2922194" cy="1947354"/>
          </a:xfrm>
          <a:prstGeom prst="rect">
            <a:avLst/>
          </a:prstGeom>
        </p:spPr>
      </p:pic>
      <p:pic>
        <p:nvPicPr>
          <p:cNvPr id="13" name="Picture 12" descr="A person standing in front of a body of water&#10;&#10;Description automatically generated">
            <a:extLst>
              <a:ext uri="{FF2B5EF4-FFF2-40B4-BE49-F238E27FC236}">
                <a16:creationId xmlns:a16="http://schemas.microsoft.com/office/drawing/2014/main" id="{91D4C160-56E3-C34C-8CB6-AEB771802C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55646" y="3892614"/>
            <a:ext cx="2920179" cy="1948043"/>
          </a:xfrm>
          <a:prstGeom prst="rect">
            <a:avLst/>
          </a:prstGeom>
        </p:spPr>
      </p:pic>
    </p:spTree>
    <p:extLst>
      <p:ext uri="{BB962C8B-B14F-4D97-AF65-F5344CB8AC3E}">
        <p14:creationId xmlns:p14="http://schemas.microsoft.com/office/powerpoint/2010/main" val="3183079720"/>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Foundation’s Core Values</a:t>
            </a:r>
          </a:p>
        </p:txBody>
      </p:sp>
      <p:sp>
        <p:nvSpPr>
          <p:cNvPr id="124" name="Shape 124"/>
          <p:cNvSpPr txBox="1"/>
          <p:nvPr/>
        </p:nvSpPr>
        <p:spPr>
          <a:xfrm>
            <a:off x="724366" y="1859175"/>
            <a:ext cx="9586067" cy="4207933"/>
          </a:xfrm>
          <a:prstGeom prst="rect">
            <a:avLst/>
          </a:prstGeom>
          <a:noFill/>
          <a:ln>
            <a:noFill/>
          </a:ln>
        </p:spPr>
        <p:txBody>
          <a:bodyPr lIns="121900" tIns="121900" rIns="121900" bIns="121900" anchor="ctr" anchorCtr="0">
            <a:noAutofit/>
          </a:bodyPr>
          <a:lstStyle/>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1) Creating the heritage of the future</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2) Sustaining the link to contemporary Norway</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3) Committing to life-long learning and service</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4) Preserving compassion for those in need</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5) Funding innovative individuals and opportunities</a:t>
            </a:r>
          </a:p>
          <a:p>
            <a:pPr>
              <a:lnSpc>
                <a:spcPct val="115000"/>
              </a:lnSpc>
              <a:spcBef>
                <a:spcPts val="2267"/>
              </a:spcBef>
              <a:buClr>
                <a:schemeClr val="dk1"/>
              </a:buClr>
              <a:buSzPct val="61111"/>
            </a:pPr>
            <a:r>
              <a:rPr lang="en-US" sz="2400" dirty="0">
                <a:solidFill>
                  <a:srgbClr val="595959"/>
                </a:solidFill>
                <a:latin typeface="Helvetica Neue"/>
                <a:ea typeface="Helvetica Neue"/>
                <a:cs typeface="Helvetica Neue"/>
                <a:sym typeface="Helvetica Neue"/>
              </a:rPr>
              <a:t>6) Fostering a cohesive community of philanthropy</a:t>
            </a: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0CD9B32E-9826-C343-AE11-066BE6887727}"/>
              </a:ext>
            </a:extLst>
          </p:cNvPr>
          <p:cNvGrpSpPr/>
          <p:nvPr/>
        </p:nvGrpSpPr>
        <p:grpSpPr>
          <a:xfrm flipV="1">
            <a:off x="724366" y="1392300"/>
            <a:ext cx="4165600" cy="177800"/>
            <a:chOff x="2819400" y="1885950"/>
            <a:chExt cx="3124200" cy="152400"/>
          </a:xfrm>
        </p:grpSpPr>
        <p:sp>
          <p:nvSpPr>
            <p:cNvPr id="7" name="Rectangle 6">
              <a:extLst>
                <a:ext uri="{FF2B5EF4-FFF2-40B4-BE49-F238E27FC236}">
                  <a16:creationId xmlns:a16="http://schemas.microsoft.com/office/drawing/2014/main" id="{FAABC758-A250-294A-A682-BF48AF04EC6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67E0A536-54E7-074F-A60B-00AF2A7B167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079720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p:nvPr/>
        </p:nvSpPr>
        <p:spPr>
          <a:xfrm>
            <a:off x="505016" y="447456"/>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The Foundation is here for members in 3 ways:</a:t>
            </a:r>
            <a:endParaRPr lang="en" sz="3600" dirty="0">
              <a:solidFill>
                <a:srgbClr val="0085AD"/>
              </a:solidFill>
              <a:latin typeface="Helvetica Neue"/>
              <a:ea typeface="Helvetica Neue"/>
              <a:cs typeface="Helvetica Neue"/>
              <a:sym typeface="Helvetica Neue"/>
            </a:endParaRPr>
          </a:p>
        </p:txBody>
      </p:sp>
      <p:sp>
        <p:nvSpPr>
          <p:cNvPr id="124" name="Shape 124"/>
          <p:cNvSpPr txBox="1"/>
          <p:nvPr/>
        </p:nvSpPr>
        <p:spPr>
          <a:xfrm>
            <a:off x="529400" y="1449632"/>
            <a:ext cx="9586067" cy="4207933"/>
          </a:xfrm>
          <a:prstGeom prst="rect">
            <a:avLst/>
          </a:prstGeom>
          <a:noFill/>
          <a:ln>
            <a:noFill/>
          </a:ln>
        </p:spPr>
        <p:txBody>
          <a:bodyPr lIns="121900" tIns="121900" rIns="121900" bIns="121900" anchor="ctr" anchorCtr="0">
            <a:noAutofit/>
          </a:bodyPr>
          <a:lstStyle/>
          <a:p>
            <a:pPr marL="342900" indent="-342900">
              <a:lnSpc>
                <a:spcPct val="115000"/>
              </a:lnSpc>
              <a:spcBef>
                <a:spcPts val="2267"/>
              </a:spcBef>
              <a:buClr>
                <a:schemeClr val="dk1"/>
              </a:buClr>
              <a:buSzPct val="61111"/>
              <a:buFont typeface="Arial" panose="020B0604020202020204" pitchFamily="34" charset="0"/>
              <a:buChar char="•"/>
            </a:pPr>
            <a:r>
              <a:rPr lang="en-US" sz="2400" b="1" dirty="0">
                <a:solidFill>
                  <a:schemeClr val="tx1">
                    <a:lumMod val="65000"/>
                    <a:lumOff val="35000"/>
                  </a:schemeClr>
                </a:solidFill>
                <a:latin typeface="Helvetica Neue"/>
                <a:ea typeface="Helvetica Neue"/>
                <a:cs typeface="Helvetica Neue"/>
                <a:sym typeface="Helvetica Neue"/>
              </a:rPr>
              <a:t>GRANTS </a:t>
            </a:r>
            <a:r>
              <a:rPr lang="en-US" sz="2400" dirty="0">
                <a:solidFill>
                  <a:schemeClr val="tx1">
                    <a:lumMod val="65000"/>
                    <a:lumOff val="35000"/>
                  </a:schemeClr>
                </a:solidFill>
                <a:latin typeface="Helvetica Neue"/>
                <a:ea typeface="Helvetica Neue"/>
                <a:cs typeface="Helvetica Neue"/>
                <a:sym typeface="Helvetica Neue"/>
              </a:rPr>
              <a:t>for lodges, community partners and members in need</a:t>
            </a:r>
          </a:p>
          <a:p>
            <a:pPr marL="342900" indent="-342900">
              <a:lnSpc>
                <a:spcPct val="115000"/>
              </a:lnSpc>
              <a:spcBef>
                <a:spcPts val="2267"/>
              </a:spcBef>
              <a:buClr>
                <a:schemeClr val="dk1"/>
              </a:buClr>
              <a:buSzPct val="61111"/>
              <a:buFont typeface="Arial" panose="020B0604020202020204" pitchFamily="34" charset="0"/>
              <a:buChar char="•"/>
            </a:pPr>
            <a:r>
              <a:rPr lang="en-US" sz="2400" b="1" dirty="0">
                <a:solidFill>
                  <a:schemeClr val="tx1">
                    <a:lumMod val="65000"/>
                    <a:lumOff val="35000"/>
                  </a:schemeClr>
                </a:solidFill>
                <a:latin typeface="Helvetica Neue"/>
                <a:ea typeface="Helvetica Neue"/>
                <a:cs typeface="Helvetica Neue"/>
                <a:sym typeface="Helvetica Neue"/>
              </a:rPr>
              <a:t>SCHOLARSHIPS</a:t>
            </a:r>
            <a:r>
              <a:rPr lang="en-US" sz="2400" dirty="0">
                <a:solidFill>
                  <a:schemeClr val="tx1">
                    <a:lumMod val="65000"/>
                    <a:lumOff val="35000"/>
                  </a:schemeClr>
                </a:solidFill>
                <a:latin typeface="Helvetica Neue"/>
                <a:ea typeface="Helvetica Neue"/>
                <a:cs typeface="Helvetica Neue"/>
                <a:sym typeface="Helvetica Neue"/>
              </a:rPr>
              <a:t> for post secondary education and cross-cultural exchanges</a:t>
            </a:r>
          </a:p>
          <a:p>
            <a:pPr marL="342900" indent="-342900">
              <a:lnSpc>
                <a:spcPct val="115000"/>
              </a:lnSpc>
              <a:spcBef>
                <a:spcPts val="2267"/>
              </a:spcBef>
              <a:buClr>
                <a:schemeClr val="dk1"/>
              </a:buClr>
              <a:buSzPct val="61111"/>
              <a:buFont typeface="Arial" panose="020B0604020202020204" pitchFamily="34" charset="0"/>
              <a:buChar char="•"/>
            </a:pPr>
            <a:r>
              <a:rPr lang="en-US" sz="2400" b="1" dirty="0">
                <a:solidFill>
                  <a:schemeClr val="tx1">
                    <a:lumMod val="65000"/>
                    <a:lumOff val="35000"/>
                  </a:schemeClr>
                </a:solidFill>
                <a:latin typeface="Helvetica Neue"/>
                <a:ea typeface="Helvetica Neue"/>
                <a:cs typeface="Helvetica Neue"/>
                <a:sym typeface="Helvetica Neue"/>
              </a:rPr>
              <a:t>HELPING YOU ACHIEVE YOUR PHILANTHROPIC GOALS </a:t>
            </a:r>
            <a:r>
              <a:rPr lang="en-US" sz="2400" dirty="0">
                <a:solidFill>
                  <a:schemeClr val="tx1">
                    <a:lumMod val="65000"/>
                    <a:lumOff val="35000"/>
                  </a:schemeClr>
                </a:solidFill>
                <a:latin typeface="Helvetica Neue"/>
                <a:ea typeface="Helvetica Neue"/>
                <a:cs typeface="Helvetica Neue"/>
                <a:sym typeface="Helvetica Neue"/>
              </a:rPr>
              <a:t>by providing the opportunity to incorporate your interests in passions in your annual and legacy giving</a:t>
            </a:r>
          </a:p>
          <a:p>
            <a:pPr marL="342900" indent="-342900">
              <a:lnSpc>
                <a:spcPct val="115000"/>
              </a:lnSpc>
              <a:spcBef>
                <a:spcPts val="2267"/>
              </a:spcBef>
              <a:buClr>
                <a:schemeClr val="dk1"/>
              </a:buClr>
              <a:buSzPct val="61111"/>
              <a:buFont typeface="Arial" panose="020B0604020202020204" pitchFamily="34" charset="0"/>
              <a:buChar char="•"/>
            </a:pPr>
            <a:endParaRPr lang="en-US" sz="2400" dirty="0">
              <a:solidFill>
                <a:schemeClr val="tx1">
                  <a:lumMod val="65000"/>
                  <a:lumOff val="35000"/>
                </a:schemeClr>
              </a:solidFill>
              <a:latin typeface="Helvetica Neue"/>
              <a:ea typeface="Helvetica Neue"/>
              <a:cs typeface="Helvetica Neue"/>
              <a:sym typeface="Helvetica Neue"/>
            </a:endParaRP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EB314435-A859-6F4C-A7F4-E4F774FF859E}"/>
              </a:ext>
            </a:extLst>
          </p:cNvPr>
          <p:cNvGrpSpPr/>
          <p:nvPr/>
        </p:nvGrpSpPr>
        <p:grpSpPr>
          <a:xfrm flipV="1">
            <a:off x="752039" y="1425856"/>
            <a:ext cx="4165600" cy="177800"/>
            <a:chOff x="2819400" y="1885950"/>
            <a:chExt cx="3124200" cy="152400"/>
          </a:xfrm>
        </p:grpSpPr>
        <p:sp>
          <p:nvSpPr>
            <p:cNvPr id="7" name="Rectangle 6">
              <a:extLst>
                <a:ext uri="{FF2B5EF4-FFF2-40B4-BE49-F238E27FC236}">
                  <a16:creationId xmlns:a16="http://schemas.microsoft.com/office/drawing/2014/main" id="{14059508-93FE-C341-BDA8-00C7F9E6D7B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F1C16F2C-7954-0D41-9943-08536200A0A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3904133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01112" y="309815"/>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Grants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98888" y="1480569"/>
            <a:ext cx="9840000" cy="3384271"/>
          </a:xfrm>
          <a:prstGeom prst="rect">
            <a:avLst/>
          </a:prstGeom>
          <a:noFill/>
          <a:ln>
            <a:noFill/>
          </a:ln>
        </p:spPr>
        <p:txBody>
          <a:bodyPr lIns="121900" tIns="121900" rIns="121900" bIns="121900" anchor="t" anchorCtr="0">
            <a:noAutofit/>
          </a:bodyPr>
          <a:lstStyle/>
          <a:p>
            <a:r>
              <a:rPr lang="en-US" sz="1600" dirty="0">
                <a:solidFill>
                  <a:schemeClr val="tx1">
                    <a:lumMod val="65000"/>
                    <a:lumOff val="35000"/>
                  </a:schemeClr>
                </a:solidFill>
                <a:latin typeface="Helvetica Neue" panose="02000503000000020004"/>
              </a:rPr>
              <a:t>We offer grants in a range of categories for lodges, community partners and individuals. These grants provide funding to support Nordic culture and heritage events, humanitarian aid to children and members in need, and lodge programming.</a:t>
            </a:r>
            <a:endParaRPr lang="en-US" sz="1600" dirty="0"/>
          </a:p>
          <a:p>
            <a:pPr>
              <a:spcBef>
                <a:spcPts val="933"/>
              </a:spcBef>
              <a:buClr>
                <a:schemeClr val="dk1"/>
              </a:buClr>
            </a:pPr>
            <a:r>
              <a:rPr lang="en-US" sz="1600" i="1" dirty="0">
                <a:solidFill>
                  <a:schemeClr val="tx1">
                    <a:lumMod val="65000"/>
                    <a:lumOff val="35000"/>
                  </a:schemeClr>
                </a:solidFill>
              </a:rPr>
              <a:t>“Receiving a grant from the Sons of Norway Foundation was crucial to the success of our first Viking Festival.  Not only did the grant allow us to expand the scope of the experiences we could offer, but provided the credibility we needed to leverage additional funding, both from the community and our lodge members. “ </a:t>
            </a:r>
            <a:r>
              <a:rPr lang="en-US" sz="1600" dirty="0">
                <a:solidFill>
                  <a:schemeClr val="tx1">
                    <a:lumMod val="65000"/>
                    <a:lumOff val="35000"/>
                  </a:schemeClr>
                </a:solidFill>
              </a:rPr>
              <a:t>– </a:t>
            </a:r>
            <a:r>
              <a:rPr lang="en-US" sz="1600" dirty="0" err="1">
                <a:solidFill>
                  <a:schemeClr val="tx1">
                    <a:lumMod val="65000"/>
                    <a:lumOff val="35000"/>
                  </a:schemeClr>
                </a:solidFill>
              </a:rPr>
              <a:t>Sagatun</a:t>
            </a:r>
            <a:r>
              <a:rPr lang="en-US" sz="1600" dirty="0">
                <a:solidFill>
                  <a:schemeClr val="tx1">
                    <a:lumMod val="65000"/>
                    <a:lumOff val="35000"/>
                  </a:schemeClr>
                </a:solidFill>
              </a:rPr>
              <a:t> Lodge, Brainerd, Minnesota</a:t>
            </a:r>
          </a:p>
          <a:p>
            <a:pPr marL="380990" indent="-380990">
              <a:lnSpc>
                <a:spcPct val="115000"/>
              </a:lnSpc>
              <a:spcBef>
                <a:spcPts val="933"/>
              </a:spcBef>
              <a:buClr>
                <a:schemeClr val="dk1"/>
              </a:buClr>
              <a:buFont typeface="Arial"/>
              <a:buChar char="•"/>
            </a:pPr>
            <a:endParaRPr lang="en-US" sz="2400" i="1" dirty="0">
              <a:solidFill>
                <a:srgbClr val="595959"/>
              </a:solidFill>
              <a:latin typeface="Helvetica Neue"/>
              <a:ea typeface="Helvetica Neue"/>
              <a:cs typeface="Helvetica Neue"/>
              <a:sym typeface="Helvetica Neue"/>
            </a:endParaRPr>
          </a:p>
          <a:p>
            <a:pPr marL="380990" indent="-380990">
              <a:lnSpc>
                <a:spcPct val="115000"/>
              </a:lnSpc>
              <a:spcBef>
                <a:spcPts val="933"/>
              </a:spcBef>
              <a:buClr>
                <a:schemeClr val="dk1"/>
              </a:buClr>
              <a:buFont typeface="Arial"/>
              <a:buChar char="•"/>
            </a:pPr>
            <a:endParaRPr lang="en-US" sz="2400" dirty="0">
              <a:solidFill>
                <a:srgbClr val="595959"/>
              </a:solidFill>
              <a:latin typeface="Helvetica Neue"/>
              <a:ea typeface="Helvetica Neue"/>
              <a:cs typeface="Helvetica Neue"/>
              <a:sym typeface="Helvetica Neue"/>
            </a:endParaRPr>
          </a:p>
          <a:p>
            <a:endParaRPr lang="en-US"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3" name="Picture 2">
            <a:extLst>
              <a:ext uri="{FF2B5EF4-FFF2-40B4-BE49-F238E27FC236}">
                <a16:creationId xmlns:a16="http://schemas.microsoft.com/office/drawing/2014/main" id="{3FFE7A7B-3227-4F16-914B-E7AEA60C557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878" y="4360173"/>
            <a:ext cx="1457254" cy="2187248"/>
          </a:xfrm>
          <a:prstGeom prst="rect">
            <a:avLst/>
          </a:prstGeom>
        </p:spPr>
      </p:pic>
      <p:pic>
        <p:nvPicPr>
          <p:cNvPr id="6" name="Picture 5">
            <a:extLst>
              <a:ext uri="{FF2B5EF4-FFF2-40B4-BE49-F238E27FC236}">
                <a16:creationId xmlns:a16="http://schemas.microsoft.com/office/drawing/2014/main" id="{919E94B1-9BC4-4132-883F-1538B0E0C82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9595" y="4360172"/>
            <a:ext cx="3244623" cy="2162099"/>
          </a:xfrm>
          <a:prstGeom prst="rect">
            <a:avLst/>
          </a:prstGeom>
        </p:spPr>
      </p:pic>
      <p:pic>
        <p:nvPicPr>
          <p:cNvPr id="8" name="Picture 7">
            <a:extLst>
              <a:ext uri="{FF2B5EF4-FFF2-40B4-BE49-F238E27FC236}">
                <a16:creationId xmlns:a16="http://schemas.microsoft.com/office/drawing/2014/main" id="{6BB16AD3-0B4E-4C48-B046-1EA2BA94890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52593" y="4372746"/>
            <a:ext cx="1440746" cy="2162101"/>
          </a:xfrm>
          <a:prstGeom prst="rect">
            <a:avLst/>
          </a:prstGeom>
        </p:spPr>
      </p:pic>
      <p:pic>
        <p:nvPicPr>
          <p:cNvPr id="10" name="Picture 9">
            <a:extLst>
              <a:ext uri="{FF2B5EF4-FFF2-40B4-BE49-F238E27FC236}">
                <a16:creationId xmlns:a16="http://schemas.microsoft.com/office/drawing/2014/main" id="{E6AC4FE9-1E5C-4F43-BFAC-8DB1BD02E17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27830" y="4372746"/>
            <a:ext cx="3242448" cy="2162100"/>
          </a:xfrm>
          <a:prstGeom prst="rect">
            <a:avLst/>
          </a:prstGeom>
        </p:spPr>
      </p:pic>
      <p:sp>
        <p:nvSpPr>
          <p:cNvPr id="13" name="Shape 132">
            <a:extLst>
              <a:ext uri="{FF2B5EF4-FFF2-40B4-BE49-F238E27FC236}">
                <a16:creationId xmlns:a16="http://schemas.microsoft.com/office/drawing/2014/main" id="{89C76CE4-E387-4661-B129-17FD98CC20B6}"/>
              </a:ext>
            </a:extLst>
          </p:cNvPr>
          <p:cNvSpPr txBox="1"/>
          <p:nvPr/>
        </p:nvSpPr>
        <p:spPr>
          <a:xfrm>
            <a:off x="639904" y="3602301"/>
            <a:ext cx="9554464" cy="770445"/>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pPr>
            <a:r>
              <a:rPr lang="en-US" b="1" i="1" dirty="0">
                <a:solidFill>
                  <a:schemeClr val="tx1">
                    <a:lumMod val="65000"/>
                    <a:lumOff val="35000"/>
                  </a:schemeClr>
                </a:solidFill>
                <a:latin typeface="Helvetica Neue"/>
                <a:ea typeface="Helvetica Neue"/>
                <a:cs typeface="Helvetica Neue"/>
                <a:sym typeface="Helvetica Neue"/>
              </a:rPr>
              <a:t>Please encourage lodges and community partners to apply for grant opportunities!</a:t>
            </a:r>
          </a:p>
          <a:p>
            <a:pPr marL="380990" indent="-380990">
              <a:lnSpc>
                <a:spcPct val="115000"/>
              </a:lnSpc>
              <a:spcBef>
                <a:spcPts val="933"/>
              </a:spcBef>
              <a:buClr>
                <a:schemeClr val="dk1"/>
              </a:buClr>
              <a:buFont typeface="Arial"/>
              <a:buChar char="•"/>
            </a:pPr>
            <a:endParaRPr lang="en-US" sz="2400" dirty="0">
              <a:solidFill>
                <a:srgbClr val="595959"/>
              </a:solidFill>
              <a:latin typeface="Helvetica Neue"/>
              <a:ea typeface="Helvetica Neue"/>
              <a:cs typeface="Helvetica Neue"/>
              <a:sym typeface="Helvetica Neue"/>
            </a:endParaRPr>
          </a:p>
          <a:p>
            <a:endParaRPr lang="en-US" sz="2400" dirty="0"/>
          </a:p>
        </p:txBody>
      </p:sp>
      <p:grpSp>
        <p:nvGrpSpPr>
          <p:cNvPr id="11" name="Group 10">
            <a:extLst>
              <a:ext uri="{FF2B5EF4-FFF2-40B4-BE49-F238E27FC236}">
                <a16:creationId xmlns:a16="http://schemas.microsoft.com/office/drawing/2014/main" id="{652035C6-BFF7-F741-A0D4-28EB5EA39AC8}"/>
              </a:ext>
            </a:extLst>
          </p:cNvPr>
          <p:cNvGrpSpPr/>
          <p:nvPr/>
        </p:nvGrpSpPr>
        <p:grpSpPr>
          <a:xfrm flipV="1">
            <a:off x="675598" y="1104141"/>
            <a:ext cx="4165600" cy="177800"/>
            <a:chOff x="2819400" y="1885950"/>
            <a:chExt cx="3124200" cy="152400"/>
          </a:xfrm>
        </p:grpSpPr>
        <p:sp>
          <p:nvSpPr>
            <p:cNvPr id="12" name="Rectangle 11">
              <a:extLst>
                <a:ext uri="{FF2B5EF4-FFF2-40B4-BE49-F238E27FC236}">
                  <a16:creationId xmlns:a16="http://schemas.microsoft.com/office/drawing/2014/main" id="{592B1AEF-6208-1348-8CEA-CADCEB1994C6}"/>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4" name="Straight Connector 13">
              <a:extLst>
                <a:ext uri="{FF2B5EF4-FFF2-40B4-BE49-F238E27FC236}">
                  <a16:creationId xmlns:a16="http://schemas.microsoft.com/office/drawing/2014/main" id="{C6B29790-5D97-F841-B2C7-816ABAA17BA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2228645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412699" y="377802"/>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Grant Opportunities: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412699" y="1518858"/>
            <a:ext cx="10224821" cy="5980330"/>
          </a:xfrm>
          <a:prstGeom prst="rect">
            <a:avLst/>
          </a:prstGeom>
          <a:noFill/>
          <a:ln>
            <a:noFill/>
          </a:ln>
        </p:spPr>
        <p:txBody>
          <a:bodyPr lIns="121900" tIns="121900" rIns="121900" bIns="121900" anchor="t" anchorCtr="0">
            <a:noAutofit/>
          </a:bodyPr>
          <a:lstStyle/>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Lodge Vitality Grant</a:t>
            </a:r>
          </a:p>
          <a:p>
            <a:pPr>
              <a:spcBef>
                <a:spcPts val="933"/>
              </a:spcBef>
              <a:buClr>
                <a:schemeClr val="dk1"/>
              </a:buClr>
            </a:pPr>
            <a:r>
              <a:rPr lang="en-US" dirty="0">
                <a:solidFill>
                  <a:srgbClr val="595959"/>
                </a:solidFill>
                <a:latin typeface="Helvetica Neue"/>
                <a:ea typeface="Helvetica Neue"/>
                <a:cs typeface="Helvetica Neue"/>
                <a:sym typeface="Helvetica Neue"/>
              </a:rPr>
              <a:t>	- Operational or small capital support for lodges, up to $1,500</a:t>
            </a:r>
          </a:p>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Lodge Culture and Heritage </a:t>
            </a:r>
          </a:p>
          <a:p>
            <a:pPr>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 Focusing on Norwegian heritage and culture, lodges only, up to $1,500</a:t>
            </a:r>
          </a:p>
          <a:p>
            <a:pPr marL="285750" indent="-285750">
              <a:spcBef>
                <a:spcPts val="933"/>
              </a:spcBef>
              <a:buClr>
                <a:schemeClr val="dk1"/>
              </a:buClr>
              <a:buFont typeface="Arial" panose="020B0604020202020204" pitchFamily="34" charset="0"/>
              <a:buChar char="•"/>
            </a:pPr>
            <a:r>
              <a:rPr lang="en-US" b="1" dirty="0">
                <a:solidFill>
                  <a:srgbClr val="595959"/>
                </a:solidFill>
                <a:latin typeface="Helvetica Neue"/>
                <a:ea typeface="Helvetica Neue"/>
                <a:cs typeface="Helvetica Neue"/>
                <a:sym typeface="Helvetica Neue"/>
              </a:rPr>
              <a:t>Community Partnership</a:t>
            </a:r>
          </a:p>
          <a:p>
            <a:pPr>
              <a:spcBef>
                <a:spcPts val="933"/>
              </a:spcBef>
              <a:buClr>
                <a:schemeClr val="dk1"/>
              </a:buClr>
            </a:pPr>
            <a:r>
              <a:rPr lang="en-US" dirty="0">
                <a:solidFill>
                  <a:srgbClr val="595959"/>
                </a:solidFill>
                <a:latin typeface="Helvetica Neue"/>
                <a:ea typeface="Helvetica Neue"/>
                <a:cs typeface="Helvetica Neue"/>
                <a:sym typeface="Helvetica Neue"/>
              </a:rPr>
              <a:t>  	- Norwegian heritage and culture, non-members only, up to $5,000</a:t>
            </a:r>
          </a:p>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Helping Hands to Children</a:t>
            </a:r>
          </a:p>
          <a:p>
            <a:pPr>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 Lodges that run programs for kids or partner with local orgs for children, up to $1,500</a:t>
            </a:r>
          </a:p>
          <a:p>
            <a:pPr marL="380990" indent="-380990">
              <a:spcBef>
                <a:spcPts val="933"/>
              </a:spcBef>
              <a:buClr>
                <a:schemeClr val="dk1"/>
              </a:buClr>
              <a:buFont typeface="Arial"/>
              <a:buChar char="•"/>
            </a:pPr>
            <a:r>
              <a:rPr lang="en-US" b="1" dirty="0">
                <a:solidFill>
                  <a:srgbClr val="595959"/>
                </a:solidFill>
                <a:latin typeface="Helvetica Neue"/>
                <a:ea typeface="Helvetica Neue"/>
                <a:cs typeface="Helvetica Neue"/>
                <a:sym typeface="Helvetica Neue"/>
              </a:rPr>
              <a:t>Helping Hands to Members</a:t>
            </a:r>
          </a:p>
          <a:p>
            <a:pPr>
              <a:spcBef>
                <a:spcPts val="933"/>
              </a:spcBef>
              <a:buClr>
                <a:schemeClr val="dk1"/>
              </a:buClr>
            </a:pP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a:t>
            </a:r>
            <a:r>
              <a:rPr lang="en-US" b="1" dirty="0">
                <a:solidFill>
                  <a:srgbClr val="595959"/>
                </a:solidFill>
                <a:latin typeface="Helvetica Neue"/>
                <a:ea typeface="Helvetica Neue"/>
                <a:cs typeface="Helvetica Neue"/>
                <a:sym typeface="Helvetica Neue"/>
              </a:rPr>
              <a:t> </a:t>
            </a:r>
            <a:r>
              <a:rPr lang="en-US" dirty="0">
                <a:solidFill>
                  <a:srgbClr val="595959"/>
                </a:solidFill>
                <a:latin typeface="Helvetica Neue"/>
                <a:ea typeface="Helvetica Neue"/>
                <a:cs typeface="Helvetica Neue"/>
                <a:sym typeface="Helvetica Neue"/>
              </a:rPr>
              <a:t>rolling basis all year, helps members affected by natural disasters or severe              </a:t>
            </a:r>
            <a:br>
              <a:rPr lang="en-US" dirty="0">
                <a:solidFill>
                  <a:srgbClr val="595959"/>
                </a:solidFill>
                <a:latin typeface="Helvetica Neue"/>
                <a:ea typeface="Helvetica Neue"/>
                <a:cs typeface="Helvetica Neue"/>
                <a:sym typeface="Helvetica Neue"/>
              </a:rPr>
            </a:br>
            <a:r>
              <a:rPr lang="en-US" dirty="0">
                <a:solidFill>
                  <a:srgbClr val="595959"/>
                </a:solidFill>
                <a:latin typeface="Helvetica Neue"/>
                <a:ea typeface="Helvetica Neue"/>
                <a:cs typeface="Helvetica Neue"/>
                <a:sym typeface="Helvetica Neue"/>
              </a:rPr>
              <a:t>                 illness/injury, up to $5,000</a:t>
            </a:r>
            <a:br>
              <a:rPr lang="en-US" dirty="0">
                <a:solidFill>
                  <a:srgbClr val="595959"/>
                </a:solidFill>
                <a:latin typeface="Helvetica Neue"/>
                <a:ea typeface="Helvetica Neue"/>
                <a:cs typeface="Helvetica Neue"/>
                <a:sym typeface="Helvetica Neue"/>
              </a:rPr>
            </a:br>
            <a:endParaRPr lang="en-US" sz="800" dirty="0">
              <a:solidFill>
                <a:srgbClr val="595959"/>
              </a:solidFill>
              <a:latin typeface="Helvetica Neue"/>
              <a:ea typeface="Helvetica Neue"/>
              <a:cs typeface="Helvetica Neue"/>
              <a:sym typeface="Helvetica Neue"/>
            </a:endParaRPr>
          </a:p>
          <a:p>
            <a:pPr algn="ctr">
              <a:spcBef>
                <a:spcPts val="933"/>
              </a:spcBef>
              <a:buClr>
                <a:schemeClr val="dk1"/>
              </a:buClr>
            </a:pPr>
            <a:r>
              <a:rPr lang="en-US" sz="2400" b="1" dirty="0">
                <a:solidFill>
                  <a:srgbClr val="595959"/>
                </a:solidFill>
                <a:latin typeface="Helvetica Neue"/>
                <a:ea typeface="Helvetica Neue"/>
                <a:cs typeface="Helvetica Neue"/>
                <a:sym typeface="Helvetica Neue"/>
              </a:rPr>
              <a:t>~$50,000 given out annually depending on applications</a:t>
            </a:r>
            <a:br>
              <a:rPr lang="en-US" dirty="0">
                <a:solidFill>
                  <a:srgbClr val="595959"/>
                </a:solidFill>
                <a:latin typeface="Helvetica Neue"/>
                <a:ea typeface="Helvetica Neue"/>
                <a:cs typeface="Helvetica Neue"/>
                <a:sym typeface="Helvetica Neue"/>
              </a:rPr>
            </a:br>
            <a:r>
              <a:rPr lang="en-US" sz="2400" b="1" dirty="0">
                <a:solidFill>
                  <a:srgbClr val="595959"/>
                </a:solidFill>
                <a:latin typeface="Helvetica Neue"/>
                <a:ea typeface="Helvetica Neue"/>
                <a:cs typeface="Helvetica Neue"/>
                <a:sym typeface="Helvetica Neue"/>
              </a:rPr>
              <a:t>All due December 31</a:t>
            </a:r>
            <a:r>
              <a:rPr lang="en-US" sz="2400" b="1" baseline="30000" dirty="0">
                <a:solidFill>
                  <a:srgbClr val="595959"/>
                </a:solidFill>
                <a:latin typeface="Helvetica Neue"/>
                <a:ea typeface="Helvetica Neue"/>
                <a:cs typeface="Helvetica Neue"/>
                <a:sym typeface="Helvetica Neue"/>
              </a:rPr>
              <a:t>st</a:t>
            </a:r>
            <a:r>
              <a:rPr lang="en-US" sz="2400" b="1" dirty="0">
                <a:solidFill>
                  <a:srgbClr val="595959"/>
                </a:solidFill>
                <a:latin typeface="Helvetica Neue"/>
                <a:ea typeface="Helvetica Neue"/>
                <a:cs typeface="Helvetica Neue"/>
                <a:sym typeface="Helvetica Neue"/>
              </a:rPr>
              <a:t> – </a:t>
            </a:r>
            <a:r>
              <a:rPr lang="en" sz="2400" b="1" dirty="0">
                <a:solidFill>
                  <a:srgbClr val="595959"/>
                </a:solidFill>
                <a:latin typeface="Helvetica Neue"/>
                <a:ea typeface="Helvetica Neue"/>
                <a:cs typeface="Helvetica Neue"/>
                <a:sym typeface="Helvetica Neue"/>
              </a:rPr>
              <a:t>please apply!</a:t>
            </a:r>
          </a:p>
          <a:p>
            <a:pPr>
              <a:lnSpc>
                <a:spcPct val="115000"/>
              </a:lnSpc>
              <a:spcBef>
                <a:spcPts val="933"/>
              </a:spcBef>
              <a:buClr>
                <a:schemeClr val="dk1"/>
              </a:buClr>
            </a:pPr>
            <a:endParaRPr sz="2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81F799A0-DB96-804C-9FFF-A4B7F9824D0E}"/>
              </a:ext>
            </a:extLst>
          </p:cNvPr>
          <p:cNvGrpSpPr/>
          <p:nvPr/>
        </p:nvGrpSpPr>
        <p:grpSpPr>
          <a:xfrm flipV="1">
            <a:off x="590254" y="1222028"/>
            <a:ext cx="4165600" cy="177800"/>
            <a:chOff x="2819400" y="1885950"/>
            <a:chExt cx="3124200" cy="152400"/>
          </a:xfrm>
        </p:grpSpPr>
        <p:sp>
          <p:nvSpPr>
            <p:cNvPr id="7" name="Rectangle 6">
              <a:extLst>
                <a:ext uri="{FF2B5EF4-FFF2-40B4-BE49-F238E27FC236}">
                  <a16:creationId xmlns:a16="http://schemas.microsoft.com/office/drawing/2014/main" id="{5C278DA0-50A6-A847-9667-D0D27D56B2B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AA71AA4D-F311-6940-9CA8-F82745521F7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18516311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631746" y="430678"/>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Scholarships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441969" y="3905722"/>
            <a:ext cx="4730394" cy="2390630"/>
          </a:xfrm>
          <a:prstGeom prst="rect">
            <a:avLst/>
          </a:prstGeom>
          <a:noFill/>
          <a:ln>
            <a:noFill/>
          </a:ln>
        </p:spPr>
        <p:txBody>
          <a:bodyPr lIns="121900" tIns="121900" rIns="121900" bIns="121900" anchor="t" anchorCtr="0">
            <a:noAutofit/>
          </a:bodyPr>
          <a:lstStyle/>
          <a:p>
            <a:pPr lvl="0">
              <a:lnSpc>
                <a:spcPct val="115000"/>
              </a:lnSpc>
              <a:spcBef>
                <a:spcPts val="933"/>
              </a:spcBef>
              <a:buClr>
                <a:prstClr val="black"/>
              </a:buClr>
            </a:pPr>
            <a:r>
              <a:rPr lang="en-US" b="1" i="1" dirty="0">
                <a:solidFill>
                  <a:schemeClr val="tx1">
                    <a:lumMod val="65000"/>
                    <a:lumOff val="35000"/>
                  </a:schemeClr>
                </a:solidFill>
                <a:latin typeface="Helvetica Neue" panose="02000503000000020004"/>
              </a:rPr>
              <a:t>- 2021 King Olav V Scholarship recipient Amalia Waiter Lewis made this video about her experience.</a:t>
            </a:r>
          </a:p>
          <a:p>
            <a:pPr lvl="0">
              <a:lnSpc>
                <a:spcPct val="115000"/>
              </a:lnSpc>
              <a:spcBef>
                <a:spcPts val="933"/>
              </a:spcBef>
              <a:buClr>
                <a:prstClr val="black"/>
              </a:buClr>
            </a:pPr>
            <a:r>
              <a:rPr lang="en-US" sz="1400" dirty="0">
                <a:hlinkClick r:id="rId3"/>
              </a:rPr>
              <a:t>https://www.sofn.com/blog/scholarships-in-action/?fbclid=IwAR29_sTFDVywS1jSZGS3gbVvb95uogZZYRqvHnYnxr8cnFFHlhAYBWfPzI4</a:t>
            </a:r>
            <a:endParaRPr sz="1400" dirty="0"/>
          </a:p>
        </p:txBody>
      </p:sp>
      <p:pic>
        <p:nvPicPr>
          <p:cNvPr id="5" name="Shape 98" descr="IMG_218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7" name="Shape 132">
            <a:extLst>
              <a:ext uri="{FF2B5EF4-FFF2-40B4-BE49-F238E27FC236}">
                <a16:creationId xmlns:a16="http://schemas.microsoft.com/office/drawing/2014/main" id="{8E616D6E-8E75-4944-B46F-9E251FA2F6F1}"/>
              </a:ext>
            </a:extLst>
          </p:cNvPr>
          <p:cNvSpPr txBox="1"/>
          <p:nvPr/>
        </p:nvSpPr>
        <p:spPr>
          <a:xfrm>
            <a:off x="631746" y="1742935"/>
            <a:ext cx="9736758" cy="2390630"/>
          </a:xfrm>
          <a:prstGeom prst="rect">
            <a:avLst/>
          </a:prstGeom>
          <a:noFill/>
          <a:ln>
            <a:noFill/>
          </a:ln>
        </p:spPr>
        <p:txBody>
          <a:bodyPr lIns="121900" tIns="121900" rIns="121900" bIns="121900" anchor="t" anchorCtr="0">
            <a:noAutofit/>
          </a:bodyPr>
          <a:lstStyle/>
          <a:p>
            <a:pPr lvl="0">
              <a:lnSpc>
                <a:spcPct val="115000"/>
              </a:lnSpc>
              <a:spcBef>
                <a:spcPts val="933"/>
              </a:spcBef>
              <a:buClr>
                <a:prstClr val="black"/>
              </a:buClr>
            </a:pPr>
            <a:r>
              <a:rPr lang="en-US" dirty="0">
                <a:solidFill>
                  <a:schemeClr val="tx1">
                    <a:lumMod val="65000"/>
                    <a:lumOff val="35000"/>
                  </a:schemeClr>
                </a:solidFill>
                <a:latin typeface="Helvetica Neue" panose="02000503000000020004"/>
              </a:rPr>
              <a:t>With the rising cost of higher education, </a:t>
            </a:r>
            <a:r>
              <a:rPr lang="en-US" b="1" dirty="0">
                <a:solidFill>
                  <a:schemeClr val="tx1">
                    <a:lumMod val="65000"/>
                    <a:lumOff val="35000"/>
                  </a:schemeClr>
                </a:solidFill>
                <a:latin typeface="Helvetica Neue" panose="02000503000000020004"/>
              </a:rPr>
              <a:t>the Sons of Norway Foundation is here to help with 15+ scholarship opportunities</a:t>
            </a:r>
            <a:r>
              <a:rPr lang="en-US" dirty="0">
                <a:solidFill>
                  <a:schemeClr val="tx1">
                    <a:lumMod val="65000"/>
                    <a:lumOff val="35000"/>
                  </a:schemeClr>
                </a:solidFill>
                <a:latin typeface="Helvetica Neue" panose="02000503000000020004"/>
              </a:rPr>
              <a:t>. </a:t>
            </a:r>
          </a:p>
          <a:p>
            <a:pPr lvl="0">
              <a:lnSpc>
                <a:spcPct val="115000"/>
              </a:lnSpc>
              <a:spcBef>
                <a:spcPts val="933"/>
              </a:spcBef>
              <a:buClr>
                <a:prstClr val="black"/>
              </a:buClr>
            </a:pPr>
            <a:r>
              <a:rPr lang="en-US" dirty="0">
                <a:solidFill>
                  <a:schemeClr val="tx1">
                    <a:lumMod val="65000"/>
                    <a:lumOff val="35000"/>
                  </a:schemeClr>
                </a:solidFill>
                <a:latin typeface="Helvetica Neue" panose="02000503000000020004"/>
              </a:rPr>
              <a:t>For many recipients, these awards are a life-changing opportunity to explore educational passions here in the US or in Norway.</a:t>
            </a:r>
          </a:p>
          <a:p>
            <a:pPr>
              <a:lnSpc>
                <a:spcPct val="115000"/>
              </a:lnSpc>
              <a:spcBef>
                <a:spcPts val="933"/>
              </a:spcBef>
              <a:buClr>
                <a:schemeClr val="dk1"/>
              </a:buClr>
            </a:pPr>
            <a:endParaRPr sz="1400" dirty="0"/>
          </a:p>
        </p:txBody>
      </p:sp>
      <p:grpSp>
        <p:nvGrpSpPr>
          <p:cNvPr id="8" name="Group 7">
            <a:extLst>
              <a:ext uri="{FF2B5EF4-FFF2-40B4-BE49-F238E27FC236}">
                <a16:creationId xmlns:a16="http://schemas.microsoft.com/office/drawing/2014/main" id="{775A26A7-6A92-5242-ABE9-21F2FE3C0838}"/>
              </a:ext>
            </a:extLst>
          </p:cNvPr>
          <p:cNvGrpSpPr/>
          <p:nvPr/>
        </p:nvGrpSpPr>
        <p:grpSpPr>
          <a:xfrm flipV="1">
            <a:off x="724366" y="1392300"/>
            <a:ext cx="4165600" cy="177800"/>
            <a:chOff x="2819400" y="1885950"/>
            <a:chExt cx="3124200" cy="152400"/>
          </a:xfrm>
        </p:grpSpPr>
        <p:sp>
          <p:nvSpPr>
            <p:cNvPr id="9" name="Rectangle 8">
              <a:extLst>
                <a:ext uri="{FF2B5EF4-FFF2-40B4-BE49-F238E27FC236}">
                  <a16:creationId xmlns:a16="http://schemas.microsoft.com/office/drawing/2014/main" id="{8A1915E3-0322-B44C-9455-44EDBE4541F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161EDF4C-2382-2C43-8126-686E9614DE0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2" name="Picture 1">
            <a:extLst>
              <a:ext uri="{FF2B5EF4-FFF2-40B4-BE49-F238E27FC236}">
                <a16:creationId xmlns:a16="http://schemas.microsoft.com/office/drawing/2014/main" id="{A910DC3D-0E29-73C7-5AE0-1A83293AF79A}"/>
              </a:ext>
            </a:extLst>
          </p:cNvPr>
          <p:cNvPicPr>
            <a:picLocks noChangeAspect="1"/>
          </p:cNvPicPr>
          <p:nvPr/>
        </p:nvPicPr>
        <p:blipFill>
          <a:blip r:embed="rId5"/>
          <a:stretch>
            <a:fillRect/>
          </a:stretch>
        </p:blipFill>
        <p:spPr>
          <a:xfrm>
            <a:off x="5954805" y="3178098"/>
            <a:ext cx="3430748" cy="3378818"/>
          </a:xfrm>
          <a:prstGeom prst="rect">
            <a:avLst/>
          </a:prstGeom>
        </p:spPr>
      </p:pic>
    </p:spTree>
    <p:extLst>
      <p:ext uri="{BB962C8B-B14F-4D97-AF65-F5344CB8AC3E}">
        <p14:creationId xmlns:p14="http://schemas.microsoft.com/office/powerpoint/2010/main" val="3358106053"/>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631746" y="430678"/>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Scholarship Opportunities:</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84679" y="1644693"/>
            <a:ext cx="10009467" cy="5052733"/>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buSzPct val="61111"/>
            </a:pPr>
            <a:r>
              <a:rPr lang="en-US" b="1" dirty="0">
                <a:solidFill>
                  <a:schemeClr val="tx1">
                    <a:lumMod val="65000"/>
                    <a:lumOff val="35000"/>
                  </a:schemeClr>
                </a:solidFill>
                <a:latin typeface="Helvetica Neue"/>
                <a:ea typeface="Helvetica Neue"/>
                <a:cs typeface="Helvetica Neue"/>
                <a:sym typeface="Helvetica Neue"/>
              </a:rPr>
              <a:t>Over $100,000 awarded annually to students of all types:</a:t>
            </a:r>
          </a:p>
          <a:p>
            <a:pPr>
              <a:lnSpc>
                <a:spcPct val="115000"/>
              </a:lnSpc>
              <a:spcBef>
                <a:spcPts val="933"/>
              </a:spcBef>
              <a:buClr>
                <a:schemeClr val="dk1"/>
              </a:buClr>
              <a:buSzPct val="61111"/>
            </a:pPr>
            <a:r>
              <a:rPr lang="en-US" sz="2400" dirty="0">
                <a:solidFill>
                  <a:schemeClr val="tx1">
                    <a:lumMod val="65000"/>
                    <a:lumOff val="35000"/>
                  </a:schemeClr>
                </a:solidFill>
                <a:latin typeface="Helvetica Neue"/>
                <a:ea typeface="Helvetica Neue"/>
                <a:cs typeface="Helvetica Neue"/>
                <a:sym typeface="Helvetica Neue"/>
              </a:rPr>
              <a:t>	</a:t>
            </a:r>
            <a:r>
              <a:rPr lang="en-US" dirty="0">
                <a:solidFill>
                  <a:schemeClr val="tx1">
                    <a:lumMod val="65000"/>
                    <a:lumOff val="35000"/>
                  </a:schemeClr>
                </a:solidFill>
                <a:latin typeface="Helvetica Neue"/>
                <a:ea typeface="Helvetica Neue"/>
                <a:cs typeface="Helvetica Neue"/>
                <a:sym typeface="Helvetica Neue"/>
              </a:rPr>
              <a:t>- Americans studying domestically or in Norway</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Norwegians studying in the USA</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Adult learners</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Undergraduate, vocational/trade, graduate </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Members (or children and grandchildren of members) and non-members</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Norwegian Folk High Schools or Oslo International Summer School</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Major specific (elementary education, women studying engineering/science)</a:t>
            </a:r>
            <a:br>
              <a:rPr lang="en-US" dirty="0">
                <a:solidFill>
                  <a:schemeClr val="tx1">
                    <a:lumMod val="65000"/>
                    <a:lumOff val="35000"/>
                  </a:schemeClr>
                </a:solidFill>
                <a:latin typeface="Helvetica Neue"/>
                <a:ea typeface="Helvetica Neue"/>
                <a:cs typeface="Helvetica Neue"/>
                <a:sym typeface="Helvetica Neue"/>
              </a:rPr>
            </a:br>
            <a:r>
              <a:rPr lang="en-US" dirty="0">
                <a:solidFill>
                  <a:schemeClr val="tx1">
                    <a:lumMod val="65000"/>
                    <a:lumOff val="35000"/>
                  </a:schemeClr>
                </a:solidFill>
                <a:latin typeface="Helvetica Neue"/>
                <a:ea typeface="Helvetica Neue"/>
                <a:cs typeface="Helvetica Neue"/>
                <a:sym typeface="Helvetica Neue"/>
              </a:rPr>
              <a:t>	- Awards range from $1,000 to a</a:t>
            </a:r>
            <a:r>
              <a:rPr lang="en-US" b="1" dirty="0">
                <a:solidFill>
                  <a:schemeClr val="tx1">
                    <a:lumMod val="65000"/>
                    <a:lumOff val="35000"/>
                  </a:schemeClr>
                </a:solidFill>
                <a:latin typeface="Helvetica Neue"/>
                <a:ea typeface="Helvetica Neue"/>
                <a:cs typeface="Helvetica Neue"/>
                <a:sym typeface="Helvetica Neue"/>
              </a:rPr>
              <a:t> </a:t>
            </a:r>
            <a:r>
              <a:rPr lang="en-US" b="1" u="sng" dirty="0">
                <a:solidFill>
                  <a:schemeClr val="tx1">
                    <a:lumMod val="65000"/>
                    <a:lumOff val="35000"/>
                  </a:schemeClr>
                </a:solidFill>
                <a:latin typeface="Helvetica Neue"/>
                <a:ea typeface="Helvetica Neue"/>
                <a:cs typeface="Helvetica Neue"/>
                <a:sym typeface="Helvetica Neue"/>
              </a:rPr>
              <a:t>full year of tuition</a:t>
            </a:r>
          </a:p>
          <a:p>
            <a:pPr>
              <a:lnSpc>
                <a:spcPct val="115000"/>
              </a:lnSpc>
              <a:spcBef>
                <a:spcPts val="933"/>
              </a:spcBef>
              <a:buClr>
                <a:schemeClr val="dk1"/>
              </a:buClr>
              <a:buSzPct val="61111"/>
            </a:pPr>
            <a:r>
              <a:rPr lang="en-US" b="1" dirty="0">
                <a:solidFill>
                  <a:schemeClr val="tx1">
                    <a:lumMod val="65000"/>
                    <a:lumOff val="35000"/>
                  </a:schemeClr>
                </a:solidFill>
                <a:latin typeface="Helvetica Neue"/>
                <a:sym typeface="Helvetica Neue"/>
              </a:rPr>
              <a:t>Check the website for current information and opportunities.</a:t>
            </a:r>
          </a:p>
          <a:p>
            <a:pPr>
              <a:lnSpc>
                <a:spcPct val="115000"/>
              </a:lnSpc>
              <a:spcBef>
                <a:spcPts val="933"/>
              </a:spcBef>
              <a:buClr>
                <a:schemeClr val="dk1"/>
              </a:buClr>
            </a:pPr>
            <a:r>
              <a:rPr lang="en-US" b="1" dirty="0">
                <a:solidFill>
                  <a:schemeClr val="tx1">
                    <a:lumMod val="65000"/>
                    <a:lumOff val="35000"/>
                  </a:schemeClr>
                </a:solidFill>
                <a:latin typeface="Helvetica Neue"/>
                <a:sym typeface="Helvetica Neue"/>
              </a:rPr>
              <a:t>Applications open in October. Encourage students in your district/lodge to apply!</a:t>
            </a:r>
            <a:endParaRPr lang="en" b="1" dirty="0">
              <a:solidFill>
                <a:schemeClr val="tx1">
                  <a:lumMod val="65000"/>
                  <a:lumOff val="35000"/>
                </a:schemeClr>
              </a:solidFill>
              <a:latin typeface="Helvetica Neue"/>
              <a:sym typeface="Helvetica Neue"/>
            </a:endParaRPr>
          </a:p>
          <a:p>
            <a:pPr>
              <a:lnSpc>
                <a:spcPct val="115000"/>
              </a:lnSpc>
              <a:spcBef>
                <a:spcPts val="933"/>
              </a:spcBef>
              <a:buClr>
                <a:schemeClr val="dk1"/>
              </a:buClr>
            </a:pPr>
            <a:endParaRPr sz="1400" dirty="0"/>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91BE450C-9020-044C-8B99-6FD4055B82F0}"/>
              </a:ext>
            </a:extLst>
          </p:cNvPr>
          <p:cNvGrpSpPr/>
          <p:nvPr/>
        </p:nvGrpSpPr>
        <p:grpSpPr>
          <a:xfrm flipV="1">
            <a:off x="724366" y="1392300"/>
            <a:ext cx="4165600" cy="177800"/>
            <a:chOff x="2819400" y="1885950"/>
            <a:chExt cx="3124200" cy="152400"/>
          </a:xfrm>
        </p:grpSpPr>
        <p:sp>
          <p:nvSpPr>
            <p:cNvPr id="7" name="Rectangle 6">
              <a:extLst>
                <a:ext uri="{FF2B5EF4-FFF2-40B4-BE49-F238E27FC236}">
                  <a16:creationId xmlns:a16="http://schemas.microsoft.com/office/drawing/2014/main" id="{339C3B95-C9A6-F547-B477-C03A0F21DBA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C0EE45D9-FBD1-5048-B9D5-608E6C692F41}"/>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3258104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199" y="359235"/>
            <a:ext cx="9962400" cy="978400"/>
          </a:xfrm>
          <a:prstGeom prst="rect">
            <a:avLst/>
          </a:prstGeom>
          <a:noFill/>
          <a:ln>
            <a:noFill/>
          </a:ln>
        </p:spPr>
        <p:txBody>
          <a:bodyPr lIns="121900" tIns="121900" rIns="121900" bIns="121900" anchor="t" anchorCtr="0">
            <a:noAutofit/>
          </a:bodyPr>
          <a:lstStyle/>
          <a:p>
            <a:r>
              <a:rPr lang="en-US" sz="3600" dirty="0">
                <a:solidFill>
                  <a:srgbClr val="0085AD"/>
                </a:solidFill>
                <a:latin typeface="Helvetica Neue"/>
                <a:ea typeface="Helvetica Neue"/>
                <a:cs typeface="Helvetica Neue"/>
                <a:sym typeface="Helvetica Neue"/>
              </a:rPr>
              <a:t>How to Apply for a Grant or Scholarship</a:t>
            </a:r>
            <a:endParaRPr lang="en" sz="3600" dirty="0">
              <a:solidFill>
                <a:srgbClr val="0085AD"/>
              </a:solidFill>
              <a:latin typeface="Helvetica Neue"/>
              <a:ea typeface="Helvetica Neue"/>
              <a:cs typeface="Helvetica Neue"/>
              <a:sym typeface="Helvetica Neue"/>
            </a:endParaRPr>
          </a:p>
        </p:txBody>
      </p:sp>
      <p:sp>
        <p:nvSpPr>
          <p:cNvPr id="132" name="Shape 132"/>
          <p:cNvSpPr txBox="1"/>
          <p:nvPr/>
        </p:nvSpPr>
        <p:spPr>
          <a:xfrm>
            <a:off x="536199" y="1769856"/>
            <a:ext cx="10111067" cy="2307224"/>
          </a:xfrm>
          <a:prstGeom prst="rect">
            <a:avLst/>
          </a:prstGeom>
          <a:noFill/>
          <a:ln>
            <a:noFill/>
          </a:ln>
        </p:spPr>
        <p:txBody>
          <a:bodyPr lIns="121900" tIns="121900" rIns="121900" bIns="121900" anchor="t" anchorCtr="0">
            <a:noAutofit/>
          </a:bodyPr>
          <a:lstStyle/>
          <a:p>
            <a:pPr marL="380990" indent="-380990">
              <a:lnSpc>
                <a:spcPct val="115000"/>
              </a:lnSpc>
              <a:spcBef>
                <a:spcPts val="933"/>
              </a:spcBef>
              <a:buClr>
                <a:schemeClr val="dk1"/>
              </a:buClr>
              <a:buFont typeface="Arial"/>
              <a:buChar char="•"/>
            </a:pPr>
            <a:r>
              <a:rPr lang="en-US" sz="2400" b="1" dirty="0">
                <a:solidFill>
                  <a:srgbClr val="595959"/>
                </a:solidFill>
                <a:latin typeface="Helvetica Neue"/>
                <a:sym typeface="Helvetica Neue"/>
              </a:rPr>
              <a:t>Online only:</a:t>
            </a:r>
            <a:r>
              <a:rPr lang="en-US" sz="2400" dirty="0">
                <a:solidFill>
                  <a:srgbClr val="595959"/>
                </a:solidFill>
                <a:latin typeface="Helvetica Neue"/>
                <a:sym typeface="Helvetica Neue"/>
              </a:rPr>
              <a:t> </a:t>
            </a:r>
            <a:r>
              <a:rPr lang="en-US" sz="2400" dirty="0">
                <a:solidFill>
                  <a:srgbClr val="595959"/>
                </a:solidFill>
                <a:latin typeface="Helvetica Neue"/>
                <a:sym typeface="Helvetica Neue"/>
                <a:hlinkClick r:id="rId3"/>
              </a:rPr>
              <a:t>www.SonsofNorway.com/Foundation</a:t>
            </a:r>
            <a:endParaRPr lang="en-US" sz="2400" dirty="0">
              <a:solidFill>
                <a:srgbClr val="595959"/>
              </a:solidFill>
              <a:latin typeface="Helvetica Neue"/>
              <a:sym typeface="Helvetica Neue"/>
            </a:endParaRPr>
          </a:p>
          <a:p>
            <a:pPr marL="380990" indent="-380990">
              <a:lnSpc>
                <a:spcPct val="115000"/>
              </a:lnSpc>
              <a:spcBef>
                <a:spcPts val="933"/>
              </a:spcBef>
              <a:buClr>
                <a:schemeClr val="dk1"/>
              </a:buClr>
              <a:buFont typeface="Arial"/>
              <a:buChar char="•"/>
            </a:pPr>
            <a:r>
              <a:rPr lang="en-US" sz="2400" b="1" dirty="0">
                <a:solidFill>
                  <a:srgbClr val="595959"/>
                </a:solidFill>
                <a:latin typeface="Helvetica Neue"/>
                <a:sym typeface="Helvetica Neue"/>
              </a:rPr>
              <a:t>Grant and Scholarship Portal Opens</a:t>
            </a:r>
            <a:r>
              <a:rPr lang="en-US" sz="2400" dirty="0">
                <a:solidFill>
                  <a:srgbClr val="595959"/>
                </a:solidFill>
                <a:latin typeface="Helvetica Neue"/>
                <a:sym typeface="Helvetica Neue"/>
              </a:rPr>
              <a:t>: Every year in October</a:t>
            </a:r>
          </a:p>
          <a:p>
            <a:pPr marL="380990" indent="-380990">
              <a:lnSpc>
                <a:spcPct val="115000"/>
              </a:lnSpc>
              <a:spcBef>
                <a:spcPts val="933"/>
              </a:spcBef>
              <a:buClr>
                <a:schemeClr val="dk1"/>
              </a:buClr>
              <a:buFont typeface="Arial"/>
              <a:buChar char="•"/>
            </a:pPr>
            <a:r>
              <a:rPr lang="en-US" sz="2400" b="1" dirty="0">
                <a:solidFill>
                  <a:srgbClr val="595959"/>
                </a:solidFill>
                <a:latin typeface="Helvetica Neue"/>
                <a:sym typeface="Helvetica Neue"/>
              </a:rPr>
              <a:t>Deadlines vary by opportunity </a:t>
            </a:r>
            <a:r>
              <a:rPr lang="en-US" sz="2400" dirty="0">
                <a:solidFill>
                  <a:srgbClr val="595959"/>
                </a:solidFill>
                <a:latin typeface="Helvetica Neue"/>
                <a:sym typeface="Helvetica Neue"/>
              </a:rPr>
              <a:t>–</a:t>
            </a:r>
            <a:r>
              <a:rPr lang="en-US" sz="2400" b="1" dirty="0">
                <a:solidFill>
                  <a:srgbClr val="595959"/>
                </a:solidFill>
                <a:latin typeface="Helvetica Neue"/>
                <a:sym typeface="Helvetica Neue"/>
              </a:rPr>
              <a:t> </a:t>
            </a:r>
            <a:r>
              <a:rPr lang="en-US" sz="2400" dirty="0">
                <a:solidFill>
                  <a:srgbClr val="595959"/>
                </a:solidFill>
                <a:latin typeface="Helvetica Neue"/>
                <a:sym typeface="Helvetica Neue"/>
              </a:rPr>
              <a:t>be sure to check the website often!</a:t>
            </a:r>
          </a:p>
          <a:p>
            <a:pPr>
              <a:lnSpc>
                <a:spcPct val="115000"/>
              </a:lnSpc>
              <a:spcBef>
                <a:spcPts val="933"/>
              </a:spcBef>
              <a:buClr>
                <a:schemeClr val="dk1"/>
              </a:buClr>
            </a:pPr>
            <a:endParaRPr lang="en-US" sz="2400" b="1" dirty="0">
              <a:solidFill>
                <a:srgbClr val="595959"/>
              </a:solidFill>
              <a:latin typeface="Helvetica Neue"/>
              <a:sym typeface="Helvetica Neue"/>
            </a:endParaRPr>
          </a:p>
        </p:txBody>
      </p:sp>
      <p:pic>
        <p:nvPicPr>
          <p:cNvPr id="5" name="Shape 98" descr="IMG_218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2" name="Picture 1">
            <a:extLst>
              <a:ext uri="{FF2B5EF4-FFF2-40B4-BE49-F238E27FC236}">
                <a16:creationId xmlns:a16="http://schemas.microsoft.com/office/drawing/2014/main" id="{BB2C772A-3878-49FE-8FD0-277F0C2B171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03994" y="3735936"/>
            <a:ext cx="6026811" cy="2533152"/>
          </a:xfrm>
          <a:prstGeom prst="rect">
            <a:avLst/>
          </a:prstGeom>
        </p:spPr>
      </p:pic>
      <p:grpSp>
        <p:nvGrpSpPr>
          <p:cNvPr id="6" name="Group 5">
            <a:extLst>
              <a:ext uri="{FF2B5EF4-FFF2-40B4-BE49-F238E27FC236}">
                <a16:creationId xmlns:a16="http://schemas.microsoft.com/office/drawing/2014/main" id="{438024C6-6783-8247-B34F-34FC9800EDC4}"/>
              </a:ext>
            </a:extLst>
          </p:cNvPr>
          <p:cNvGrpSpPr/>
          <p:nvPr/>
        </p:nvGrpSpPr>
        <p:grpSpPr>
          <a:xfrm flipV="1">
            <a:off x="645597" y="1303400"/>
            <a:ext cx="4165600" cy="177800"/>
            <a:chOff x="2819400" y="1885950"/>
            <a:chExt cx="3124200" cy="152400"/>
          </a:xfrm>
        </p:grpSpPr>
        <p:sp>
          <p:nvSpPr>
            <p:cNvPr id="7" name="Rectangle 6">
              <a:extLst>
                <a:ext uri="{FF2B5EF4-FFF2-40B4-BE49-F238E27FC236}">
                  <a16:creationId xmlns:a16="http://schemas.microsoft.com/office/drawing/2014/main" id="{35DDB0B2-902F-0E41-8FFE-E3A23CFAC3F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20A33354-F13B-4D4A-92A9-92DE003546E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93760668"/>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11091</TotalTime>
  <Words>1660</Words>
  <Application>Microsoft Office PowerPoint</Application>
  <PresentationFormat>Widescreen</PresentationFormat>
  <Paragraphs>121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Andersen</dc:creator>
  <cp:lastModifiedBy>Emily Stark</cp:lastModifiedBy>
  <cp:revision>56</cp:revision>
  <dcterms:created xsi:type="dcterms:W3CDTF">2018-10-14T14:48:11Z</dcterms:created>
  <dcterms:modified xsi:type="dcterms:W3CDTF">2022-09-07T14:34:57Z</dcterms:modified>
</cp:coreProperties>
</file>